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2113EE3-8373-4C14-933F-C1E589D5B246}" type="datetime1">
              <a:rPr lang="en-GB" smtClean="0"/>
              <a:t>02/07/2019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10A-D0D2-45E6-B04B-900AFC2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6CE9-1503-44AE-9C80-F0F8D874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2AA1-1B6B-4E88-A09D-356FC68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5E3CF-3D05-44C8-88C8-D98ADD5B8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504C6-15EF-447C-AD59-74FEC0CC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7EC9-ADE0-4807-A12B-A966A05B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C57D-47CF-4AB3-8F41-D74240EA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358A-6410-47DE-B7D5-0F708CD1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0D16-5BFA-42AC-ADC2-646F18F1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E6CF-0013-49C7-AEB8-8E91374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4A6D-F116-4484-8C9C-A4639CC1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EE16-2CAA-4269-9363-D2817EE0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35FF5-1094-4B0C-B250-AD8B448C6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47F8F-0A27-4035-ACD4-A78ECFE4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F0084-C4B2-4571-BB9F-0F21077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37DD-A251-437C-AEDD-CB5B442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1F1D-CD28-4160-A015-F8A9E02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FEFF-33E8-4DF3-9F82-C8924C6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A54E-07B9-4B62-B101-F97969B0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806B-9951-41F8-8355-56988956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2C372-A8E3-48FB-BC6D-03E9BE45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F29B-6E7F-438B-A4F0-E7B08FC2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0398-38BC-4D55-98B4-91433E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1190-2136-48F0-AC05-CF8B7090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20" y="365125"/>
            <a:ext cx="103331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5448-651E-4B5A-868C-102A5658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0DB5-9A54-43D6-A1BD-EE919D58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9" y="6542081"/>
            <a:ext cx="2743200" cy="315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768418-2B2A-4DD4-AF20-A6EC6C03C4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78603"/>
            <a:ext cx="12192001" cy="2280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8" name="Picture 7" descr="CoM new.jpg">
            <a:extLst>
              <a:ext uri="{FF2B5EF4-FFF2-40B4-BE49-F238E27FC236}">
                <a16:creationId xmlns:a16="http://schemas.microsoft.com/office/drawing/2014/main" id="{CA1A8323-4ADE-4BE5-B7CC-3ABBBDEC976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8" y="365126"/>
            <a:ext cx="750719" cy="8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jp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jp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ST6103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GLM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Marc</a:t>
            </a:r>
            <a:r>
              <a:rPr/>
              <a:t> </a:t>
            </a:r>
            <a:r>
              <a:rPr/>
              <a:t>Henrion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15</a:t>
            </a:r>
            <a:r>
              <a:rPr/>
              <a:t> </a:t>
            </a:r>
            <a:r>
              <a:rPr/>
              <a:t>July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2a. Calculations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x&lt;-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y&lt;-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9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9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9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(x,y,</a:t>
            </a:r>
            <a:r>
              <a:rPr sz="1800">
                <a:solidFill>
                  <a:srgbClr val="902000"/>
                </a:solidFill>
                <a:latin typeface="Courier"/>
              </a:rPr>
              <a:t>pch=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70A0"/>
                </a:solidFill>
                <a:latin typeface="Courier"/>
              </a:rPr>
              <a:t>"steelblue"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cex=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nco_ST6103_GLM_2019_Henrion_Practical1_Solutions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nearRegressionByHand_Pract1Ex2_So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87600" y="1816100"/>
            <a:ext cx="74168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9690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2a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2d</a:t>
            </a:r>
            <a:r>
              <a:rPr/>
              <a:t> </a:t>
            </a:r>
            <a:r>
              <a:rPr/>
              <a:t>solution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2b. Relationship between the 2 variables.</a:t>
                </a:r>
              </a:p>
              <a:p>
                <a:pPr lvl="1"/>
                <a:r>
                  <a:rPr/>
                  <a:t>Negative relationship between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. Linear model seems (visually) reasonable.</a:t>
                </a:r>
              </a:p>
              <a:p>
                <a:pPr lvl="1"/>
                <a:r>
                  <a:rPr/>
                  <a:t>For every unit increase in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sdecreases, on average, but 0.49.</a:t>
                </a:r>
              </a:p>
              <a:p>
                <a:pPr lvl="1"/>
                <a:r>
                  <a:rPr/>
                  <a:t>When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t>=</m:t>
                    </m:r>
                    <m:r>
                      <m:t>0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y</m:t>
                        </m:r>
                      </m:e>
                    </m:acc>
                    <m:r>
                      <m:t>=</m:t>
                    </m:r>
                    <m:r>
                      <m:t>10.06</m:t>
                    </m:r>
                  </m:oMath>
                </a14:m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xx&lt;-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seq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5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8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length=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1000</a:t>
                </a:r>
                <a:r>
                  <a:rPr sz="1800">
                    <a:latin typeface="Courier"/>
                  </a:rPr>
                  <a:t>)</a:t>
                </a:r>
                <a:br/>
                <a:r>
                  <a:rPr sz="1800">
                    <a:latin typeface="Courier"/>
                  </a:rPr>
                  <a:t>yy&lt;-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10.0650-0.4878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 sz="1800">
                    <a:latin typeface="Courier"/>
                  </a:rPr>
                  <a:t>xx</a:t>
                </a:r>
                <a:br/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plot</a:t>
                </a:r>
                <a:r>
                  <a:rPr sz="1800">
                    <a:latin typeface="Courier"/>
                  </a:rPr>
                  <a:t>(x,y,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pch=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20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col=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"steelblue"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cex=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 sz="1800">
                    <a:latin typeface="Courier"/>
                  </a:rPr>
                  <a:t>)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lines</a:t>
                </a:r>
                <a:r>
                  <a:rPr sz="1800">
                    <a:latin typeface="Courier"/>
                  </a:rPr>
                  <a:t>(xx,yy,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col=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"red"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lwd=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 sz="1800">
                    <a:latin typeface="Courier"/>
                  </a:rPr>
                  <a:t>)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nco_ST6103_GLM_2019_Henrion_Practical1_Solution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</a:p>
              <a:p>
                <a:pPr lvl="0" marL="0" indent="0">
                  <a:buNone/>
                </a:pPr>
                <a:r>
                  <a:rPr/>
                  <a:t>2c. Visually, yes. 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=0.69. As for this linear regression model we do not make any assumptions about the distribution of the residuals </a:t>
                </a:r>
                <a14:m>
                  <m:oMath xmlns:m="http://schemas.openxmlformats.org/officeDocument/2006/math"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, we do not need to check them for normality etc.</a:t>
                </a:r>
              </a:p>
              <a:p>
                <a:pPr lvl="0" marL="0" indent="0">
                  <a:buNone/>
                </a:pPr>
                <a:r>
                  <a:rPr/>
                  <a:t>2e. Prediction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xNew&lt;-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40.1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2.5</a:t>
                </a:r>
                <a:r>
                  <a:rPr sz="1800">
                    <a:latin typeface="Courier"/>
                  </a:rPr>
                  <a:t>,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100</a:t>
                </a:r>
                <a:r>
                  <a:rPr sz="1800">
                    <a:latin typeface="Courier"/>
                  </a:rPr>
                  <a:t>)</a:t>
                </a:r>
                <a:br/>
                <a:r>
                  <a:rPr sz="1800">
                    <a:latin typeface="Courier"/>
                  </a:rPr>
                  <a:t>yHat&lt;-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10.0650-0.4878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 sz="1800">
                    <a:latin typeface="Courier"/>
                  </a:rPr>
                  <a:t>xNew</a:t>
                </a:r>
                <a:br/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print</a:t>
                </a:r>
                <a:r>
                  <a:rPr sz="1800">
                    <a:latin typeface="Courier"/>
                  </a:rPr>
                  <a:t>(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rbind</a:t>
                </a:r>
                <a:r>
                  <a:rPr sz="1800">
                    <a:latin typeface="Courier"/>
                  </a:rPr>
                  <a:t>(xNew,yHat))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##           [,1]   [,2]   [,3]    [,4]
## xNew -40.10000 1.0000 2.5000 100.000
## yHat  29.62578 9.5772 8.8455 -38.715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of the values (-40.1 and 100) are very far out of the range of x values we used for fitting the model. So probably not too confident here.</a:t>
            </a:r>
          </a:p>
          <a:p>
            <a:pPr lvl="0" marL="0" indent="0">
              <a:buNone/>
            </a:pPr>
            <a:r>
              <a:rPr/>
              <a:t>The best way to summarise our confidence is by giving a prediction confidence interval. We will cover this later in the module.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For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=</m:t>
                    </m:r>
                    <m:r>
                      <m:t>1</m:t>
                    </m:r>
                  </m:oMath>
                </a14:m>
                <a:r>
                  <a:rPr/>
                  <a:t>, show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rPr>
                              <m:sty m:val="b"/>
                            </m:rPr>
                            <m:t>β</m:t>
                          </m:r>
                        </m:e>
                      </m:acc>
                      <m:r>
                        <m:t>=</m:t>
                      </m:r>
                      <m:sSup>
                        <m:e>
                          <m:d>
                            <m:dPr>
                              <m:begChr m:val="("/>
                              <m:endChr m:val=")"/>
                              <m:grow/>
                            </m:dPr>
                            <m:e>
                              <m:sSup>
                                <m:e>
                                  <m:r>
                                    <m:rPr>
                                      <m:sty m:val="b"/>
                                    </m:rPr>
                                    <m:t>x</m:t>
                                  </m:r>
                                </m:e>
                                <m:sup>
                                  <m:r>
                                    <m:t>T</m:t>
                                  </m:r>
                                </m:sup>
                              </m:sSup>
                              <m:r>
                                <m:rPr>
                                  <m:sty m:val="b"/>
                                </m:rPr>
                                <m:t>x</m:t>
                              </m:r>
                            </m:e>
                          </m:d>
                        </m:e>
                        <m:sup>
                          <m:r>
                            <m:t>−</m:t>
                          </m:r>
                          <m:r>
                            <m:t>1</m:t>
                          </m:r>
                        </m:sup>
                      </m:sSup>
                      <m:sSup>
                        <m:e>
                          <m:r>
                            <m:rPr>
                              <m:sty m:val="b"/>
                            </m:rPr>
                            <m:t>x</m:t>
                          </m:r>
                        </m:e>
                        <m:sup>
                          <m:r>
                            <m:t>T</m:t>
                          </m:r>
                        </m:sup>
                      </m:sSup>
                      <m:r>
                        <m:rPr>
                          <m:sty m:val="b"/>
                        </m:rPr>
                        <m:t>y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is equivalent to writing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x</m:t>
                          </m:r>
                          <m:r>
                            <m:t>y</m:t>
                          </m:r>
                        </m:sub>
                      </m:sSub>
                      <m:r>
                        <m:t>/</m:t>
                      </m:r>
                      <m:r>
                        <m:t>S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=</m:t>
                      </m:r>
                      <m:bar>
                        <m:barPr>
                          <m:pos m:val="top"/>
                        </m:barPr>
                        <m:e>
                          <m:r>
                            <m:t>y</m:t>
                          </m:r>
                        </m:e>
                      </m:bar>
                      <m:r>
                        <m:t>−</m:t>
                      </m:r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m:t>1</m:t>
                          </m:r>
                        </m:sub>
                      </m:sSub>
                      <m:bar>
                        <m:barPr>
                          <m:pos m:val="top"/>
                        </m:barPr>
                        <m:e>
                          <m:r>
                            <m:t>x</m:t>
                          </m:r>
                        </m:e>
                      </m:bar>
                    </m:oMath>
                  </m:oMathPara>
                </a14:m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3</a:t>
            </a:r>
          </a:p>
        </p:txBody>
      </p:sp>
      <p:pic>
        <p:nvPicPr>
          <p:cNvPr descr="ST6103_Pract1_Ex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22800" y="1816100"/>
            <a:ext cx="29337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9690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solution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Show that the MSE is an unbiased estimator of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Note: this exercise is harder and is not examinable.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Practical 1: Linear Model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4</a:t>
            </a:r>
          </a:p>
        </p:txBody>
      </p:sp>
      <p:pic>
        <p:nvPicPr>
          <p:cNvPr descr="ST6103_Pract1_Ex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22800" y="1816100"/>
            <a:ext cx="29337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9690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solution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[end of ST6103 GLM Practical 1]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</m:oMath>
                </a14:m>
                <a:r>
                  <a:rPr/>
                  <a:t> - random variables (here: X = predictor, Y = response)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</m:oMath>
                </a14:m>
                <a:r>
                  <a:rPr/>
                  <a:t> - measured / observed values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ϵ</m:t>
                    </m:r>
                  </m:oMath>
                </a14:m>
                <a:r>
                  <a:rPr/>
                  <a:t> - random variable (here: error / residual)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θ</m:t>
                    </m:r>
                  </m:oMath>
                </a14:m>
                <a:r>
                  <a:rPr/>
                  <a:t> - a vector of parameters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</m:e>
                    </m:ba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Y</m:t>
                        </m:r>
                      </m:e>
                    </m:bar>
                  </m:oMath>
                </a14:m>
                <a:r>
                  <a:rPr/>
                  <a:t> - sample mean estimators for X, Y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</m:e>
                    </m:ba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y</m:t>
                        </m:r>
                      </m:e>
                    </m:bar>
                  </m:oMath>
                </a14:m>
                <a:r>
                  <a:rPr/>
                  <a:t> - sample mean estimates of X, Y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 - given a statistic T, estimator and estimate of T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)</m:t>
                    </m:r>
                  </m:oMath>
                </a14:m>
                <a:r>
                  <a:rPr/>
                  <a:t> - probability of an event A occuring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 - distribution mass / density functions of X, Y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∼</m:t>
                    </m:r>
                    <m:r>
                      <m:t>F</m:t>
                    </m:r>
                  </m:oMath>
                </a14:m>
                <a:r>
                  <a:rPr/>
                  <a:t> - X distributed according to distribution function F</a:t>
                </a:r>
              </a:p>
              <a:p>
                <a:pPr lvl="1"/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X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Y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T</m:t>
                    </m:r>
                    <m:r>
                      <m:t>]</m:t>
                    </m:r>
                  </m:oMath>
                </a14:m>
                <a:r>
                  <a:rPr/>
                  <a:t> - the expectation of X, Y, T respectively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Recall that we have defined: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t>S</m:t>
                    </m:r>
                    <m:r>
                      <m:t>S</m:t>
                    </m:r>
                    <m: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r>
                          <m:t>(</m:t>
                        </m:r>
                      </m:e>
                    </m:nary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−</m:t>
                    </m:r>
                    <m:bar>
                      <m:barPr>
                        <m:pos m:val="top"/>
                      </m:barPr>
                      <m:e>
                        <m:r>
                          <m:t>y</m:t>
                        </m:r>
                      </m:e>
                    </m:bar>
                    <m:sSup>
                      <m:e>
                        <m:r>
                          <m:t>)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S</m:t>
                    </m:r>
                    <m:r>
                      <m:t>S</m:t>
                    </m:r>
                    <m: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r>
                          <m:t>(</m:t>
                        </m:r>
                      </m:e>
                    </m:nary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  <m:r>
                      <m:t>−</m:t>
                    </m:r>
                    <m:bar>
                      <m:barPr>
                        <m:pos m:val="top"/>
                      </m:barPr>
                      <m:e>
                        <m:r>
                          <m:t>y</m:t>
                        </m:r>
                      </m:e>
                    </m:bar>
                    <m:sSup>
                      <m:e>
                        <m:r>
                          <m:t>)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S</m:t>
                    </m:r>
                    <m:r>
                      <m:t>S</m:t>
                    </m:r>
                    <m:r>
                      <m:t>=</m:t>
                    </m:r>
                    <m:r>
                      <m:t>∑</m:t>
                    </m:r>
                    <m:r>
                      <m:t>(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−</m:t>
                    </m:r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  <m:sSup>
                      <m:e>
                        <m:r>
                          <m:t>)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where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  <m:r>
                      <m:t>=</m:t>
                    </m:r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β</m:t>
                            </m:r>
                          </m:e>
                        </m:acc>
                      </m:e>
                      <m:sub>
                        <m:r>
                          <m:t>0</m:t>
                        </m:r>
                      </m:sub>
                    </m:sSub>
                    <m:r>
                      <m:t>+</m:t>
                    </m:r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β</m:t>
                            </m:r>
                          </m:e>
                        </m:acc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are the model predictions. We also defined 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R</m:t>
                        </m:r>
                        <m:r>
                          <m:t>S</m:t>
                        </m:r>
                        <m:r>
                          <m:t>S</m:t>
                        </m:r>
                      </m:num>
                      <m:den>
                        <m:r>
                          <m:t>T</m:t>
                        </m:r>
                        <m:r>
                          <m:t>S</m:t>
                        </m:r>
                        <m:r>
                          <m:t>S</m:t>
                        </m:r>
                      </m:den>
                    </m:f>
                  </m:oMath>
                </a14:m>
                <a:r>
                  <a:rPr/>
                  <a:t> (the proportion of variation explained by the regression model) and recall that </a:t>
                </a:r>
                <a14:m>
                  <m:oMath xmlns:m="http://schemas.openxmlformats.org/officeDocument/2006/math">
                    <m:r>
                      <m:t>ρ</m:t>
                    </m:r>
                    <m:r>
                      <m:t>(</m:t>
                    </m:r>
                    <m:r>
                      <m:rPr>
                        <m:sty m:val="b"/>
                      </m:rPr>
                      <m:t>x</m:t>
                    </m:r>
                    <m:r>
                      <m:t>,</m:t>
                    </m:r>
                    <m:r>
                      <m:rPr>
                        <m:sty m:val="b"/>
                      </m:rPr>
                      <m:t>y</m:t>
                    </m:r>
                    <m:r>
                      <m:t>)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C</m:t>
                        </m:r>
                        <m:r>
                          <m:t>o</m:t>
                        </m:r>
                        <m:r>
                          <m:t>v</m:t>
                        </m:r>
                        <m:r>
                          <m:t>(</m:t>
                        </m:r>
                        <m:r>
                          <m:rPr>
                            <m:sty m:val="b"/>
                          </m:rPr>
                          <m:t>x</m:t>
                        </m:r>
                        <m:r>
                          <m:t>,</m:t>
                        </m:r>
                        <m:r>
                          <m:rPr>
                            <m:sty m:val="b"/>
                          </m:rPr>
                          <m:t>y</m:t>
                        </m:r>
                        <m:r>
                          <m:t>)</m:t>
                        </m:r>
                      </m:num>
                      <m:den>
                        <m:rad>
                          <m:radPr>
                            <m:degHide m:val="1"/>
                          </m:radPr>
                          <m:deg/>
                          <m:e>
                            <m:r>
                              <m:t>V</m:t>
                            </m:r>
                            <m:r>
                              <m:t>a</m:t>
                            </m:r>
                            <m:r>
                              <m:t>r</m:t>
                            </m:r>
                            <m:r>
                              <m:t>(</m:t>
                            </m:r>
                            <m:r>
                              <m:rPr>
                                <m:sty m:val="b"/>
                              </m:rPr>
                              <m:t>x</m:t>
                            </m:r>
                            <m:r>
                              <m:t>)</m:t>
                            </m:r>
                            <m:r>
                              <m:t>V</m:t>
                            </m:r>
                            <m:r>
                              <m:t>a</m:t>
                            </m:r>
                            <m:r>
                              <m:t>r</m:t>
                            </m:r>
                            <m:r>
                              <m:t>(</m:t>
                            </m:r>
                            <m:r>
                              <m:rPr>
                                <m:sty m:val="b"/>
                              </m:rPr>
                              <m:t>y</m:t>
                            </m:r>
                            <m:r>
                              <m:t>)</m:t>
                            </m:r>
                          </m:e>
                        </m:rad>
                      </m:den>
                    </m:f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Show / prove that:</a:t>
                </a:r>
              </a:p>
              <a:p>
                <a:pPr lvl="1">
                  <a:buAutoNum type="alphaLcPeriod"/>
                </a:pPr>
                <a:r>
                  <a:rPr/>
                  <a:t>TSS = RSS + ESS</a:t>
                </a:r>
              </a:p>
              <a:p>
                <a:pPr lvl="1">
                  <a:buAutoNum type="alphaLcPeriod"/>
                </a:pPr>
                <a:r>
                  <a:rPr/>
                  <a:t>RSS =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bSup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x</m:t>
                            </m:r>
                            <m:r>
                              <m:t>y</m:t>
                            </m:r>
                          </m:sub>
                          <m:sup>
                            <m:r>
                              <m:t>2</m:t>
                            </m:r>
                          </m:sup>
                        </m:sSubSup>
                      </m:num>
                      <m:den>
                        <m:r>
                          <m:t>S</m:t>
                        </m:r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x</m:t>
                            </m:r>
                          </m:sub>
                        </m:sSub>
                      </m:den>
                    </m:f>
                  </m:oMath>
                </a14:m>
              </a:p>
              <a:p>
                <a:pPr lvl="1">
                  <a:buAutoNum type="alphaLcPeriod"/>
                </a:pP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=</m:t>
                    </m:r>
                    <m:r>
                      <m:t>ρ</m:t>
                    </m:r>
                    <m:r>
                      <m:t>(</m:t>
                    </m:r>
                    <m:r>
                      <m:rPr>
                        <m:sty m:val="b"/>
                      </m:rPr>
                      <m:t>x</m:t>
                    </m:r>
                    <m:r>
                      <m:t>,</m:t>
                    </m:r>
                    <m:r>
                      <m:rPr>
                        <m:sty m:val="b"/>
                      </m:rPr>
                      <m:t>y</m:t>
                    </m:r>
                    <m:sSup>
                      <m:e>
                        <m:r>
                          <m:t>)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(in the case of a single predictor variable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)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1</a:t>
            </a:r>
          </a:p>
        </p:txBody>
      </p:sp>
      <p:pic>
        <p:nvPicPr>
          <p:cNvPr descr="ST6103_Pract1_Ex1a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22800" y="1816100"/>
            <a:ext cx="29337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9690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1a</a:t>
            </a:r>
            <a:r>
              <a:rPr/>
              <a:t> </a:t>
            </a:r>
            <a:r>
              <a:rPr/>
              <a:t>solution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1</a:t>
            </a:r>
          </a:p>
        </p:txBody>
      </p:sp>
      <p:pic>
        <p:nvPicPr>
          <p:cNvPr descr="ST6103_Pract1_Ex1b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22800" y="1816100"/>
            <a:ext cx="29337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9690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1b</a:t>
            </a:r>
            <a:r>
              <a:rPr/>
              <a:t> </a:t>
            </a:r>
            <a:r>
              <a:rPr/>
              <a:t>solution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1</a:t>
            </a:r>
          </a:p>
        </p:txBody>
      </p:sp>
      <p:pic>
        <p:nvPicPr>
          <p:cNvPr descr="ST6103_Pract1_Ex1c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22800" y="1816100"/>
            <a:ext cx="29337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9690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1c</a:t>
            </a:r>
            <a:r>
              <a:rPr/>
              <a:t> </a:t>
            </a:r>
            <a:r>
              <a:rPr/>
              <a:t>solution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  <a:r>
              <a:rPr/>
              <a:t> </a:t>
            </a:r>
            <a:r>
              <a:rPr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You are given the following data: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x</m:t>
                    </m:r>
                    <m:r>
                      <m:t>=</m:t>
                    </m:r>
                    <m:r>
                      <m:t>(</m:t>
                    </m:r>
                    <m:r>
                      <m:t>−</m:t>
                    </m:r>
                    <m:r>
                      <m:t>3</m:t>
                    </m:r>
                    <m:r>
                      <m:t>,</m:t>
                    </m:r>
                    <m:r>
                      <m:t>−</m:t>
                    </m:r>
                    <m:r>
                      <m:t>1</m:t>
                    </m:r>
                    <m:r>
                      <m:t>,</m:t>
                    </m:r>
                    <m:r>
                      <m:t>0</m:t>
                    </m:r>
                    <m:r>
                      <m:t>,</m:t>
                    </m:r>
                    <m:r>
                      <m:t>2</m:t>
                    </m:r>
                    <m:r>
                      <m:t>,</m:t>
                    </m:r>
                    <m:r>
                      <m:t>5</m:t>
                    </m:r>
                    <m:r>
                      <m:t>,</m:t>
                    </m:r>
                    <m:r>
                      <m:t>6</m:t>
                    </m:r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</m:sup>
                    </m:sSup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y</m:t>
                    </m:r>
                    <m:r>
                      <m:t>=</m:t>
                    </m:r>
                    <m:r>
                      <m:t>(</m:t>
                    </m:r>
                    <m:r>
                      <m:t>12</m:t>
                    </m:r>
                    <m:r>
                      <m:t>,</m:t>
                    </m:r>
                    <m:r>
                      <m:t>9</m:t>
                    </m:r>
                    <m:r>
                      <m:t>,</m:t>
                    </m:r>
                    <m:r>
                      <m:t>11</m:t>
                    </m:r>
                    <m:r>
                      <m:t>,</m:t>
                    </m:r>
                    <m:r>
                      <m:t>9</m:t>
                    </m:r>
                    <m:r>
                      <m:t>,</m:t>
                    </m:r>
                    <m:r>
                      <m:t>9</m:t>
                    </m:r>
                    <m:r>
                      <m:t>,</m:t>
                    </m:r>
                    <m:r>
                      <m:t>6</m:t>
                    </m:r>
                    <m:sSup>
                      <m:e>
                        <m:r>
                          <m:t>)</m:t>
                        </m:r>
                      </m:e>
                      <m:sup>
                        <m:r>
                          <m:t>T</m:t>
                        </m:r>
                      </m:sup>
                    </m:sSup>
                  </m:oMath>
                </a14:m>
                <a:r>
                  <a:rPr/>
                  <a:t>.</a:t>
                </a:r>
              </a:p>
              <a:p>
                <a:pPr lvl="1">
                  <a:buAutoNum type="alphaLcPeriod"/>
                </a:pPr>
                <a:r>
                  <a:rPr/>
                  <a:t>Calculate (by hand!) the estimates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β</m:t>
                            </m:r>
                          </m:e>
                        </m:acc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β</m:t>
                            </m:r>
                          </m:e>
                        </m:acc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for a linear regression model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t>=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X</m:t>
                    </m:r>
                    <m:r>
                      <m:t>+</m:t>
                    </m:r>
                    <m:r>
                      <m:t>ϵ</m:t>
                    </m:r>
                  </m:oMath>
                </a14:m>
                <a:r>
                  <a:rPr/>
                  <a:t>.</a:t>
                </a:r>
              </a:p>
              <a:p>
                <a:pPr lvl="1">
                  <a:buAutoNum type="alphaLcPeriod"/>
                </a:pPr>
                <a:r>
                  <a:rPr/>
                  <a:t>Describe the resulting regression line:</a:t>
                </a:r>
              </a:p>
              <a:p>
                <a:pPr lvl="2"/>
                <a:r>
                  <a:rPr/>
                  <a:t>What is the relationship between variables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?</a:t>
                </a:r>
              </a:p>
              <a:p>
                <a:pPr lvl="2"/>
                <a:r>
                  <a:rPr/>
                  <a:t>How much (on average) does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change when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changes by 1?</a:t>
                </a:r>
              </a:p>
              <a:p>
                <a:pPr lvl="2"/>
                <a:r>
                  <a:rPr/>
                  <a:t>What value does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take (on average) when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t>=</m:t>
                    </m:r>
                    <m:r>
                      <m:t>0</m:t>
                    </m:r>
                  </m:oMath>
                </a14:m>
                <a:r>
                  <a:rPr/>
                  <a:t>?</a:t>
                </a:r>
              </a:p>
              <a:p>
                <a:pPr lvl="1">
                  <a:buAutoNum type="alphaLcPeriod"/>
                </a:pPr>
                <a:r>
                  <a:rPr/>
                  <a:t>Does this seem to be a good model?</a:t>
                </a:r>
              </a:p>
              <a:p>
                <a:pPr lvl="1">
                  <a:buAutoNum type="alphaLcPeriod"/>
                </a:pPr>
                <a:r>
                  <a:rPr/>
                  <a:t>Compute (by hand!) the residuals </a:t>
                </a:r>
                <a14:m>
                  <m:oMath xmlns:m="http://schemas.openxmlformats.org/officeDocument/2006/math">
                    <m:sSub>
                      <m:e>
                        <m:r>
                          <m:t>ϵ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−</m:t>
                    </m:r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  <m:r>
                      <m:t>,</m:t>
                    </m:r>
                    <m:r>
                      <m:t>i</m:t>
                    </m:r>
                    <m:r>
                      <m:t>=</m:t>
                    </m:r>
                    <m:r>
                      <m:t>1</m:t>
                    </m:r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r>
                      <m:t>6</m:t>
                    </m:r>
                  </m:oMath>
                </a14:m>
                <a:r>
                  <a:rPr/>
                  <a:t>.</a:t>
                </a:r>
              </a:p>
              <a:p>
                <a:pPr lvl="1">
                  <a:buAutoNum type="alphaLcPeriod"/>
                </a:pPr>
                <a:r>
                  <a:rPr/>
                  <a:t>Predict new values for X=-40.1, X=1, X=2.5, X=100. How confident are you of these predictions?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nearRegressionByHandTempla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38400" y="1816100"/>
            <a:ext cx="73279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9690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Template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manual</a:t>
            </a:r>
            <a:r>
              <a:rPr/>
              <a:t> </a:t>
            </a:r>
            <a:r>
              <a:rPr/>
              <a:t>calculation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ST6103 - GLM - Practical 1</dc:title>
  <dc:creator>Marc Henrion</dc:creator>
  <cp:keywords/>
  <dcterms:created xsi:type="dcterms:W3CDTF">2019-07-15T11:44:19Z</dcterms:created>
  <dcterms:modified xsi:type="dcterms:W3CDTF">2019-07-15T11:44:19Z</dcterms:modified>
</cp:coreProperties>
</file>