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6103"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a:p>
            <a:pPr lvl="1"/>
            <a:r>
              <a:rPr/>
              <a:t>GitHub repository - will contain all course materials by the end of the week:</a:t>
            </a:r>
          </a:p>
          <a:p>
            <a:pPr lvl="1">
              <a:buNone/>
            </a:pPr>
            <a:r>
              <a:rPr>
                <a:hlinkClick r:id="rId2"/>
              </a:rPr>
              <a:t>https://github.com/gitMarcH/Chanco_ST6103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sSub>
                      <m:e>
                        <m:acc>
                          <m:accPr>
                            <m:chr m:val="̂"/>
                          </m:accPr>
                          <m:e>
                            <m:r>
                              <m:t>β</m:t>
                            </m:r>
                          </m:e>
                        </m:acc>
                      </m:e>
                      <m:sub>
                        <m:r>
                          <m:t>0</m:t>
                        </m:r>
                      </m:sub>
                    </m:sSub>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a:p>
                <a:pPr lvl="0" marL="0" indent="0">
                  <a:buNone/>
                </a:pPr>
                <a14:m>
                  <m:oMathPara xmlns:m="http://schemas.openxmlformats.org/officeDocument/2006/math">
                    <m:oMathParaPr>
                      <m:jc m:val="center"/>
                    </m:oMathParaPr>
                    <m:oMath>
                      <m:r>
                        <m:t> </m:t>
                      </m:r>
                    </m:oMath>
                  </m:oMathPara>
                </a14:m>
              </a:p>
              <a:p>
                <a:pPr lvl="0" marL="0" indent="0">
                  <a:buNone/>
                </a:pPr>
                <a:r>
                  <a:rPr/>
                  <a:t>The definite reference for GLMs is:</a:t>
                </a:r>
              </a:p>
              <a:p>
                <a:pPr lvl="0" marL="0" indent="0">
                  <a:buNone/>
                </a:pPr>
                <a:r>
                  <a:rPr/>
                  <a:t>McCullagh, P. and Nelder, J.A. (1989). “Generalized Linear Models”. </a:t>
                </a:r>
                <a14:m>
                  <m:oMath xmlns:m="http://schemas.openxmlformats.org/officeDocument/2006/math">
                    <m:sSup>
                      <m:e>
                        <m:r>
                          <m:t>2</m:t>
                        </m:r>
                      </m:e>
                      <m:sup>
                        <m:r>
                          <m:t>n</m:t>
                        </m:r>
                        <m:r>
                          <m:t>d</m:t>
                        </m:r>
                      </m:sup>
                    </m:sSup>
                  </m:oMath>
                </a14:m>
                <a:r>
                  <a:rPr/>
                  <a:t> ed. Chapman &amp; Hall / CRC.</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r>
                      <m:t>(</m:t>
                    </m:r>
                    <m:r>
                      <m:rPr>
                        <m:sty m:val="b"/>
                      </m:rPr>
                      <m:t>y</m:t>
                    </m:r>
                    <m:r>
                      <m:t>,</m:t>
                    </m:r>
                    <m:r>
                      <m:rPr>
                        <m:sty m:val="b"/>
                      </m:rPr>
                      <m:t>x</m:t>
                    </m:r>
                    <m:r>
                      <m:t>)</m:t>
                    </m:r>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sSup>
                      <m:e>
                        <m:r>
                          <m:t>X</m:t>
                        </m:r>
                      </m:e>
                      <m:sup>
                        <m:sSub>
                          <m:e>
                            <m:r>
                              <m:t>β</m:t>
                            </m:r>
                          </m:e>
                          <m:sub>
                            <m:r>
                              <m:t>1</m:t>
                            </m:r>
                          </m:sub>
                        </m:sSub>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t>…</m:t>
                                </m:r>
                              </m:e>
                              <m:e>
                                <m:r>
                                  <m:t> </m:t>
                                </m:r>
                                <m:sSub>
                                  <m:e>
                                    <m:r>
                                      <m:t>X</m:t>
                                    </m:r>
                                  </m:e>
                                  <m:sub>
                                    <m:r>
                                      <m:t>p</m:t>
                                    </m:r>
                                    <m:r>
                                      <m:t>1</m:t>
                                    </m:r>
                                  </m:sub>
                                </m:sSub>
                              </m:e>
                            </m:mr>
                            <m:mr>
                              <m:e>
                                <m:r>
                                  <m:t>⋮</m:t>
                                </m:r>
                              </m:e>
                              <m:e>
                                <m:r>
                                  <m:t> </m:t>
                                </m:r>
                                <m:r>
                                  <m:t>⋮</m:t>
                                </m:r>
                              </m:e>
                              <m:e>
                                <m:r>
                                  <m:t> </m:t>
                                </m:r>
                                <m:r>
                                  <m:t>⋮</m:t>
                                </m:r>
                              </m:e>
                              <m:e>
                                <m:r>
                                  <m:t> </m:t>
                                </m:r>
                                <m:r>
                                  <m:t>⋮</m:t>
                                </m:r>
                              </m:e>
                            </m:mr>
                            <m:mr>
                              <m:e>
                                <m:r>
                                  <m:t>1</m:t>
                                </m:r>
                              </m:e>
                              <m:e>
                                <m:r>
                                  <m:t> </m:t>
                                </m:r>
                                <m:sSub>
                                  <m:e>
                                    <m:r>
                                      <m:t>X</m:t>
                                    </m:r>
                                  </m:e>
                                  <m:sub>
                                    <m:r>
                                      <m:t>1</m:t>
                                    </m:r>
                                    <m:r>
                                      <m:t>n</m:t>
                                    </m:r>
                                  </m:sub>
                                </m:sSub>
                              </m:e>
                              <m:e>
                                <m:r>
                                  <m:t> </m:t>
                                </m:r>
                                <m: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rPr>
                        <m:sty m:val="b"/>
                      </m:rP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t>×</m:t>
                    </m:r>
                    <m:r>
                      <m:t>1</m:t>
                    </m:r>
                  </m:oMath>
                </a14:m>
                <a:r>
                  <a:rPr/>
                  <a:t>, </a:t>
                </a:r>
                <a14:m>
                  <m:oMath xmlns:m="http://schemas.openxmlformats.org/officeDocument/2006/math">
                    <m:r>
                      <m:rPr>
                        <m:sty m:val="b"/>
                      </m:rPr>
                      <m:t>X</m:t>
                    </m:r>
                  </m:oMath>
                </a14:m>
                <a:r>
                  <a:rPr/>
                  <a:t> is </a:t>
                </a:r>
                <a14:m>
                  <m:oMath xmlns:m="http://schemas.openxmlformats.org/officeDocument/2006/math">
                    <m:r>
                      <m:t>n</m:t>
                    </m:r>
                    <m:r>
                      <m:t>×</m:t>
                    </m:r>
                    <m:r>
                      <m:t>(</m:t>
                    </m:r>
                    <m:r>
                      <m:t>p</m:t>
                    </m:r>
                    <m:r>
                      <m:t>+</m:t>
                    </m:r>
                    <m:r>
                      <m:t>1</m:t>
                    </m:r>
                    <m:r>
                      <m:t>)</m:t>
                    </m:r>
                  </m:oMath>
                </a14:m>
                <a:r>
                  <a:rPr/>
                  <a:t>,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r>
                      <m:rPr>
                        <m:sty m:val="b"/>
                      </m:rPr>
                      <m:t>ϵ</m:t>
                    </m:r>
                  </m:oMath>
                </a14:m>
                <a:r>
                  <a:rPr/>
                  <a:t> is </a:t>
                </a:r>
                <a14:m>
                  <m:oMath xmlns:m="http://schemas.openxmlformats.org/officeDocument/2006/math">
                    <m:r>
                      <m:t>n</m:t>
                    </m:r>
                    <m:r>
                      <m:t>×</m:t>
                    </m:r>
                    <m:r>
                      <m:t>1</m:t>
                    </m:r>
                  </m:oMath>
                </a14:m>
                <a:r>
                  <a:rPr/>
                  <a:t>.</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 (though general inverse could be used).</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2019-07-16T09:44:03Z</dcterms:created>
  <dcterms:modified xsi:type="dcterms:W3CDTF">2019-07-16T09:44:03Z</dcterms:modified>
</cp:coreProperties>
</file>