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16/07/2019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doi:10.2307/234461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ST6103 - GLM - 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16 July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we now observe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𝐲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𝐱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consisting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 observations for 1 response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predictors. We can compute the probability density of observing these data: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𝐷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nary>
                    <m:naryPr>
                      <m:chr m:val="∏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;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′)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′)</m:t>
                </m:r>
              </m:oMath>
            </a14:m>
            <a:r>
              <a:t>,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(;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′)</m:t>
                </m:r>
              </m:oMath>
            </a14:m>
            <a:r>
              <a:t> is the pdf of the exponential family distribution with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other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As before, the parameter values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̂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t> that maximise the likelihood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𝐿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𝐷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are known as the </a:t>
            </a:r>
            <a:r>
              <a:rPr b="1"/>
              <a:t>maximum likelihood estimates</a:t>
            </a:r>
            <a: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 we saw, it can be shown that for the general linear model case, the ML estimates are equal to the LS estimates.</a:t>
            </a:r>
          </a:p>
          <a:p>
            <a:pPr marL="0" lvl="0" indent="0">
              <a:buNone/>
            </a:pPr>
            <a:r>
              <a:t>In matrix and vector notation, the LS / ML estimates are given by: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̂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𝐱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𝐱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𝐱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𝐲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we obtain an estimate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through the MSE: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𝐱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acc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In practice, for the generalised linear model with no identity link function and/or non-Gaussian errors, these are found by using iteratively reweighted least-squares (more later).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Exponential family distributions</a:t>
            </a:r>
          </a:p>
          <a:p>
            <a:pPr marL="0" lvl="0" indent="0">
              <a:buNone/>
            </a:pPr>
            <a:r>
              <a:t>A distribution with location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and scale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𝜙</m:t>
                </m:r>
              </m:oMath>
            </a14:m>
            <a:r>
              <a:t> is said to be a member of the exponential familiy if its pdf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can be written in the form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called the </a:t>
            </a:r>
            <a:r>
              <a:rPr b="1"/>
              <a:t>canonical parameter</a:t>
            </a:r>
            <a:r>
              <a:t> of the distribution.</a:t>
            </a:r>
          </a:p>
          <a:p>
            <a:pPr marL="0" lvl="0" indent="0">
              <a:buNone/>
            </a:pPr>
            <a:r>
              <a:t>Note that there are more general notation forms for the exponential family. The above is however a particularly useful form for deriving the estimation algorithm for GLMs.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the normal distribution is an exponential family distribution since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𝜎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den>
                  </m:f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Setting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/2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𝑐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)=−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(2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yields the exponential family form.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Recap</a:t>
            </a:r>
          </a:p>
          <a:p>
            <a:pPr lvl="1"/>
            <a:r>
              <a:t>Independent observations, true relation between response and predictor(s) is linear: </a:t>
            </a:r>
            <a:r>
              <a:rPr b="1"/>
              <a:t>linear regression</a:t>
            </a:r>
            <a:r>
              <a:t>.</a:t>
            </a:r>
          </a:p>
          <a:p>
            <a:pPr lvl="1"/>
            <a:r>
              <a:t>Normal distribution of errors / residuals, continuous &amp; categorical predictors, linear predictor is linear in parameters (not necessarily in the predictors): </a:t>
            </a:r>
            <a:r>
              <a:rPr b="1"/>
              <a:t>general linear model</a:t>
            </a:r>
            <a:r>
              <a:t>.</a:t>
            </a:r>
          </a:p>
          <a:p>
            <a:pPr lvl="1"/>
            <a:r>
              <a:t>Link function, exponential-family distribution for errors / residuals: </a:t>
            </a:r>
            <a:r>
              <a:rPr b="1"/>
              <a:t>generalised linear model</a:t>
            </a:r>
            <a: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choose a link function?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depends on the data and the question you wish to answer!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 there are </a:t>
            </a:r>
            <a:r>
              <a:rPr b="1"/>
              <a:t>canonical link</a:t>
            </a:r>
            <a:r>
              <a:t> functions for different distributions. These are derived by choosing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(.)</m:t>
                </m:r>
              </m:oMath>
            </a14:m>
            <a:r>
              <a:t> such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𝐘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))=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, the canonical parameter.</a:t>
            </a:r>
          </a:p>
          <a:p>
            <a:pPr marL="0" lvl="0" indent="0">
              <a:buNone/>
            </a:pPr>
            <a:r>
              <a:t>E.g. for the normal distribution, we have shown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we know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𝐘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, hence the canonical link function for the normal distribution is the identity function: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Data transformations</a:t>
            </a:r>
            <a:r>
              <a:t> are often used to address violations of model assumptions, such as linearity of the relationship or non-constant variance. One can transform either the response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or the independent variables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a14:m>
            <a:r>
              <a:t> or both.</a:t>
            </a:r>
          </a:p>
          <a:p>
            <a:pPr marL="0" lvl="0" indent="0">
              <a:buNone/>
            </a:pPr>
            <a:r>
              <a:t>Here we </a:t>
            </a:r>
            <a:r>
              <a:rPr i="1"/>
              <a:t>briefly</a:t>
            </a:r>
            <a:r>
              <a:t> introduce two common tranformation methods. There are far more general methods for transforming both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and the predictors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a14:m>
            <a:r>
              <a:t>, such as </a:t>
            </a:r>
            <a:r>
              <a:rPr i="1"/>
              <a:t>Alternating Conditional Expectation</a:t>
            </a:r>
            <a:r>
              <a:t> (ACE), but this is beyond the scope of this lecture course and best considered within the framework of </a:t>
            </a:r>
            <a:r>
              <a:rPr i="1"/>
              <a:t>Generalised Additive Models</a:t>
            </a:r>
            <a:r>
              <a:t> (GAMs) which we will briefly introduce at the end of this module.</a:t>
            </a:r>
          </a:p>
          <a:p>
            <a:pPr lvl="1">
              <a:buAutoNum type="arabicPeriod"/>
            </a:pPr>
            <a:r>
              <a:t>Box-Cox transform</a:t>
            </a:r>
          </a:p>
          <a:p>
            <a:pPr lvl="1">
              <a:buAutoNum type="arabicPeriod"/>
            </a:pPr>
            <a:r>
              <a:t>Mosteller &amp; Tukey’s ladder of powers / bulging 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Box-Cox transform</a:t>
            </a:r>
            <a:r>
              <a:t>.</a:t>
            </a:r>
          </a:p>
          <a:p>
            <a:pPr marL="0" lvl="0" indent="0">
              <a:buNone/>
            </a:pPr>
            <a:r>
              <a:t>George Box and David Cox [3] introduced this algorithm for transforming the response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. This predated the GLMs, so is typically used in the case of the general linear model, i.e. Gaussian distribution and identity link.</a:t>
            </a:r>
          </a:p>
          <a:p>
            <a:pPr marL="0" lvl="0" indent="0">
              <a:buNone/>
            </a:pPr>
            <a:r>
              <a:t>The Box-Cox transform finds parameters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so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Sup>
                    <m:sSub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𝐵𝐶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Box-Cox transform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are estimated using the profile likelihood function.</a:t>
            </a:r>
          </a:p>
          <a:p>
            <a:pPr marL="0" lvl="0" indent="0">
              <a:buNone/>
            </a:pPr>
            <a:r>
              <a:t>The Box-Cox transform assumes normality (in the case of the general linear model) in the transformed response variable.</a:t>
            </a:r>
          </a:p>
          <a:p>
            <a:pPr marL="0" lvl="0" indent="0">
              <a:buNone/>
            </a:pPr>
            <a:r>
              <a:t>Also note that we require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&gt;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Mosteller-Tukey ladder of powers (bulging rule)</a:t>
            </a:r>
            <a:r>
              <a:t>.</a:t>
            </a:r>
          </a:p>
          <a:p>
            <a:pPr marL="0" lvl="0" indent="0">
              <a:buNone/>
            </a:pPr>
            <a:r>
              <a:t>This method allows to transform both the response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and the independent predictors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transforming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will change the curvature of the data without affecting the variance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, whereas transforming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will affect both the shape of the data and the variance of the response variable.</a:t>
            </a:r>
          </a:p>
          <a:p>
            <a:pPr marL="0" lvl="0" indent="0">
              <a:buNone/>
            </a:pPr>
            <a:r>
              <a:t>For a general linear model, we will now fit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Session 2: Generalised Linear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Mosteller-Tukey ladder of powers (bulging rule)</a:t>
            </a:r>
            <a:r>
              <a:t>.</a:t>
            </a:r>
          </a:p>
          <a:p>
            <a:pPr marL="0" lvl="0" indent="0">
              <a:buNone/>
            </a:pPr>
            <a:r>
              <a:t>Mosteller &amp; Tukey [4] propose a visual aid to select appropriate power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𝜅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𝛾</m:t>
                </m:r>
              </m:oMath>
            </a14:m>
            <a:r>
              <a:t> (next slide), but profile likelihood methods could be used as well to estimate optimal parameters.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Sup>
                    <m:sSub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𝑍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𝑀𝑇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𝑍</m:t>
                </m:r>
              </m:oMath>
            </a14:m>
            <a:r>
              <a:t> can be either the response variable or any of the predictors, with a different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parameter for each transformed variable. We require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𝑍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𝜆</m:t>
                </m:r>
                <m:r>
                  <a:rPr>
                    <a:latin typeface="Cambria Math" panose="02040503050406030204" pitchFamily="18" charset="0"/>
                  </a:rPr>
                  <m:t>≤0</m:t>
                </m:r>
              </m:oMath>
            </a14:m>
            <a:r>
              <a:t> though one could introduce shift parameters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) as in the Box-Cox transform.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pic>
        <p:nvPicPr>
          <p:cNvPr id="3" name="Picture 1" descr="MostellerTuke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816100"/>
            <a:ext cx="60960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Mosteller &amp; Tukey (1977) ladder of powers / bulging 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may face a choice where we can either use a link function or transform the response variable.</a:t>
            </a:r>
          </a:p>
          <a:p>
            <a:pPr marL="0" lvl="0" indent="0">
              <a:buNone/>
            </a:pPr>
            <a:r>
              <a:t>In this case - what should you do?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will depend on what the purpose of developing the statistical model is in the first place, but usually using a link function rather than transforming the data is preferrable.</a:t>
            </a:r>
          </a:p>
          <a:p>
            <a:pPr marL="0" lvl="0" indent="0">
              <a:buNone/>
            </a:pPr>
            <a:r>
              <a:t>The key difference is that by transforming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, you affect both linearity and variance of the response: you change the distribution of your response variable, whereas a link function relates the mean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to the predictors and does not affect the distribution of your response variable.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A log transform is often used to improve linearity and to remedy variance increasing with the mean.</a:t>
            </a:r>
          </a:p>
          <a:p>
            <a:pPr marL="0" lvl="0" indent="0">
              <a:buNone/>
            </a:pPr>
            <a:r>
              <a:t>In the case of a log transform, we model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so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)|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Since mean(log)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≠</m:t>
                </m:r>
              </m:oMath>
            </a14:m>
            <a:r>
              <a:t> log(mean) in general, we cannot relate this back to the original data scale - an issue if some of our predictors are categorical and we wish to say something about subgroups.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Using a log link however, we model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directly, but relate the log of its mean to the predictors: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we can calculate the predicted average response of 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Exercise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Show that the binomial(m,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) is an exponential family distribution and that the canonical link is given by the logit function: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e>
                </m:d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Solution</a:t>
            </a:r>
          </a:p>
          <a:p>
            <a:pPr marL="0" lvl="0" indent="0">
              <a:buNone/>
            </a:pPr>
            <a:r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Bin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then its pdf is given by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type m:val="noBa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(1−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type m:val="noBa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(1−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Writing this inside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𝑒𝑥𝑝</m:t>
                </m:r>
                <m:r>
                  <a:rPr>
                    <a:latin typeface="Cambria Math" panose="02040503050406030204" pitchFamily="18" charset="0"/>
                  </a:rPr>
                  <m:t>()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Solution</a:t>
            </a:r>
          </a:p>
          <a:p>
            <a:pPr marL="0" lvl="0" indent="0">
              <a:buNone/>
            </a:pPr>
            <a:r>
              <a:t>Setting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shows that this is an exponential family distribution.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Solution</a:t>
            </a:r>
          </a:p>
          <a:p>
            <a:pPr marL="0" lvl="0" indent="0">
              <a:buNone/>
            </a:pPr>
            <a:r>
              <a:t>When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Bin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we usually model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[</m:t>
                  </m:r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/</m:t>
                  </m:r>
                  <m:r>
                    <a:rPr>
                      <a:latin typeface="Cambria Math" panose="02040503050406030204" pitchFamily="18" charset="0"/>
                    </a:rPr>
                    <m:t>𝑚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r>
                    <a:rPr>
                      <a:latin typeface="Cambria Math" panose="02040503050406030204" pitchFamily="18" charset="0"/>
                    </a:rPr>
                    <m:t>])=</m:t>
                  </m:r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r>
                    <a:rPr>
                      <a:latin typeface="Cambria Math" panose="02040503050406030204" pitchFamily="18" charset="0"/>
                    </a:rPr>
                    <m:t>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Bin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𝑇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 and so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𝑇</m:t>
                </m:r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Hence, in our case: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])=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 and for the canonical link function we need to find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()</m:t>
                </m:r>
              </m:oMath>
            </a14:m>
            <a:r>
              <a:t> so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])=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log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Hence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log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e>
                </m:d>
              </m:oMath>
            </a14:m>
            <a:r>
              <a:t> is the canonical link function.</a:t>
            </a:r>
          </a:p>
          <a:p>
            <a:pPr marL="0" lvl="0" indent="0">
              <a:buNone/>
            </a:pPr>
            <a:r>
              <a:t>In other words, for the binomial distribution, the canonical link function is the logit function.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single algorithm can be derived for estimating the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𝛃</m:t>
                </m:r>
              </m:oMath>
            </a14:m>
            <a:r>
              <a:t> of a GLM. For a full derivation see [2], pp. 40-43.</a:t>
            </a:r>
          </a:p>
          <a:p>
            <a:pPr marL="0" lvl="0" indent="0">
              <a:buNone/>
            </a:pPr>
            <a:r>
              <a:t>The likelihood of a GLM is given by the joint density for observations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𝐲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</m:oMath>
            </a14:m>
            <a:r>
              <a:t>, considered as a function of the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𝛉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𝜙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nary>
                    <m:naryPr>
                      <m:chr m:val="∏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𝑥𝑝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 we were able to write the joint density as a product over the observations since we assume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to be realisations of independent and identically distributed random variables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- random variables (here: X = predictor, Y = response)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- measured / observed values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r>
              <a:t> - random variable (here: error / residual)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𝛉</m:t>
                </m:r>
              </m:oMath>
            </a14:m>
            <a:r>
              <a:t> - a vector of parameters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bar>
                  <m:barPr>
                    <m:pos m:val="top"/>
                    <m:ctrlPr>
                      <a:rPr>
                        <a:latin typeface="Cambria Math" panose="02040503050406030204" pitchFamily="18" charset="0"/>
                      </a:rPr>
                    </m:ctrlPr>
                  </m:bar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ba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bar>
                  <m:barPr>
                    <m:pos m:val="top"/>
                    <m:ctrlPr>
                      <a:rPr>
                        <a:latin typeface="Cambria Math" panose="02040503050406030204" pitchFamily="18" charset="0"/>
                      </a:rPr>
                    </m:ctrlPr>
                  </m:bar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bar>
              </m:oMath>
            </a14:m>
            <a:r>
              <a:t> - sample mean estimators for X, Y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bar>
                  <m:barPr>
                    <m:pos m:val="top"/>
                    <m:ctrlPr>
                      <a:rPr>
                        <a:latin typeface="Cambria Math" panose="02040503050406030204" pitchFamily="18" charset="0"/>
                      </a:rPr>
                    </m:ctrlPr>
                  </m:bar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ba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bar>
                  <m:barPr>
                    <m:pos m:val="top"/>
                    <m:ctrlPr>
                      <a:rPr>
                        <a:latin typeface="Cambria Math" panose="02040503050406030204" pitchFamily="18" charset="0"/>
                      </a:rPr>
                    </m:ctrlPr>
                  </m:bar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bar>
              </m:oMath>
            </a14:m>
            <a:r>
              <a:t> - sample mean estimates of X, Y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acc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</m:acc>
              </m:oMath>
            </a14:m>
            <a:r>
              <a:t> - given a statistic T, estimator and estimate of T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probability of an event A occuring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(.)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(.)</m:t>
                </m:r>
              </m:oMath>
            </a14:m>
            <a:r>
              <a:t> - distribution mass / density functions of X, Y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- X distributed according to distribution function F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𝑇</m:t>
                </m:r>
                <m:r>
                  <a:rPr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- the expectation of X, Y, T respectively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 always, it will be more convenient to work with the log likelihood function: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e>
                  </m:nary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As we did in the general linear model case, we turn the problem of maxising a likelihood to finding the roots of the partial derviatives of the log likelihood.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Because solving these </a:t>
            </a:r>
            <a:r>
              <a:rPr b="1"/>
              <a:t>score equations</a:t>
            </a:r>
            <a:r>
              <a:t>, yields the parameter estimates, they are also called the </a:t>
            </a:r>
            <a:r>
              <a:rPr b="1"/>
              <a:t>estimating equations</a:t>
            </a:r>
            <a: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find the ML estimates, we need to solve the score equations: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𝑠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=0   </m:t>
                  </m:r>
                  <m:r>
                    <a:rPr>
                      <a:latin typeface="Cambria Math" panose="02040503050406030204" pitchFamily="18" charset="0"/>
                    </a:rPr>
                    <m:t>𝑗</m:t>
                  </m:r>
                  <m:r>
                    <a:rPr>
                      <a:latin typeface="Cambria Math" panose="02040503050406030204" pitchFamily="18" charset="0"/>
                    </a:rPr>
                    <m:t>=1,…,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+1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Using the chain rule, one can show that this leads to solving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chr m:val="∑"/>
                      <m:limLoc m:val="undOvr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nary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e>
                </m:nary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″(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Usually,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/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with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a weight.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score equations are usually solved using the iterative </a:t>
            </a:r>
            <a:r>
              <a:rPr b="1"/>
              <a:t>Fisher scoring</a:t>
            </a:r>
            <a:r>
              <a:t> algorithm, derived from a Taylor series expansion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𝛃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𝑟</m:t>
                </m:r>
                <m:r>
                  <a:rPr>
                    <a:latin typeface="Cambria Math" panose="02040503050406030204" pitchFamily="18" charset="0"/>
                  </a:rPr>
                  <m:t>+1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𝑡h</m:t>
                    </m:r>
                  </m:sup>
                </m:sSup>
              </m:oMath>
            </a14:m>
            <a:r>
              <a:t> iteration, new estimates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+1)</m:t>
                    </m:r>
                  </m:sup>
                </m:sSup>
              </m:oMath>
            </a14:m>
            <a:r>
              <a:t> are obtained from the previous estimates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via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𝑙</m:t>
                  </m:r>
                  <m:r>
                    <a:rPr>
                      <a:latin typeface="Cambria Math" panose="02040503050406030204" pitchFamily="18" charset="0"/>
                    </a:rPr>
                    <m:t>″(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𝑙</m:t>
                  </m:r>
                  <m:r>
                    <a:rPr>
                      <a:latin typeface="Cambria Math" panose="02040503050406030204" pitchFamily="18" charset="0"/>
                    </a:rPr>
                    <m:t>′(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 turns out that these updates can be written as the score equations for a weighted least squares regression: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𝐖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𝐖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𝐳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𝐖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𝑑𝑖𝑎𝑔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 -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means the GLM parameter estimates can be found using an </a:t>
            </a:r>
            <a:r>
              <a:rPr b="1"/>
              <a:t>iteratively weighted least squares</a:t>
            </a:r>
            <a:r>
              <a:t> (IWLS) algorithm:</a:t>
            </a:r>
          </a:p>
          <a:p>
            <a:pPr lvl="1">
              <a:buAutoNum type="arabicPeriod"/>
            </a:pPr>
            <a:r>
              <a:t>Start with initial estimates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.</a:t>
            </a:r>
          </a:p>
          <a:p>
            <a:pPr lvl="1">
              <a:buAutoNum type="arabicPeriod"/>
            </a:pPr>
            <a:r>
              <a:t>Calculate working responses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and working weights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.</a:t>
            </a:r>
          </a:p>
          <a:p>
            <a:pPr lvl="1">
              <a:buAutoNum type="arabicPeriod"/>
            </a:pPr>
            <a:r>
              <a:t>Calculate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by weighted least squares.</a:t>
            </a:r>
          </a:p>
          <a:p>
            <a:pPr lvl="1">
              <a:buAutoNum type="arabicPeriod"/>
            </a:pPr>
            <a:r>
              <a:t>Repeat 2. and 3. until convergence.</a:t>
            </a:r>
          </a:p>
          <a:p>
            <a:pPr marL="0" lvl="0" indent="0">
              <a:buNone/>
            </a:pPr>
            <a:r>
              <a:t>For models with canonical link functions (see later), this is the </a:t>
            </a:r>
            <a:r>
              <a:rPr b="1"/>
              <a:t>Newton-Raphson method</a:t>
            </a:r>
            <a:r>
              <a:t>. For Gaussian errors with identity link, the Taylor series expansion is exact and the algorithm finishes in 1 iteration.</a:t>
            </a:r>
          </a:p>
          <a:p>
            <a:pPr marL="0" lvl="0" indent="0">
              <a:buNone/>
            </a:pPr>
            <a:r>
              <a:t>The IWLS algorithm for GLMs is so powerful because it works for the entire family of exponential distributions.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Nelder, J. and Wedderburn, R. (1972). “Generalized Linear Models”. Journal of the Royal Statistical Society. Series A. 135 (3): 370-384. </a:t>
            </a:r>
            <a:r>
              <a:rPr>
                <a:hlinkClick r:id="rId2"/>
              </a:rPr>
              <a:t>doi:10.2307/2344614</a:t>
            </a:r>
          </a:p>
          <a:p>
            <a:pPr marL="0" lvl="0" indent="0">
              <a:buNone/>
            </a:pPr>
            <a:r>
              <a:t>[2] McCullagh, P. and Nelder, J.A. (1989). “Generalized Linear Models”.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𝑛𝑑</m:t>
                    </m:r>
                  </m:sup>
                </m:sSup>
              </m:oMath>
            </a14:m>
            <a:r>
              <a:t> ed. Chapman &amp; Hall / CRC.</a:t>
            </a:r>
          </a:p>
          <a:p>
            <a:pPr marL="0" lvl="0" indent="0">
              <a:buNone/>
            </a:pPr>
            <a:r>
              <a:t>[3] Box, G.E.P. and Cox, D.R. (1964). “An analysis of transformations”. Journal of the Royal Statistical Society, Series B. 26 (2): 211-252. JSTOR 2984418</a:t>
            </a:r>
          </a:p>
          <a:p>
            <a:pPr marL="0" lvl="0" indent="0">
              <a:buNone/>
            </a:pPr>
            <a:r>
              <a:t>[4] Mosteller, F. and Tukey, J.W. (1977). “Data Analysis and Regression”, p. 588, Addison-Wesley.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[end of ST6103 GLM Session 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GLM, formulated by John Nelder &amp; Robert Wedderburn [1], relates the mean of an outcome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𝐘</m:t>
                </m:r>
              </m:oMath>
            </a14:m>
            <a:r>
              <a:t> to predictor variables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𝐗</m:t>
                </m:r>
              </m:oMath>
            </a14:m>
            <a:r>
              <a:t> via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𝐘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r>
                    <a:rPr>
                      <a:latin typeface="Cambria Math" panose="02040503050406030204" pitchFamily="18" charset="0"/>
                    </a:rPr>
                    <m:t>𝛃</m:t>
                  </m:r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Specifically the GLM consists of 3 things: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𝐘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is an exponential family distribution with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𝛍</m:t>
                </m:r>
              </m:oMath>
            </a14:m>
            <a:endParaRPr/>
          </a:p>
          <a:p>
            <a:pPr lvl="1"/>
            <a:r>
              <a:t>a </a:t>
            </a:r>
            <a:r>
              <a:rPr b="1"/>
              <a:t>linear predictor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𝛈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𝐗</m:t>
                </m:r>
                <m:r>
                  <a:rPr>
                    <a:latin typeface="Cambria Math" panose="02040503050406030204" pitchFamily="18" charset="0"/>
                  </a:rPr>
                  <m:t>𝛃</m:t>
                </m:r>
              </m:oMath>
            </a14:m>
            <a:endParaRPr/>
          </a:p>
          <a:p>
            <a:pPr lvl="1"/>
            <a:r>
              <a:t>a monotonic, differentiable </a:t>
            </a:r>
            <a:r>
              <a:rPr b="1"/>
              <a:t>link</a:t>
            </a:r>
            <a:r>
              <a:t> function g(), linking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𝛍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𝛈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𝛍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𝛈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𝐘</m:t>
                  </m:r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𝐗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 …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 ⋮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 ⋮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 ⋮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 …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𝑝𝑛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𝛃</m:t>
                  </m:r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𝛜</m:t>
                  </m:r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…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𝐗</m:t>
                </m:r>
              </m:oMath>
            </a14:m>
            <a:r>
              <a:t> is called the </a:t>
            </a:r>
            <a:r>
              <a:rPr b="1"/>
              <a:t>design matrix</a:t>
            </a:r>
            <a:r>
              <a:t>.</a:t>
            </a:r>
          </a:p>
          <a:p>
            <a:pPr marL="0" lvl="0" indent="0">
              <a:buNone/>
            </a:pPr>
            <a:r>
              <a:t>Dimensions: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𝐘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×1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𝐗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×(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+1)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𝛃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+1)×1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𝛜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×1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pic>
        <p:nvPicPr>
          <p:cNvPr id="3" name="Picture 1" descr="images/neld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59000"/>
            <a:ext cx="5181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John Ashworth Nelder (public domain / Wikipedia)</a:t>
            </a:r>
          </a:p>
        </p:txBody>
      </p:sp>
      <p:pic>
        <p:nvPicPr>
          <p:cNvPr id="5" name="Picture 1" descr="images/wedderburn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5600" y="1816100"/>
            <a:ext cx="41275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Robert Wedderburn (public domain / Wikipedia)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important special case is the general linear model (covered in Session 1):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𝒩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𝜂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  <a:p>
            <a:pPr marL="0" lvl="0" indent="0">
              <a:buNone/>
            </a:pPr>
            <a:r>
              <a:t>This can be written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𝒩</m:t>
                </m:r>
                <m:r>
                  <a:rPr>
                    <a:latin typeface="Cambria Math" panose="02040503050406030204" pitchFamily="18" charset="0"/>
                  </a:rPr>
                  <m:t>(0,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  <a:p>
            <a:pPr marL="0" lvl="0" indent="0">
              <a:buNone/>
            </a:pPr>
            <a:r>
              <a:t>A special case of this model: 2 categorical predictors only (two-way ANOVA).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Exercise: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Write in matrix notation: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)  </m:t>
                  </m:r>
                  <m:r>
                    <a:rPr>
                      <a:latin typeface="Cambria Math" panose="02040503050406030204" pitchFamily="18" charset="0"/>
                    </a:rPr>
                    <m:t>𝑖</m:t>
                  </m:r>
                  <m:r>
                    <a:rPr>
                      <a:latin typeface="Cambria Math" panose="02040503050406030204" pitchFamily="18" charset="0"/>
                    </a:rPr>
                    <m:t>=1,…,</m:t>
                  </m:r>
                  <m:r>
                    <a:rPr>
                      <a:latin typeface="Cambria Math" panose="02040503050406030204" pitchFamily="18" charset="0"/>
                    </a:rPr>
                    <m:t>𝑛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Generalised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linear predictor is linear in the coefficients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:r>
              <a:t>These are linear models: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)+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These are non-linear models: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1+(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𝜖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Microsoft Office PowerPoint</Application>
  <PresentationFormat>Widescreen</PresentationFormat>
  <Paragraphs>234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ST6103 - GLM - Session 2</vt:lpstr>
      <vt:lpstr>PowerPoint Presentation</vt:lpstr>
      <vt:lpstr>Notation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</vt:lpstr>
      <vt:lpstr>Generalised linear model - estimation</vt:lpstr>
      <vt:lpstr>Generalised linear model - estimation</vt:lpstr>
      <vt:lpstr>Generalised linear model - estimation</vt:lpstr>
      <vt:lpstr>Generalised linear model - estimation</vt:lpstr>
      <vt:lpstr>Generalised linear model - estimation</vt:lpstr>
      <vt:lpstr>Generalised linear model - estimation</vt:lpstr>
      <vt:lpstr>Generalised linear model - estimation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Session 2</dc:title>
  <dc:creator>Marc Henrion</dc:creator>
  <cp:keywords/>
  <cp:lastModifiedBy>Marc Henrion</cp:lastModifiedBy>
  <cp:revision>1</cp:revision>
  <dcterms:created xsi:type="dcterms:W3CDTF">2019-07-16T10:28:36Z</dcterms:created>
  <dcterms:modified xsi:type="dcterms:W3CDTF">2019-07-16T10:29:29Z</dcterms:modified>
</cp:coreProperties>
</file>