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gif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5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considered to be random variables.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Probability statements about parameters must be interpreted as “degrees of belief”.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We revise our beliefs about parameters after getting the data by using Bayes theorem.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Yields posterior parameter distribution - for this particular dataset.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PROBABILITY THEORY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section is largely based on and in places quoted verbatim from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Feelders, Ad J. (2007), ‘Statistical Concepts’, in Berthold, M., Hand, D.J. (eds.) </a:t>
                </a:r>
                <a:r>
                  <a:rPr i="1"/>
                  <a:t>Intelligent Data Analysis</a:t>
                </a:r>
                <a:r>
                  <a:rPr/>
                  <a:t>, 2</a:t>
                </a:r>
                <a:r>
                  <a:rPr baseline="30000"/>
                  <a:t>nd</a:t>
                </a:r>
                <a:r>
                  <a:rPr/>
                  <a:t> ed., Springer, pp.17-68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experiment</a:t>
                </a:r>
                <a:r>
                  <a:rPr/>
                  <a:t> is an experiment that satisfies the following conditions:</a:t>
                </a:r>
              </a:p>
              <a:p>
                <a:pPr lvl="1">
                  <a:buAutoNum type="arabicPeriod"/>
                </a:pPr>
                <a:r>
                  <a:rPr/>
                  <a:t> All possible outcomes are known in advance.</a:t>
                </a:r>
              </a:p>
              <a:p>
                <a:pPr lvl="1">
                  <a:buAutoNum type="arabicPeriod"/>
                </a:pPr>
                <a:r>
                  <a:rPr/>
                  <a:t> In any particular trial, the outcome is not known in advance.</a:t>
                </a:r>
              </a:p>
              <a:p>
                <a:pPr lvl="1">
                  <a:buAutoNum type="arabicPeriod"/>
                </a:pPr>
                <a:r>
                  <a:rPr/>
                  <a:t> The experiment can be repeated under identical conditions.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outcome space</a:t>
                </a:r>
                <a:r>
                  <a:rPr/>
                  <a:t> or </a:t>
                </a:r>
                <a:r>
                  <a:rPr b="1"/>
                  <a:t>universe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of an experiment is the set of all possible outcomes of the experiment.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In the coin tossing experiment earlier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When you roll a die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b="1"/>
                  <a:t>event</a:t>
                </a:r>
                <a:r>
                  <a:rPr/>
                  <a:t> is a subset of the outcome space.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“Coin lands head”: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nor/>
                        <m:sty m:val="p"/>
                      </m:rPr>
                      <m:t> is heads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“Die shows even number”: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nor/>
                        <m:sty m:val="p"/>
                      </m:rPr>
                      <m:t> is even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Special events</a:t>
                </a:r>
              </a:p>
              <a:p>
                <a:pPr lvl="1"/>
                <a:r>
                  <a:rPr/>
                  <a:t>Impossible / empty event: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  <a:p>
                <a:pPr lvl="1"/>
                <a:r>
                  <a:rPr/>
                  <a:t>Sure event / outcome space: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</m:oMath>
                </a14:m>
              </a:p>
              <a:p>
                <a:pPr lvl="1"/>
                <a:r>
                  <a:rPr/>
                  <a:t>Singleton events: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3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complementary event: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\</m:t>
                    </m:r>
                    <m:r>
                      <m:t>A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Classical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denote the operator measuring the size of an event. The </a:t>
                </a:r>
                <a:r>
                  <a:rPr b="1"/>
                  <a:t>probability</a:t>
                </a:r>
                <a:r>
                  <a:rPr/>
                  <a:t> of an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is defined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all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are equally likely, then this means the probability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ratio of the number of outcomes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the number of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If your outcome space is not discrete,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function mapping outcome sets to the positive real line.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Frequency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It is supposed an experiment is repeated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times, producing an outcome </a:t>
                </a:r>
                <a14:m>
                  <m:oMath xmlns:m="http://schemas.openxmlformats.org/officeDocument/2006/math">
                    <m:sSub>
                      <m:e>
                        <m:r>
                          <m:t>o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during the i</a:t>
                </a:r>
                <a:r>
                  <a:rPr baseline="30000"/>
                  <a:t>th</a:t>
                </a:r>
                <a:r>
                  <a:rPr/>
                  <a:t> run. Probability is the defined as the long-run relative frequency: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lim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</m:sSub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I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t>k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the indicator function (1 if its argument is true, 0 otherwise).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Subjective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According to this definition, probability is a measure of the degree of belief that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will occur.</a:t>
                </a:r>
              </a:p>
              <a:p>
                <a:pPr lvl="0" marL="0" indent="0">
                  <a:buNone/>
                </a:pPr>
                <a:r>
                  <a:rPr/>
                  <a:t>Degree of belief depends on the person who has the belief, so with this definition the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can be different for different people.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subjective definition of probability allows expressing all uncertainty through probability - this is important for Bayesian statistics.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as a mathematical concept was formally introduced in the 17</a:t>
                </a:r>
                <a:r>
                  <a:rPr baseline="30000"/>
                  <a:t>th</a:t>
                </a:r>
                <a:r>
                  <a:rPr/>
                  <a:t> century by French mathematicians </a:t>
                </a:r>
                <a:r>
                  <a:rPr b="1"/>
                  <a:t>Blaise Pascal</a:t>
                </a:r>
                <a:r>
                  <a:rPr/>
                  <a:t> and </a:t>
                </a:r>
                <a:r>
                  <a:rPr b="1"/>
                  <a:t>Pierre de Fermat</a:t>
                </a:r>
                <a:r>
                  <a:rPr/>
                  <a:t> when they were discussing games of chance.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formal, mathematical derivation of probability theory follows from set theory and measure theory.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images/pasc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Blaise</a:t>
            </a:r>
            <a:r>
              <a:rPr/>
              <a:t> </a:t>
            </a:r>
            <a:r>
              <a:rPr/>
              <a:t>Pascal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  <p:pic>
        <p:nvPicPr>
          <p:cNvPr descr="images/ferma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Pierre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Fermat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(whether according to the classical, frequency or subjective definition) is a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from subsets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 satisfying the following axioms: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Everything else in probability theory is derived from these 3 axioms.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probability of an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can be influenced by information about the occurrence of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. The </a:t>
                </a:r>
                <a:r>
                  <a:rPr b="1"/>
                  <a:t>conditional probability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denoted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, is defined as the probability of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that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has occurred. For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Intuitively: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new, </a:t>
                </a:r>
                <a:r>
                  <a:rPr b="1"/>
                  <a:t>reduced</a:t>
                </a:r>
                <a:r>
                  <a:rPr/>
                  <a:t> universe / outcome space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The division by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guarantees that the conditional distribution sums / integrates to 1, i.e. is a valid probability distribution.</a:t>
                </a:r>
              </a:p>
              <a:p>
                <a:pPr lvl="0" marL="0" indent="0">
                  <a:buNone/>
                </a:pPr>
                <a:r>
                  <a:rPr/>
                  <a:t>From the conditional probability, we can derive the </a:t>
                </a:r>
                <a:r>
                  <a:rPr b="1"/>
                  <a:t>multiplication rule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3_BDA_2022_Henrion_Session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Events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are said to be </a:t>
                </a:r>
                <a:r>
                  <a:rPr b="1"/>
                  <a:t>independent</a:t>
                </a:r>
                <a:r>
                  <a:rPr/>
                  <a:t> if the occurrence of one event does not influence the probability of occurrence of the other event.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more concisely be expressed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define events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to form a </a:t>
                </a:r>
                <a:r>
                  <a:rPr b="1"/>
                  <a:t>partition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∩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j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known as the </a:t>
                </a:r>
                <a:r>
                  <a:rPr b="1"/>
                  <a:t>Theorem of Total Probability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3_BDA_2022_Henrion_Session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0" indent="0">
              <a:buNone/>
            </a:pPr>
            <a:r>
              <a:rPr/>
              <a:t>A box contains 4 balls: 3 white, 1 red.</a:t>
            </a:r>
          </a:p>
          <a:p>
            <a:pPr lvl="0" marL="0" indent="0">
              <a:buNone/>
            </a:pPr>
            <a:r>
              <a:rPr/>
              <a:t>First draw one ball at random. Then, without replacing the first ball, draw a second ball from the box.</a:t>
            </a:r>
          </a:p>
          <a:p>
            <a:pPr lvl="0" marL="0" indent="0">
              <a:buNone/>
            </a:pPr>
            <a:r>
              <a:rPr/>
              <a:t>What is the probability that the second ball is a red ball?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is most easily calculated using the TTP.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be the event of drawing a red ball on the first / second draw, and similarly for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R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hence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form a parition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Theorem shows how probabilities change in light of evidence: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B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for a partition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m:t>|</m:t>
                                  </m:r>
                                  <m:sSub>
                                    <m:e>
                                      <m:r>
                                        <m:t>B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B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Rule was first formulated by an 18</a:t>
                </a:r>
                <a:r>
                  <a:rPr baseline="30000"/>
                  <a:t>th</a:t>
                </a:r>
                <a:r>
                  <a:rPr/>
                  <a:t> century English clergyman, Thomas Bayes, it was only published after his death.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While Bayes’ Rule is important for Bayesian statistics, it is a result from probability theory and useful win both Bayesian and frequentist statistics.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1: Inference paradigms, probability theory, Bayes’ theorem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p:pic>
        <p:nvPicPr>
          <p:cNvPr descr="images/baye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(probably</a:t>
            </a:r>
            <a:r>
              <a:rPr/>
              <a:t> </a:t>
            </a:r>
            <a:r>
              <a:rPr/>
              <a:t>not)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diagnostic test</a:t>
                </a:r>
              </a:p>
              <a:p>
                <a:pPr lvl="0" marL="0" indent="0">
                  <a:buNone/>
                </a:pPr>
                <a:r>
                  <a:rPr/>
                  <a:t>Disease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0.001</m:t>
                    </m:r>
                  </m:oMath>
                </a14:m>
                <a:r>
                  <a:rPr/>
                  <a:t>, i.e. occurs only in </a:t>
                </a:r>
                <a14:m>
                  <m:oMath xmlns:m="http://schemas.openxmlformats.org/officeDocument/2006/math">
                    <m:r>
                      <m:t>0.1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of the population.</a:t>
                </a:r>
              </a:p>
              <a:p>
                <a:pPr lvl="0" marL="0" indent="0">
                  <a:buNone/>
                </a:pPr>
                <a:r>
                  <a:rPr/>
                  <a:t>There is a diagnostic test, which can give a positive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 or negative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) result. The diagnostic test has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sensitivity (i.e.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0.95</m:t>
                    </m:r>
                  </m:oMath>
                </a14:m>
                <a:r>
                  <a:rPr/>
                  <a:t>) and </a:t>
                </a:r>
                <a14:m>
                  <m:oMath xmlns:m="http://schemas.openxmlformats.org/officeDocument/2006/math">
                    <m:r>
                      <m:t>98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specificity (i.e.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T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D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0.98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What is the probability that a patient has the disease if the test result is positive?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D</m:t>
                        </m:r>
                      </m:e>
                    </m:acc>
                  </m:oMath>
                </a14:m>
                <a:r>
                  <a:rPr/>
                  <a:t> is a partition of the outcome space.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Apply Bayes’s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T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D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D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0.95</m:t>
                                </m:r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t>0.001</m:t>
                                </m:r>
                              </m:num>
                              <m:den>
                                <m:r>
                                  <m:t>0.95</m:t>
                                </m:r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t>0.001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0.98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0.001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0.0454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posterior</a:t>
                </a:r>
                <a:r>
                  <a:rPr/>
                  <a:t>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prior</a:t>
                </a:r>
                <a:r>
                  <a:rPr/>
                  <a:t> probability</a:t>
                </a:r>
              </a:p>
              <a:p>
                <a:pPr lvl="0" marL="0" indent="0">
                  <a:buNone/>
                </a:pPr>
                <a:r>
                  <a:rPr/>
                  <a:t>We can consider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(the denominator) to be just a constant to schale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so that it is a valid distribution.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variable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 function from the outcome space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:</m:t>
                      </m:r>
                      <m:r>
                        <m:t>Ω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  <m:scr m:val="double-struck"/>
                        </m:rPr>
                        <m:t>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Example: Consider the experiment of tossing a coin 2 times: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Ω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number of heads turning up is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probability mass function</a:t>
                </a:r>
                <a:r>
                  <a:rPr/>
                  <a:t> (pmf)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assigns to each realisation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of a </a:t>
                </a:r>
                <a:r>
                  <a:rPr i="1"/>
                  <a:t>discrete</a:t>
                </a:r>
                <a:r>
                  <a:rPr/>
                  <a:t> random variable X the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3_BDA_2022_Henrion_Session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about continuous random variables?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a continuous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for all values of x (the probability of </a:t>
                </a:r>
                <a:r>
                  <a:rPr i="1"/>
                  <a:t>exactly</a:t>
                </a:r>
                <a:r>
                  <a:rPr/>
                  <a:t> realising one value among an infinity of possible values is 0). Hence it makes little sense to define a pmf.</a:t>
                </a:r>
              </a:p>
              <a:p>
                <a:pPr lvl="0" marL="0" indent="0">
                  <a:buNone/>
                </a:pPr>
                <a:r>
                  <a:rPr/>
                  <a:t>Instead, we will define probabilities as areas under a curve. A </a:t>
                </a:r>
                <a:r>
                  <a:rPr b="1"/>
                  <a:t>probability density function</a:t>
                </a:r>
                <a:r>
                  <a:rPr/>
                  <a:t> (pdf) is a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 so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t>d</m:t>
                        </m:r>
                        <m:r>
                          <m:t>x</m:t>
                        </m:r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while the axioms of probability imply that in the discrete case, a pmf satisfies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  <a:r>
                  <a:rPr/>
                  <a:t>, in the continuous case, a pdf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does not have to be bounded above by 1.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3_BDA_2022_Henrion_Session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If we have the pdf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for 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it follows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0.1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0.3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  <m:e>
                          <m:r>
                            <m:t>2</m:t>
                          </m:r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sSubSup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t>x</m:t>
                              </m:r>
                            </m:e>
                          </m:d>
                        </m:e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0.6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0.2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0.4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3_BDA_2022_Henrion_Session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is the expected or average / mean value for a given distribution? Let us define the </a:t>
                </a:r>
                <a:r>
                  <a:rPr b="1"/>
                  <a:t>expectation</a:t>
                </a:r>
                <a:r>
                  <a:rPr/>
                  <a:t> or the </a:t>
                </a:r>
                <a:r>
                  <a:rPr b="1"/>
                  <a:t>mean</a:t>
                </a:r>
                <a:r>
                  <a:rPr/>
                  <a:t> of a random value.</a:t>
                </a:r>
              </a:p>
              <a:p>
                <a:pPr lvl="0" marL="0" indent="0">
                  <a:buNone/>
                </a:pPr>
                <a:r>
                  <a:rPr/>
                  <a:t>Discrete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x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compute expectations for arbitrary functions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  <a:r>
                  <a:rPr/>
                  <a:t> of a random variable: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x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discrete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∞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∞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d</m:t>
                                    </m:r>
                                    <m:r>
                                      <m:t>x</m:t>
                                    </m:r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continuous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special case of such a function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is used to define the variance of a random variable.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defined as spread around the mean and obtained by averaging the squared differences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E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standard deviation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has the advantage of being on the same scale as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{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}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r>
                                <m:t>C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C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for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joint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pair of random variables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m:t>+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Discrete case (in this case: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y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c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nary>
                          <m:naryPr>
                            <m:chr m:val="∫"/>
                            <m:limLoc m:val="subSup"/>
                            <m:subHide m:val="0"/>
                            <m:supHide m:val="0"/>
                          </m:naryPr>
                          <m: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m:t>∞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t> </m:t>
                    </m:r>
                    <m:r>
                      <m:t>d</m:t>
                    </m:r>
                    <m:r>
                      <m:t>x</m:t>
                    </m:r>
                    <m:r>
                      <m:t>d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marginal distribution function</a:t>
                </a:r>
                <a:r>
                  <a:rPr/>
                  <a:t> of X can be obtained from the joint distribution function by summing (discrete case) or integrating (continuous case) over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define the </a:t>
                </a:r>
                <a:r>
                  <a:rPr b="1"/>
                  <a:t>conditional</a:t>
                </a:r>
                <a:r>
                  <a:rPr/>
                  <a:t> distribution function of X given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before for events, we define random variables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to be </a:t>
                </a:r>
                <a:r>
                  <a:rPr b="1"/>
                  <a:t>independent</a:t>
                </a:r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nor/>
                          <m:sty m:val="p"/>
                        </m:rPr>
                        <m:t> for all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the previous definitions and theorems also apply to probability mass and density functions.</a:t>
            </a:r>
          </a:p>
          <a:p>
            <a:pPr lvl="0" marL="0" indent="0">
              <a:buNone/>
            </a:pPr>
            <a:r>
              <a:rPr/>
              <a:t>For discrete random variables, this is obvious as the probability mass function simply specifies probabilities.</a:t>
            </a:r>
          </a:p>
          <a:p>
            <a:pPr lvl="0" marL="0" indent="0">
              <a:buNone/>
            </a:pPr>
            <a:r>
              <a:rPr/>
              <a:t>For continuous random variables, these follow from the definitions of joint, conditional and marginal distribution functions.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INTRODUCTION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be 2 random variables.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x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x</m:t>
                            </m:r>
                          </m:e>
                        </m:d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a dataset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let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be the joint probability density or mass function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/>
                  <a:t> for all permutations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</a:t>
                </a:r>
                <a:r>
                  <a:rPr b="1"/>
                  <a:t>exchangeable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subscript contains no information about the outcomes.</a:t>
                </a:r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 important result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 are exchangeable for all 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⇔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are i.i.d.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Unless specified otherwise we will always assume exchangeability.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1]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Probabilities can be used informally to express information and our beliefs about unknown quanities.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be made formal.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Probabilities can be used to express rational beliefs and there is a relationship between probability and information.</a:t>
                </a:r>
              </a:p>
              <a:p>
                <a:pPr lvl="0" marL="0" indent="0">
                  <a:buNone/>
                </a:pPr>
                <a:r>
                  <a:rPr/>
                  <a:t>Bayes’ rule provides a rational way of updating beliefs in the light of new information.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process of </a:t>
                </a:r>
                <a:r>
                  <a:rPr i="1"/>
                  <a:t>inductive learning</a:t>
                </a:r>
                <a:r>
                  <a:rPr/>
                  <a:t> is referred to as </a:t>
                </a:r>
                <a:r>
                  <a:rPr i="1"/>
                  <a:t>Bayesian inference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Bayesian methods provide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Statistical estimators with desirable properties.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Parsimonious descriptions of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A computational framework for model estimation, selection and validation.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 are 2 main paradigms for statistical inference: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fixed but unknown.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Probabilities are always interpreted as long run relative frequency.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Procedure is judged by how well they perform in the long run over an infinite number of hypothetical repetitions of the experiment.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1</dc:title>
  <dc:creator>Marc Henrion</dc:creator>
  <cp:keywords/>
  <dcterms:created xsi:type="dcterms:W3CDTF">2022-09-04T21:17:51Z</dcterms:created>
  <dcterms:modified xsi:type="dcterms:W3CDTF">2022-09-04T21:17:51Z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 September 2022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