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UNIMA_STA623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8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be a parameter of interest and let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be a sample from the sampling model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Suppose we can sample a number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of independent, random values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from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θ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</m:e>
                          </m:d>
                        </m:sup>
                      </m:sSup>
                      <m:limLow>
                        <m:e>
                          <m:r>
                            <m:rPr>
                              <m:sty m:val="p"/>
                            </m:rPr>
                            <m:t>∼</m:t>
                          </m:r>
                        </m:e>
                        <m:lim>
                          <m:r>
                            <m:rPr>
                              <m:nor/>
                              <m:sty m:val="p"/>
                            </m:rPr>
                            <m:t>iid</m:t>
                          </m:r>
                        </m:lim>
                      </m:limLow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the empirical distribution of the samples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would approximate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with the approximation improving as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increases.</a:t>
                </a:r>
              </a:p>
              <a:p>
                <a:pPr lvl="0" marL="0" indent="0">
                  <a:buNone/>
                </a:pPr>
                <a:r>
                  <a:rPr/>
                  <a:t>The empirical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Monte Carlo approximation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Note: Monte Carlo works for any distribution, not just posteriors.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i="1"/>
                  <a:t>Law of Large Numbers (LLN)</a:t>
                </a:r>
                <a:r>
                  <a:rPr/>
                  <a:t> is why Monte Carlo works: by the LLN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  <m:sty m:val="p"/>
                        </m:rPr>
                        <m:t> as 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∫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example, this means that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θ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c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α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percentile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We can approximate just about any aspect of the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in this way and with an arbitrary degree of precision given a large enough sample.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for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prior with a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sampling model for some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distribution is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In Practical 3, Exercise 3, we had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18</m:t>
                    </m:r>
                    <m:r>
                      <m:rPr>
                        <m:sty m:val="p"/>
                      </m:rP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, yielding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20</m:t>
                        </m:r>
                      </m:e>
                    </m:d>
                  </m:oMath>
                </a14:m>
                <a:r>
                  <a:rPr/>
                  <a:t> posterior.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Exercise: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Monte Carlo, with sizes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10000</m:t>
                    </m:r>
                  </m:oMath>
                </a14:m>
                <a:r>
                  <a:rPr/>
                  <a:t> to approximate</a:t>
                </a:r>
              </a:p>
              <a:p>
                <a:pPr lvl="1"/>
                <a:r>
                  <a:rPr/>
                  <a:t>the posterior mean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2.1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 95% quantile-based Bayesian confidence interval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first draw some Monte Carlo samples: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1234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; b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sy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; n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br/>
            <a:br/>
            <a:r>
              <a:rPr>
                <a:latin typeface="Courier"/>
              </a:rPr>
              <a:t>s10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>
                <a:latin typeface="Courier"/>
              </a:rPr>
              <a:t>s100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 </a:t>
            </a:r>
            <a:br/>
            <a:r>
              <a:rPr>
                <a:latin typeface="Courier"/>
              </a:rPr>
              <a:t>s1000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>
                <a:latin typeface="Courier"/>
              </a:rPr>
              <a:t>s10000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45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2.25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Approximated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2.127597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(s100))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2.263114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(s1000))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2.267247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(s10000))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2.249742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2.1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is given by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pgamma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,a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sy,b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n)</a:t>
                </a:r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[1] 0.3417987</a:t>
                </a:r>
              </a:p>
              <a:p>
                <a:pPr lvl="0" marL="0" indent="0">
                  <a:buNone/>
                </a:pPr>
                <a:r>
                  <a:rPr/>
                  <a:t>We can approximate this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(s10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[1] 0.6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(s100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</a:t>
                </a:r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[1] 0.36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(s1000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</a:t>
                </a:r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[1] 0.32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(s10000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[1] 0.3317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quantile based 95% Bayesian confidence interval is given by: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),a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1.641165 2.953397</a:t>
            </a:r>
          </a:p>
          <a:p>
            <a:pPr lvl="0" marL="0" indent="0">
              <a:buNone/>
            </a:pPr>
            <a:r>
              <a:rPr/>
              <a:t>This too we can approximate using Monte Carlo, by taking empirical quantiles of the samples: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(s10,</a:t>
            </a:r>
            <a:r>
              <a:rPr>
                <a:solidFill>
                  <a:srgbClr val="7D9029"/>
                </a:solidFill>
                <a:latin typeface="Courier"/>
              </a:rPr>
              <a:t>probs=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1.715649 2.527271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(s100,</a:t>
            </a:r>
            <a:r>
              <a:rPr>
                <a:solidFill>
                  <a:srgbClr val="7D9029"/>
                </a:solidFill>
                <a:latin typeface="Courier"/>
              </a:rPr>
              <a:t>probs=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(s100,</a:t>
            </a:r>
            <a:r>
              <a:rPr>
                <a:solidFill>
                  <a:srgbClr val="7D9029"/>
                </a:solidFill>
                <a:latin typeface="Courier"/>
              </a:rPr>
              <a:t>probs=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(s1000,</a:t>
            </a:r>
            <a:r>
              <a:rPr>
                <a:solidFill>
                  <a:srgbClr val="7D9029"/>
                </a:solidFill>
                <a:latin typeface="Courier"/>
              </a:rPr>
              <a:t>probs=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1.678758 2.961095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plot how these quantities converge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sVect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1500</a:t>
                </a:r>
                <a:br/>
                <a:r>
                  <a:rPr>
                    <a:latin typeface="Courier"/>
                  </a:rPr>
                  <a:t>df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S=</a:t>
                </a:r>
                <a:r>
                  <a:rPr>
                    <a:latin typeface="Courier"/>
                  </a:rPr>
                  <a:t>sVect,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postMean=</a:t>
                </a:r>
                <a:r>
                  <a:rPr>
                    <a:solidFill>
                      <a:srgbClr val="880000"/>
                    </a:solidFill>
                    <a:latin typeface="Courier"/>
                  </a:rPr>
                  <a:t>NA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postCdf=</a:t>
                </a:r>
                <a:r>
                  <a:rPr>
                    <a:solidFill>
                      <a:srgbClr val="880000"/>
                    </a:solidFill>
                    <a:latin typeface="Courier"/>
                  </a:rPr>
                  <a:t>NA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postQ975=</a:t>
                </a:r>
                <a:r>
                  <a:rPr>
                    <a:solidFill>
                      <a:srgbClr val="880000"/>
                    </a:solidFill>
                    <a:latin typeface="Courier"/>
                  </a:rPr>
                  <a:t>NA</a:t>
                </a:r>
                <a:r>
                  <a:rPr>
                    <a:latin typeface="Courier"/>
                  </a:rPr>
                  <a:t>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(s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sVect){</a:t>
                </a:r>
                <a:br/>
                <a:r>
                  <a:rPr>
                    <a:latin typeface="Courier"/>
                  </a:rPr>
                  <a:t>  samp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rgamma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n=</a:t>
                </a:r>
                <a:r>
                  <a:rPr>
                    <a:latin typeface="Courier"/>
                  </a:rPr>
                  <a:t>s,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shape=</a:t>
                </a:r>
                <a:r>
                  <a:rPr>
                    <a:latin typeface="Courier"/>
                  </a:rPr>
                  <a:t>a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sy,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rate=</a:t>
                </a:r>
                <a:r>
                  <a:rPr>
                    <a:latin typeface="Courier"/>
                  </a:rPr>
                  <a:t>b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n)</a:t>
                </a:r>
                <a:br/>
                <a:r>
                  <a:rPr>
                    <a:latin typeface="Courier"/>
                  </a:rPr>
                  <a:t>  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postMean[df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s]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(samp)</a:t>
                </a:r>
                <a:br/>
                <a:r>
                  <a:rPr>
                    <a:latin typeface="Courier"/>
                  </a:rPr>
                  <a:t>  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postCdf[df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s]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(samp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</a:t>
                </a:r>
                <a:br/>
                <a:r>
                  <a:rPr>
                    <a:latin typeface="Courier"/>
                  </a:rPr>
                  <a:t>  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postQ975[df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s]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quantile</a:t>
                </a:r>
                <a:r>
                  <a:rPr>
                    <a:latin typeface="Courier"/>
                  </a:rPr>
                  <a:t>(samp,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probs=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0.975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https://github.com/gitMarcH/UNIMA_STA623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titles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"posterior"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"cdf at 2.1"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"97.5% quantile"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cols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"greenyellow"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"salmon"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hVect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((a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n),</a:t>
            </a:r>
            <a:r>
              <a:rPr>
                <a:solidFill>
                  <a:srgbClr val="06287E"/>
                </a:solidFill>
                <a:latin typeface="Courier"/>
              </a:rPr>
              <a:t>pgamma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,a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n),</a:t>
            </a:r>
            <a:r>
              <a:rPr>
                <a:solidFill>
                  <a:srgbClr val="06287E"/>
                </a:solidFill>
                <a:latin typeface="Courier"/>
              </a:rPr>
              <a:t>qgamma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mar=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S,df[,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i],</a:t>
            </a:r>
            <a:r>
              <a:rPr>
                <a:solidFill>
                  <a:srgbClr val="7D9029"/>
                </a:solidFill>
                <a:latin typeface="Courier"/>
              </a:rPr>
              <a:t>type=</a:t>
            </a:r>
            <a:r>
              <a:rPr>
                <a:solidFill>
                  <a:srgbClr val="4070A0"/>
                </a:solidFill>
                <a:latin typeface="Courier"/>
              </a:rPr>
              <a:t>"l"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"number of Monte Carlo samples"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"Monte Carlo approx."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cex.lab=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cex.axis=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cex.main=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latin typeface="Courier"/>
              </a:rPr>
              <a:t>cols[i],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latin typeface="Courier"/>
              </a:rPr>
              <a:t>titles[i])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lty=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h=</a:t>
            </a:r>
            <a:r>
              <a:rPr>
                <a:latin typeface="Courier"/>
              </a:rPr>
              <a:t>hVect[i],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"darkgrey"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4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Often we are interested in the posterior distribution of some function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For examples, in the binomial model we often are interested in the logodds: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f>
                      <m:fPr>
                        <m:type m:val="bar"/>
                      </m:fPr>
                      <m:num>
                        <m:r>
                          <m:t>θ</m:t>
                        </m:r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θ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Using Monte Carlo, we can approximate any aspect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Then as before, we can compute: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γ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γ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γ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γ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γ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are generated by the same sampling model as the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SAMPLING MODEL </m:t>
                      </m:r>
                      <m:r>
                        <m:t>  </m:t>
                      </m:r>
                      <m:r>
                        <m:t>  </m:t>
                      </m:r>
                      <m:r>
                        <m:t>  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∼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cannot predict from this model however, as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random: we need to integrate it out: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PREDICTIVE MODEL </m:t>
                      </m:r>
                      <m:r>
                        <m:t> 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above is a </a:t>
                </a:r>
                <a:r>
                  <a:rPr i="1"/>
                  <a:t>prior predictive distribution</a:t>
                </a:r>
                <a:r>
                  <a:rPr/>
                  <a:t> as we have not conditioned on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After we have observed data, we obtain the </a:t>
                </a:r>
                <a:r>
                  <a:rPr i="1"/>
                  <a:t>posterior predictive distribution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</m:e>
                    </m:d>
                  </m:oMath>
                </a14:m>
                <a:r>
                  <a:rPr/>
                  <a:t> prior and a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Pois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sampling model, we saw (Exercise 4, Practical 1&amp;2) that the posterior predictive distribution was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NegBin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In many situations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is too complicated to sample from directly. However we often are able to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then obtain samples from the posterior predictive distribution as follows: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joint posterior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</a:t>
                </a:r>
                <a:r>
                  <a:rPr i="1"/>
                  <a:t>marginal</a:t>
                </a:r>
                <a:r>
                  <a:rPr/>
                  <a:t> posterior distribution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i.e. the posterior predictive distribution.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important use of sampling from the posterior predictive distribution is for assessing model fit: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Do samples from the posterior predictive distribution look like the actual observed data?</a:t>
                </a:r>
              </a:p>
              <a:p>
                <a:pPr lvl="1"/>
                <a:r>
                  <a:rPr/>
                  <a:t>How likely are certain aspects of the observed data to be occurring under the posterior predictive distribution?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INFERENCE: multi-parameter models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inference:</a:t>
            </a:r>
            <a:r>
              <a:rPr/>
              <a:t> </a:t>
            </a:r>
            <a:r>
              <a:rPr/>
              <a:t>multi-parameter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inference for two or more unknown parameters is not conceptually different from the one parameter case.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E.g. for a normal sampling model with parameters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joint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posterior inference proceeds using Bayes’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for many multiparameter models, the joint posterior distribution is non-standard and difficult to sample from directly.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4: Markov Chain Monte Carlo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MARKOV CHAIN MONTE CARLO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distributions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are called the </a:t>
                </a:r>
                <a:r>
                  <a:rPr b="1"/>
                  <a:t>full conditional distributions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as they are conditional distributions for a single parameter given everything else.</a:t>
                </a:r>
              </a:p>
              <a:p>
                <a:pPr lvl="0" marL="0" indent="0">
                  <a:buNone/>
                </a:pPr>
                <a:r>
                  <a:rPr/>
                  <a:t>We have already seen (Exercise 8, Practical 1&amp;2) that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n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σ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write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if we assume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can be shown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sSub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μ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r>
                                                  <m:t>y</m:t>
                                                </m:r>
                                              </m:e>
                                              <m:sub>
                                                <m: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μ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to summarise, for a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sampling model:</a:t>
                </a:r>
              </a:p>
              <a:p>
                <a:pPr lvl="1"/>
                <a:r>
                  <a:rPr/>
                  <a:t>conditionally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 normal distribution is a conjugate prior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conditionally on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, the inverse gamma distribution is a conjugate prior for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is called a </a:t>
                </a:r>
                <a:r>
                  <a:rPr b="1"/>
                  <a:t>semi-conjugate</a:t>
                </a:r>
                <a:r>
                  <a:rPr/>
                  <a:t> or </a:t>
                </a:r>
                <a:r>
                  <a:rPr b="1"/>
                  <a:t>conditionally conjugate</a:t>
                </a:r>
                <a:r>
                  <a:rPr/>
                  <a:t> prior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this does not guarantee that the resulting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conjugate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if we have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X follows an </a:t>
                </a:r>
                <a:r>
                  <a:rPr i="1"/>
                  <a:t>inverse Gamma</a:t>
                </a:r>
                <a:r>
                  <a:rPr/>
                  <a:t>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nor/>
                          <m:sty m:val="p"/>
                        </m:rPr>
                        <m:t>inv-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Under this semi-conjugate prior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given a starting sample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 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, we can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will be a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But now,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can also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we can then use this to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Now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can be considered a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so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can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this can be used to generate a new value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and so on.</a:t>
                </a:r>
              </a:p>
              <a:p>
                <a:pPr lvl="0" marL="0" indent="0">
                  <a:buNone/>
                </a:pPr>
                <a:r>
                  <a:rPr/>
                  <a:t>This is the principle of the </a:t>
                </a:r>
                <a:r>
                  <a:rPr i="1"/>
                  <a:t>Gibbs sampler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you have a vector of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ϕ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a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</m:d>
                  </m:oMath>
                </a14:m>
                <a:r>
                  <a:rPr/>
                  <a:t>. Given a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Sup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/>
                  <a:t>, the </a:t>
                </a:r>
                <a:r>
                  <a:rPr b="1"/>
                  <a:t>Gibbs sampler</a:t>
                </a:r>
                <a:r>
                  <a:rPr/>
                  <a:t> generates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as follows: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generates a </a:t>
                </a:r>
                <a:r>
                  <a:rPr i="1"/>
                  <a:t>dependent</a:t>
                </a:r>
                <a:r>
                  <a:rPr/>
                  <a:t> sequence of vectors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each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depends on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only through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is called the </a:t>
                </a:r>
                <a:r>
                  <a:rPr b="1"/>
                  <a:t>Markov property</a:t>
                </a:r>
                <a:r>
                  <a:rPr/>
                  <a:t> and so the sequence is called a </a:t>
                </a:r>
                <a:r>
                  <a:rPr b="1"/>
                  <a:t>Markov chain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Under conditions met for all models discussed in this course module, for any 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 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other words, the sample distribution of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approaches the target distribution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regardless of the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More importantly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means we can approximate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b"/>
                              </m:rPr>
                              <m:t>ϕ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with the sample average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/>
                  <a:t> just as we did in Monte Carlo approximation.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we call such approximations </a:t>
                </a:r>
                <a:r>
                  <a:rPr b="1"/>
                  <a:t>Markov Chain Monte Carlo (MCMC)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STA623 Bayesian Data analysis Session 4]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MONTE CARLO APPROXIMATION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examples we have seen so far, particularly when we used conjugate priors, we ended up with a posterior distribution for an unknown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for which there existed simple formulae for posterior means and variances.</a:t>
                </a:r>
              </a:p>
              <a:p>
                <a:pPr lvl="0" marL="0" indent="0">
                  <a:buNone/>
                </a:pPr>
                <a:r>
                  <a:rPr/>
                  <a:t>Often however we are interested in other aspects of the posterior distribution, e.g.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arbitrary sets A.</a:t>
                </a:r>
              </a:p>
              <a:p>
                <a:pPr lvl="1"/>
                <a:r>
                  <a:rPr/>
                  <a:t>posterior means and variances for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</a:p>
              <a:p>
                <a:pPr lvl="1"/>
                <a:r>
                  <a:rPr/>
                  <a:t>predictive distributions for missing or unobserved data</a:t>
                </a:r>
              </a:p>
              <a:p>
                <a:pPr lvl="1"/>
                <a:r>
                  <a:rPr/>
                  <a:t>comparing two or more populations, so that we are interested in the posterior distribution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max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Obtaining exact values for these quantities can be difficult or impossible.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Trick:</a:t>
                </a:r>
              </a:p>
              <a:p>
                <a:pPr lvl="1"/>
                <a:r>
                  <a:rPr/>
                  <a:t>Generate random samples for the parameters from their posterior distributions.</a:t>
                </a:r>
              </a:p>
              <a:p>
                <a:pPr lvl="1"/>
                <a:r>
                  <a:rPr/>
                  <a:t>Use these samples to compute arbitrary quantities of interest to an arbitrary degree of precision.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Generating random samples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playing a game of chance. Since Monte Carlo is the most famous casino in the world, this approach was named the </a:t>
                </a:r>
                <a:r>
                  <a:rPr b="1"/>
                  <a:t>Monte Carlo approximation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the integral from Exercise 5, Practical 1&amp;2: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  <m:r>
                                  <m:t>68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45</m:t>
                                </m:r>
                              </m:e>
                            </m:d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  <m:r>
                                  <m:t>219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112</m:t>
                                </m:r>
                              </m:e>
                            </m:d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112</m:t>
                                    </m:r>
                                  </m:e>
                                  <m:sup>
                                    <m:r>
                                      <m:t>219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45</m:t>
                                    </m:r>
                                  </m:e>
                                  <m:sup>
                                    <m:r>
                                      <m:t>68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219</m:t>
                                    </m:r>
                                  </m:e>
                                </m:d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68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218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sSubSup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67</m:t>
                                </m:r>
                              </m:sup>
                            </m:sSub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112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45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integral can be solved in several ways, but one way involves generating random samples from both gamma distributions and then approximating the integrals by summing over the random samples.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Exercise 5, Practical 1&amp;2, we solved the integral analytically by doing the integral (albeit by using a computer programme to help with this) and found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0.9726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Now let’s do it by sampling and approximating: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1e5</a:t>
                </a:r>
                <a:br/>
                <a:r>
                  <a:rPr>
                    <a:latin typeface="Courier"/>
                  </a:rPr>
                  <a:t>theta1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rgamma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n=</a:t>
                </a:r>
                <a:r>
                  <a:rPr>
                    <a:latin typeface="Courier"/>
                  </a:rPr>
                  <a:t>N,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219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112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theta2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rgamma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n=</a:t>
                </a:r>
                <a:r>
                  <a:rPr>
                    <a:latin typeface="Courier"/>
                  </a:rPr>
                  <a:t>N,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68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45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(theta1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theta2)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0.97295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4</dc:title>
  <dc:creator>Marc Henrion</dc:creator>
  <cp:keywords/>
  <dcterms:created xsi:type="dcterms:W3CDTF">2022-09-08T10:01:07Z</dcterms:created>
  <dcterms:modified xsi:type="dcterms:W3CDTF">2022-09-08T10:01:07Z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