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7006"/>
    <p:restoredTop sz="94660"/>
  </p:normalViewPr>
  <p:slideViewPr>
    <p:cSldViewPr snapToGrid="0">
      <p:cViewPr varScale="1">
        <p:scale>
          <a:sx d="100" n="102"/>
          <a:sy d="100" n="102"/>
        </p:scale>
        <p:origin x="126" y="38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notesViewPr>
    <p:cSldViewPr snapToGrid="0">
      <p:cViewPr varScale="1">
        <p:scale>
          <a:sx d="100" n="87"/>
          <a:sy d="100" n="87"/>
        </p:scale>
        <p:origin x="3840" y="90"/>
      </p:cViewPr>
      <p:guideLst/>
    </p:cSldViewPr>
  </p:notes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8" Type="http://schemas.openxmlformats.org/officeDocument/2006/relationships/tableStyles" Target="tableStyles.xml" /><Relationship Id="rId4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6" Type="http://schemas.openxmlformats.org/officeDocument/2006/relationships/viewProps" Target="viewProps.xml" /><Relationship Id="rId4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02/07/2019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78603"/>
            <a:ext cx="12192001" cy="2280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8" name="Picture 7" descr="CoM new.jpg">
            <a:extLst>
              <a:ext uri="{FF2B5EF4-FFF2-40B4-BE49-F238E27FC236}">
                <a16:creationId xmlns:a16="http://schemas.microsoft.com/office/drawing/2014/main" id="{CA1A8323-4ADE-4BE5-B7CC-3ABBBDEC976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" y="365126"/>
            <a:ext cx="750719" cy="8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gitMarcH/UNIMA_STA623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STA623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Session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Marc</a:t>
            </a:r>
            <a:r>
              <a:rPr/>
              <a:t> </a:t>
            </a:r>
            <a:r>
              <a:rPr/>
              <a:t>Henrion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7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If we write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τ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t>  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(sampling precision)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τ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bSup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sSub>
                                  <m:e>
                                    <m:r>
                                      <m:t>κ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t>  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(prior precision)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τ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bSup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m:t>  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(posterior precision)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(Think of </a:t>
                </a:r>
                <a14:m>
                  <m:oMath xmlns:m="http://schemas.openxmlformats.org/officeDocument/2006/math">
                    <m:sSub>
                      <m:e>
                        <m:r>
                          <m:t>κ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as the prior sample size.)</a:t>
                </a:r>
              </a:p>
              <a:p>
                <a:pPr lvl="0" marL="0" indent="0">
                  <a:buNone/>
                </a:pPr>
                <a:r>
                  <a:rPr/>
                  <a:t>Then for the posterior mean and precision we can write (defining </a:t>
                </a:r>
                <a14:m>
                  <m:oMath xmlns:m="http://schemas.openxmlformats.org/officeDocument/2006/math">
                    <m:sSub>
                      <m:e>
                        <m:r>
                          <m:t>κ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κ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- the combined prior and observed sample size):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μ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sSub>
                                      <m:e>
                                        <m:r>
                                          <m:t>τ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e>
                                        <m:r>
                                          <m:t>τ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n</m:t>
                                    </m:r>
                                    <m:r>
                                      <m:t>τ</m:t>
                                    </m:r>
                                  </m:den>
                                </m:f>
                                <m:sSub>
                                  <m:e>
                                    <m:r>
                                      <m:t>μ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n</m:t>
                                    </m:r>
                                    <m:r>
                                      <m:t>τ</m:t>
                                    </m:r>
                                  </m:num>
                                  <m:den>
                                    <m:sSub>
                                      <m:e>
                                        <m:r>
                                          <m:t>τ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n</m:t>
                                    </m:r>
                                    <m:r>
                                      <m:t>τ</m:t>
                                    </m:r>
                                  </m:den>
                                </m:f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sSub>
                                      <m:e>
                                        <m:r>
                                          <m:t>κ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e>
                                        <m:r>
                                          <m:t>κ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e>
                                    <m:r>
                                      <m:t>μ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n</m:t>
                                    </m:r>
                                  </m:num>
                                  <m:den>
                                    <m:sSub>
                                      <m:e>
                                        <m:r>
                                          <m:t>κ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den>
                                </m:f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e>
                                    <m:r>
                                      <m:t>τ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τ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n</m:t>
                                </m:r>
                                <m:r>
                                  <m:t>τ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κ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t>τ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In other words, for inference for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 conditional on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The posterior mean is a weighted average of the prior mean and the sample mean (with the weights determined by the prior and sample precisions and the number of observed data points).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The posterior precision is a sum of the prior precision and the sample precision, with the latter weighted by the number of observations.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now need a prior for the variance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. This needs to have support on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e>
                    </m:d>
                  </m:oMath>
                </a14:m>
                <a:r>
                  <a:rPr/>
                  <a:t> as it is for a variance parameter. The gamma distribution would be a candidate, but it turns out not to be conjugate for the normal sampling model. However, the gamma is conjugate for the precision </a:t>
                </a:r>
                <a14:m>
                  <m:oMath xmlns:m="http://schemas.openxmlformats.org/officeDocument/2006/math">
                    <m:r>
                      <m:t>τ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/</m:t>
                    </m:r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; or in other words, the </a:t>
                </a:r>
                <a:r>
                  <a:rPr i="1"/>
                  <a:t>inverse-gamma</a:t>
                </a:r>
                <a:r>
                  <a:rPr/>
                  <a:t> distribution is a conjugate prior for the variance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of a normal sampling model: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precision</m:t>
                                </m:r>
                                <m:r>
                                  <m:rPr>
                                    <m:sty m:val="p"/>
                                  </m:rPr>
                                  <m:t>:</m:t>
                                </m:r>
                              </m:e>
                              <m:e>
                                <m:r>
                                  <m:t>τ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</m:e>
                              <m:e>
                                <m:r>
                                  <m:t>Γ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a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b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variance</m:t>
                                </m:r>
                                <m:r>
                                  <m:rPr>
                                    <m:sty m:val="p"/>
                                  </m:rPr>
                                  <m:t>:</m:t>
                                </m:r>
                              </m:e>
                              <m:e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inv-</m:t>
                                </m:r>
                                <m:r>
                                  <m:t>Γ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a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b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For interpretability, we will not use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</m:oMath>
                </a14:m>
                <a:r>
                  <a:rPr/>
                  <a:t> to parameterise the inverse-gamma distribution. Instead we will use </a:t>
                </a:r>
                <a14:m>
                  <m:oMath xmlns:m="http://schemas.openxmlformats.org/officeDocument/2006/math">
                    <m:sSub>
                      <m:e>
                        <m:r>
                          <m:t>ν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, interpretable as a prior sample size, and </a:t>
                </a:r>
                <a14:m>
                  <m:oMath xmlns:m="http://schemas.openxmlformats.org/officeDocument/2006/math">
                    <m:sSub>
                      <m:e>
                        <m:r>
                          <m:t>σ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, interpretable as a prior variance.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τ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/</m:t>
                      </m:r>
                      <m:sSup>
                        <m:e>
                          <m:r>
                            <m:t>σ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∼</m:t>
                      </m:r>
                      <m:r>
                        <m:t>Γ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ν</m:t>
                                  </m:r>
                                </m:e>
                                <m:sub>
                                  <m: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m:t>,</m:t>
                          </m:r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ν</m:t>
                                  </m:r>
                                </m:e>
                                <m:sub>
                                  <m: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m:t>2</m:t>
                              </m:r>
                            </m:den>
                          </m:f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Now we can derive the posterior: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∝</m:t>
                            </m:r>
                          </m:e>
                          <m:e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m:rPr>
                                <m:sty m:val="p"/>
                              </m:rPr>
                              <m:t>∫</m:t>
                            </m:r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m:t>d</m:t>
                            </m:r>
                            <m:r>
                              <m:t>μ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(This integral is left as an exercise.)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solution is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1</m:t>
                      </m:r>
                      <m:r>
                        <m:rPr>
                          <m:sty m:val="p"/>
                        </m:rPr>
                        <m:t>/</m:t>
                      </m:r>
                      <m:sSup>
                        <m:e>
                          <m:r>
                            <m:t>σ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|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sty m:val="p"/>
                        </m:rPr>
                        <m:t>…</m:t>
                      </m:r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r>
                        <m:rPr>
                          <m:sty m:val="p"/>
                        </m:rPr>
                        <m:t>∼</m:t>
                      </m:r>
                      <m:r>
                        <m:t>Γ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ν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num>
                            <m:den>
                              <m: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m:t>,</m:t>
                          </m:r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ν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num>
                            <m:den>
                              <m:r>
                                <m:t>2</m:t>
                              </m:r>
                            </m:den>
                          </m:f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ν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ν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n</m:t>
                                </m:r>
                              </m:e>
                            </m:mr>
                            <m:mr>
                              <m:e>
                                <m:sSubSup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1</m:t>
                                    </m:r>
                                  </m:num>
                                  <m:den>
                                    <m:sSub>
                                      <m:e>
                                        <m:r>
                                          <m:t>ν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ν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  <m:sSub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1</m:t>
                                        </m:r>
                                      </m:e>
                                    </m:d>
                                    <m:sSup>
                                      <m:e>
                                        <m:r>
                                          <m:t>s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r>
                                              <m:t>κ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m:t>n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κ</m:t>
                                            </m:r>
                                          </m:e>
                                          <m:sub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acc>
                                          <m:accPr>
                                            <m:chr m:val="‾"/>
                                          </m:accPr>
                                          <m:e>
                                            <m:r>
                                              <m:t>y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sSubSup>
                                          <m:e>
                                            <m:r>
                                              <m:t>μ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and </a:t>
                </a:r>
                <a14:m>
                  <m:oMath xmlns:m="http://schemas.openxmlformats.org/officeDocument/2006/math">
                    <m:sSup>
                      <m:e>
                        <m:r>
                          <m:t>s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/>
                  <a:t> is the usual sample variance.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To summarise:</a:t>
                </a:r>
              </a:p>
              <a:p>
                <a:pPr lvl="0" marL="0" indent="0">
                  <a:buNone/>
                </a:pPr>
                <a:r>
                  <a:rPr/>
                  <a:t>We can do inference for the joint distribution of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for the two-parameter normal distribution, by casting the problem as two one-parameter problems (once by conditioning on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and once by integrating out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).</a:t>
                </a:r>
              </a:p>
              <a:p>
                <a:pPr lvl="0" marL="0" indent="0">
                  <a:buNone/>
                </a:pPr>
                <a:r>
                  <a:rPr/>
                  <a:t>With the following prior distributions and sampling model: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t>Γ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r>
                                              <m:t>ν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m:t>2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r>
                                              <m:t>ν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m:t>2</m:t>
                                        </m:r>
                                      </m:den>
                                    </m:f>
                                    <m:sSub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rPr>
                                    <m:sty m:val="p"/>
                                    <m:scr m:val="script"/>
                                  </m:rPr>
                                  <m:t>N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sSub>
                                      <m:e>
                                        <m:r>
                                          <m:t>κ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limLow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∼</m:t>
                                    </m:r>
                                  </m:e>
                                  <m:lim>
                                    <m:r>
                                      <m:t>i</m:t>
                                    </m:r>
                                    <m:r>
                                      <m:t>i</m:t>
                                    </m:r>
                                    <m:r>
                                      <m:t>d</m:t>
                                    </m:r>
                                  </m:lim>
                                </m:limLow>
                                <m:r>
                                  <m:rPr>
                                    <m:sty m:val="p"/>
                                    <m:scr m:val="script"/>
                                  </m:rPr>
                                  <m:t>N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μ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can do inference for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using the following posterior distributions: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rPr>
                                    <m:sty m:val="p"/>
                                    <m:scr m:val="script"/>
                                  </m:rPr>
                                  <m:t>N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sSub>
                                      <m:e>
                                        <m:r>
                                          <m:t>κ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t>Γ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r>
                                              <m:t>ν</m:t>
                                            </m:r>
                                          </m:e>
                                          <m:sub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m:t>2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r>
                                              <m:t>ν</m:t>
                                            </m:r>
                                          </m:e>
                                          <m:sub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m:t>2</m:t>
                                        </m:r>
                                      </m:den>
                                    </m:f>
                                    <m:sSub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BAYESIAN ESTIMATION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main focus of inference in Bayesian statistics are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the posterior distribution of the parameter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given the data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: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the posterior predictive distribution of new data </a:t>
                </a:r>
                <a14:m>
                  <m:oMath xmlns:m="http://schemas.openxmlformats.org/officeDocument/2006/math">
                    <m:acc>
                      <m:accPr>
                        <m:chr m:val="̃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given observed data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: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acc>
                          <m:accPr>
                            <m:chr m:val="̃"/>
                          </m:accPr>
                          <m:e>
                            <m:r>
                              <m:t>y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Often we will look at the distributions of functions of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Posterior distributions are distribution mass or density functions and therefore allow us to make direct statements about the probability for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, resp. </a:t>
                </a:r>
                <a14:m>
                  <m:oMath xmlns:m="http://schemas.openxmlformats.org/officeDocument/2006/math">
                    <m:acc>
                      <m:accPr>
                        <m:chr m:val="̃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, or a function of these, to take particular values or lie in certain regions.</a:t>
                </a:r>
              </a:p>
              <a:p>
                <a:pPr lvl="0" marL="0" indent="0">
                  <a:buNone/>
                </a:pPr>
                <a:r>
                  <a:rPr/>
                  <a:t>Frequentist statistics by contrast yields </a:t>
                </a:r>
                <a:r>
                  <a:rPr i="1"/>
                  <a:t>point estimates</a:t>
                </a:r>
                <a:r>
                  <a:rPr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θ</m:t>
                        </m:r>
                      </m:e>
                    </m:acc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. Together with point estimates for the uncertainty associated with these estimates (usually under the form of standard errors), these allow inference in their own right.</a:t>
                </a:r>
              </a:p>
              <a:p>
                <a:pPr lvl="0" marL="0" indent="0">
                  <a:buNone/>
                </a:pPr>
                <a:r>
                  <a:rPr/>
                  <a:t>While the Bayesian posterior distributions have many advantages over point estimates, it is sometimes useful to have summarise the posterior distributions by point estimates. We had already in Session 2 briefly touched upon these.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 notes were written in </a:t>
            </a:r>
            <a:r>
              <a:rPr>
                <a:latin typeface="Courier"/>
              </a:rPr>
              <a:t>R markdown</a:t>
            </a:r>
            <a:r>
              <a:rPr/>
              <a:t>.</a:t>
            </a:r>
          </a:p>
          <a:p>
            <a:pPr lvl="1"/>
            <a:r>
              <a:rPr/>
              <a:t>All examples / code in these notes is </a:t>
            </a:r>
            <a:r>
              <a:rPr>
                <a:latin typeface="Courier"/>
              </a:rPr>
              <a:t>R</a:t>
            </a:r>
            <a:r>
              <a:rPr/>
              <a:t> and a combination of STAN / JAGS / BUGS for Bayesian model specification.</a:t>
            </a:r>
          </a:p>
          <a:p>
            <a:pPr lvl="1"/>
            <a:r>
              <a:rPr/>
              <a:t>GitHub repository - will contain all course materials by the end of the week:</a:t>
            </a:r>
          </a:p>
          <a:p>
            <a:pPr lvl="1">
              <a:buNone/>
            </a:pPr>
            <a:r>
              <a:rPr>
                <a:hlinkClick r:id="rId2"/>
              </a:rPr>
              <a:t>https://github.com/gitMarcH/UNIMA_STA623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 </a:t>
                </a:r>
                <a:r>
                  <a:rPr b="1"/>
                  <a:t>Bayes estimator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θ</m:t>
                            </m:r>
                          </m:e>
                        </m:acc>
                      </m:e>
                      <m:sub>
                        <m:r>
                          <m:t>B</m:t>
                        </m:r>
                      </m:sub>
                    </m:sSub>
                  </m:oMath>
                </a14:m>
                <a:r>
                  <a:rPr/>
                  <a:t> is an estimator that minimses the posterior expected value of a loss function (i.e. the </a:t>
                </a:r>
                <a:r>
                  <a:rPr i="1"/>
                  <a:t>posterior expected loss</a:t>
                </a:r>
                <a:r>
                  <a:rPr/>
                  <a:t>).</a:t>
                </a:r>
              </a:p>
              <a:p>
                <a:pPr lvl="0" marL="0" indent="0">
                  <a:buNone/>
                </a:pPr>
                <a:r>
                  <a:rPr/>
                  <a:t>Mathematically: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nor/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nor/>
                              <m:sty m:val="p"/>
                            </m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∫"/>
                          <m:limLoc m:val="subSup"/>
                          <m:subHide m:val="0"/>
                          <m:supHide m:val="1"/>
                        </m:naryPr>
                        <m:sub>
                          <m:r>
                            <m:rPr>
                              <m:sty m:val="p"/>
                              <m:scr m:val="script"/>
                            </m:rPr>
                            <m:t>Y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nary>
                            <m:naryPr>
                              <m:chr m:val="∫"/>
                              <m:limLoc m:val="subSup"/>
                              <m:subHide m:val="0"/>
                              <m:supHide m:val="1"/>
                            </m:naryPr>
                            <m:sub>
                              <m:r>
                                <m:rPr>
                                  <m:sty m:val="p"/>
                                  <m:scr m:val="script"/>
                                </m:rP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rPr>
                                  <m:sty m:val="p"/>
                                  <m:scr m:val="script"/>
                                </m:rPr>
                                <m:t>C</m:t>
                              </m:r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  <m:r>
                        <m:t>d</m:t>
                      </m:r>
                      <m:r>
                        <m:t>y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 is a cost function.</a:t>
                </a:r>
              </a:p>
              <a:p>
                <a:pPr lvl="0" marL="0" indent="0">
                  <a:buNone/>
                </a:pPr>
                <a:r>
                  <a:rPr/>
                  <a:t>Note that the integration is over both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can use any cost function, but the most commonly used ones include: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quadratic loss: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x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absolute loss: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0-1 loss: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{"/>
                        <m:endChr m:val=""/>
                        <m:sepChr m:val=""/>
                        <m:grow/>
                      </m:dPr>
                      <m:e>
                        <m:m>
                          <m:mPr>
                            <m:baseJc m:val="center"/>
                            <m:plcHide m:val="1"/>
                            <m:mcs>
                              <m:mc>
                                <m:mcPr>
                                  <m:mcJc m:val="left"/>
                                  <m:count m:val="1"/>
                                </m:mcPr>
                              </m:mc>
                            </m:mcs>
                          </m:mPr>
                          <m:mr>
                            <m:e>
                              <m:r>
                                <m:t>0</m:t>
                              </m:r>
                              <m:r>
                                <m:t>  </m:t>
                              </m:r>
                              <m:r>
                                <m:rPr>
                                  <m:nor/>
                                  <m:sty m:val="p"/>
                                </m:rPr>
                                <m:t>if </m:t>
                              </m:r>
                              <m:d>
                                <m:dPr>
                                  <m:begChr m:val="|"/>
                                  <m:endChr m:val="|"/>
                                  <m:sepChr m:val=""/>
                                  <m:grow/>
                                </m:dPr>
                                <m:e>
                                  <m:r>
                                    <m:t>x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&lt;</m:t>
                              </m:r>
                              <m:r>
                                <m:t>ϵ</m:t>
                              </m:r>
                            </m:e>
                          </m:mr>
                          <m:mr>
                            <m:e>
                              <m:r>
                                <m:t>1</m:t>
                              </m:r>
                              <m:r>
                                <m:t>  </m:t>
                              </m:r>
                              <m:r>
                                <m:rPr>
                                  <m:nor/>
                                  <m:sty m:val="p"/>
                                </m:rPr>
                                <m:t>if </m:t>
                              </m:r>
                              <m:d>
                                <m:dPr>
                                  <m:begChr m:val="|"/>
                                  <m:endChr m:val="|"/>
                                  <m:sepChr m:val=""/>
                                  <m:grow/>
                                </m:dPr>
                                <m:e>
                                  <m:r>
                                    <m:t>x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≥</m:t>
                              </m:r>
                              <m:r>
                                <m:t>ϵ</m:t>
                              </m:r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p:pic>
        <p:nvPicPr>
          <p:cNvPr descr="Chanco_STA623_BDA_2022_Henrion_Session3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will see that: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quadratic loss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posterior mean</a:t>
                </a:r>
              </a:p>
              <a:p>
                <a:pPr lvl="1"/>
                <a:r>
                  <a:rPr/>
                  <a:t>absolute loss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posterior median</a:t>
                </a:r>
              </a:p>
              <a:p>
                <a:pPr lvl="1"/>
                <a:r>
                  <a:rPr/>
                  <a:t>0-1 loss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posterior mode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Whatever cost function is used, the joint density (resp. mass) function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is usually rewritten using the multiplication rule: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The optimisation problem then becomes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nor/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nor/>
                              <m:sty m:val="p"/>
                            </m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lim>
                      </m:limLow>
                      <m:r>
                        <m:rPr>
                          <m:sty m:val="p"/>
                        </m:rPr>
                        <m:t>∫</m:t>
                      </m:r>
                      <m:r>
                        <m:rPr>
                          <m:sty m:val="p"/>
                        </m:rPr>
                        <m:t>∫</m:t>
                      </m:r>
                      <m:r>
                        <m:rPr>
                          <m:sty m:val="p"/>
                          <m:scr m:val="script"/>
                        </m:rPr>
                        <m:t>C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  <m:r>
                        <m:t> 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y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Since the probability axioms guarantee that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  <a:r>
                  <a:rPr/>
                  <a:t>, it is enough to find the estimator that minimises the inner integral: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nor/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nor/>
                              <m:sty m:val="p"/>
                            </m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lim>
                      </m:limLow>
                      <m:r>
                        <m:rPr>
                          <m:sty m:val="p"/>
                        </m:rPr>
                        <m:t>∫</m:t>
                      </m:r>
                      <m:r>
                        <m:rPr>
                          <m:sty m:val="p"/>
                          <m:scr m:val="script"/>
                        </m:rPr>
                        <m:t>C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Note that there is a slight change in optimisation here: we find the optimum now for one realisation of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, not across all realisations.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Quadratic loss function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See Practical 3 for the derivation of this estimator: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∫</m:t>
                      </m:r>
                      <m:r>
                        <m:t>θ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particular estimator is also called the </a:t>
                </a:r>
                <a:r>
                  <a:rPr b="1"/>
                  <a:t>minimum mean squared error estimator (MMSE)</a:t>
                </a:r>
                <a:r>
                  <a:rPr/>
                  <a:t> and is the most widely used point estimate for posterior distributions.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Absolute loss function</a:t>
                </a:r>
              </a:p>
              <a:p>
                <a:pPr lvl="0" marL="0" indent="0">
                  <a:buNone/>
                </a:pPr>
                <a:r>
                  <a:rPr/>
                  <a:t>It can be shown that solving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sSub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nor/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nor/>
                              <m:sty m:val="p"/>
                            </m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lim>
                      </m:limLow>
                      <m:r>
                        <m:rPr>
                          <m:sty m:val="p"/>
                        </m:rPr>
                        <m:t>∫</m:t>
                      </m:r>
                      <m:d>
                        <m:dPr>
                          <m:begChr m:val="|"/>
                          <m:endChr m:val="|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y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is equivalent to finding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θ</m:t>
                        </m:r>
                      </m:e>
                    </m:acc>
                  </m:oMath>
                </a14:m>
                <a:r>
                  <a:rPr/>
                  <a:t> such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rPr>
                              <m:sty m:val="p"/>
                            </m:rPr>
                            <m:t>∞</m:t>
                          </m:r>
                        </m:sub>
                        <m:sup>
                          <m:sSub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sSub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</m:sub>
                        <m:sup>
                          <m:r>
                            <m:rPr>
                              <m:sty m:val="p"/>
                            </m:rPr>
                            <m:t>∞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Absolute loss function</a:t>
                </a:r>
              </a:p>
              <a:p>
                <a:pPr lvl="0" marL="0" indent="0">
                  <a:buNone/>
                </a:pPr>
                <a:r>
                  <a:rPr/>
                  <a:t>In other words, we need to find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θ</m:t>
                            </m:r>
                          </m:e>
                        </m:acc>
                      </m:e>
                      <m:sub>
                        <m:r>
                          <m:t>B</m:t>
                        </m:r>
                      </m:sub>
                    </m:sSub>
                  </m:oMath>
                </a14:m>
                <a:r>
                  <a:rPr/>
                  <a:t> that divides the posterior probability density into 2 regions with equal probability mass: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rPr>
                              <m:sty m:val="p"/>
                            </m:rPr>
                            <m:t>∞</m:t>
                          </m:r>
                        </m:sub>
                        <m:sup>
                          <m:sSub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sSub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</m:sub>
                        <m:sup>
                          <m:r>
                            <m:rPr>
                              <m:sty m:val="p"/>
                            </m:rPr>
                            <m:t>∞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2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is the definition of the posterior median.</a:t>
                </a:r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0-1 loss function</a:t>
                </a:r>
                <a:r>
                  <a:rPr/>
                  <a:t> (sometimes called hit-or-miss loss function)</a:t>
                </a:r>
              </a:p>
              <a:p>
                <a:pPr lvl="0" marL="0" indent="0">
                  <a:buNone/>
                </a:pPr>
                <a:r>
                  <a:rPr/>
                  <a:t>We need to find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θ</m:t>
                            </m:r>
                          </m:e>
                        </m:acc>
                      </m:e>
                      <m:sub>
                        <m:r>
                          <m:t>B</m:t>
                        </m:r>
                      </m:sub>
                    </m:sSub>
                  </m:oMath>
                </a14:m>
                <a:r>
                  <a:rPr/>
                  <a:t> such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nor/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nor/>
                              <m:sty m:val="p"/>
                            </m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lim>
                      </m:limLow>
                      <m:r>
                        <m:rPr>
                          <m:sty m:val="p"/>
                        </m:rPr>
                        <m:t>∫</m:t>
                      </m:r>
                      <m:r>
                        <m:rPr>
                          <m:sty m:val="p"/>
                          <m:scr m:val="script"/>
                        </m:rPr>
                        <m:t>C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  <m:scr m:val="script"/>
                        </m:rPr>
                        <m:t>C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0</m:t>
                                </m:r>
                                <m:r>
                                  <m:t>  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if 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&lt;</m:t>
                                </m:r>
                                <m:r>
                                  <m:t>ϵ</m:t>
                                </m:r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  <m:r>
                                  <m:t>  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if 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≥</m:t>
                                </m:r>
                                <m:r>
                                  <m:t>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for some </a:t>
                </a:r>
                <a14:m>
                  <m:oMath xmlns:m="http://schemas.openxmlformats.org/officeDocument/2006/math">
                    <m:r>
                      <m:t>ϵ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0-1 loss function</a:t>
                </a:r>
              </a:p>
              <a:p>
                <a:pPr lvl="0" marL="0" indent="0">
                  <a:buNone/>
                </a:pPr>
                <a:r>
                  <a:rPr/>
                  <a:t>The integral becomes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∫</m:t>
                            </m:r>
                            <m:r>
                              <m:rPr>
                                <m:sty m:val="p"/>
                                <m:scr m:val="script"/>
                              </m:rPr>
                              <m:t>C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θ</m:t>
                                    </m:r>
                                  </m:e>
                                </m:acc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y</m:t>
                                </m:r>
                              </m:e>
                            </m:d>
                            <m:r>
                              <m:t>d</m:t>
                            </m:r>
                            <m:r>
                              <m:t>θ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m:t>∞</m:t>
                                </m:r>
                              </m:sub>
                              <m:sup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θ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ϵ</m:t>
                                </m:r>
                              </m:sup>
                              <m:e>
                                <m:r>
                                  <m:t>1</m:t>
                                </m:r>
                              </m:e>
                            </m:nary>
                            <m:r>
                              <m:rPr>
                                <m:sty m:val="p"/>
                              </m:rPr>
                              <m:t>⋅</m:t>
                            </m:r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y</m:t>
                                </m:r>
                              </m:e>
                            </m:d>
                            <m:r>
                              <m:t>d</m:t>
                            </m:r>
                            <m:r>
                              <m:t>θ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θ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ϵ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m:t>∞</m:t>
                                </m:r>
                              </m:sup>
                              <m:e>
                                <m:r>
                                  <m:t>1</m:t>
                                </m:r>
                              </m:e>
                            </m:nary>
                            <m:r>
                              <m:rPr>
                                <m:sty m:val="p"/>
                              </m:rPr>
                              <m:t>⋅</m:t>
                            </m:r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y</m:t>
                                </m:r>
                              </m:e>
                            </m:d>
                            <m:r>
                              <m:t>d</m:t>
                            </m:r>
                            <m:r>
                              <m:t>θ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θ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ϵ</m:t>
                                </m:r>
                              </m:sub>
                              <m:sup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θ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ϵ</m:t>
                                </m:r>
                              </m:sup>
                              <m:e>
                                <m: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y</m:t>
                                </m:r>
                              </m:e>
                            </m:d>
                            <m:r>
                              <m:t>d</m:t>
                            </m:r>
                            <m:r>
                              <m:t>θ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is minimised by maximising </a:t>
                </a:r>
                <a14:m>
                  <m:oMath xmlns:m="http://schemas.openxmlformats.org/officeDocument/2006/math">
                    <m:nary>
                      <m:naryPr>
                        <m:chr m:val="∫"/>
                        <m:limLoc m:val="subSup"/>
                        <m:subHide m:val="0"/>
                        <m:supHide m:val="0"/>
                      </m:naryPr>
                      <m:sub>
                        <m:acc>
                          <m:accPr>
                            <m:chr m:val="̂"/>
                          </m:accPr>
                          <m:e>
                            <m:r>
                              <m:t>θ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ϵ</m:t>
                        </m:r>
                      </m:sub>
                      <m:sup>
                        <m:acc>
                          <m:accPr>
                            <m:chr m:val="̂"/>
                          </m:accPr>
                          <m:e>
                            <m:r>
                              <m:t>θ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m:t>+</m:t>
                        </m:r>
                        <m:r>
                          <m:t>ϵ</m:t>
                        </m:r>
                      </m:sup>
                      <m:e>
                        <m:r>
                          <m:t>p</m:t>
                        </m:r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  <m:r>
                      <m:t>d</m:t>
                    </m:r>
                    <m:r>
                      <m:t>θ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For small </a:t>
                </a:r>
                <a14:m>
                  <m:oMath xmlns:m="http://schemas.openxmlformats.org/officeDocument/2006/math">
                    <m:r>
                      <m:t>ϵ</m:t>
                    </m:r>
                  </m:oMath>
                </a14:m>
                <a:r>
                  <a:rPr/>
                  <a:t> and smooth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this is maximised at the maximum, i.e. the mode, of the posterior distribution.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Session 3: Bayesian estimation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Some references for Bayesian statistics / data analysis are:</a:t>
                </a:r>
              </a:p>
              <a:p>
                <a:pPr lvl="1">
                  <a:buAutoNum type="arabicPeriod"/>
                </a:pPr>
                <a:r>
                  <a:rPr/>
                  <a:t>Hoff, P.D. (2009). “</a:t>
                </a:r>
                <a:r>
                  <a:rPr i="1"/>
                  <a:t>A First Course in Bayesian Statistical Methods</a:t>
                </a:r>
                <a:r>
                  <a:rPr/>
                  <a:t>.” Springer.</a:t>
                </a:r>
              </a:p>
              <a:p>
                <a:pPr lvl="1">
                  <a:buAutoNum type="arabicPeriod"/>
                </a:pPr>
                <a:r>
                  <a:rPr/>
                  <a:t>Gelman, A., Carlin, J.B., Stern, H.S., Dunson, D.B., Vehtari, A., Rubin, D.B. (2014). “</a:t>
                </a:r>
                <a:r>
                  <a:rPr i="1"/>
                  <a:t>Bayesian Data Analysis</a:t>
                </a:r>
                <a:r>
                  <a:rPr/>
                  <a:t>”. 3</a:t>
                </a:r>
                <a:r>
                  <a:rPr baseline="30000"/>
                  <a:t>rd</a:t>
                </a:r>
                <a:r>
                  <a:rPr/>
                  <a:t> ed. CRC Press.</a:t>
                </a:r>
              </a:p>
              <a:p>
                <a:pPr lvl="1">
                  <a:buAutoNum type="arabicPeriod"/>
                </a:pPr>
                <a:r>
                  <a:rPr/>
                  <a:t>Ramoni, M., Sebastiani, P. (2007), ‘Bayesian Methods’, in Berthold, M., Hand, D.J. (eds.). “</a:t>
                </a:r>
                <a:r>
                  <a:rPr i="1"/>
                  <a:t>Intelligent Data Analysis</a:t>
                </a:r>
                <a:r>
                  <a:rPr/>
                  <a:t>”, 2</a:t>
                </a:r>
                <a:r>
                  <a:rPr baseline="30000"/>
                  <a:t>nd</a:t>
                </a:r>
                <a:r>
                  <a:rPr/>
                  <a:t> ed., Springer, pp.131-168</a:t>
                </a:r>
              </a:p>
              <a:p>
                <a:pPr lvl="1">
                  <a:buAutoNum type="arabicPeriod"/>
                </a:pPr>
                <a:r>
                  <a:rPr/>
                  <a:t>Stone, J.V. (2013). “</a:t>
                </a:r>
                <a:r>
                  <a:rPr i="1"/>
                  <a:t>Bayes’ Rule: A Tutorial Introduction to Bayesian Analysis</a:t>
                </a:r>
                <a:r>
                  <a:rPr/>
                  <a:t>”. Sebtel Press.</a:t>
                </a:r>
              </a:p>
            </p:txBody>
          </p:sp>
        </mc:Choice>
      </mc:AlternateContent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Note that the last of these estimator is usally not considered to be Bayes estimator since it requires (fairly mild) conditions to exist (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smooth and existence of a single mode) and is a limiting case (</a:t>
                </a:r>
                <a14:m>
                  <m:oMath xmlns:m="http://schemas.openxmlformats.org/officeDocument/2006/math">
                    <m:r>
                      <m:t>ϵ</m:t>
                    </m:r>
                    <m:r>
                      <m:rPr>
                        <m:sty m:val="p"/>
                      </m:rPr>
                      <m:t>→</m:t>
                    </m:r>
                    <m:r>
                      <m:t>0</m:t>
                    </m:r>
                  </m:oMath>
                </a14:m>
                <a:r>
                  <a:rPr/>
                  <a:t>).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For this reason, maximum a posterior density estimation is often considered an alternative to Bayes estimation.</a:t>
                </a:r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CREDIBLE INTERVALS</a:t>
                </a:r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It is often desirable to identify regions of the parameter space that have a high probability of containing the parameter. To do this we can construct, after observing some data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, an interval (say)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l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,</m:t>
                        </m:r>
                        <m:r>
                          <m:t>u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</m:e>
                        </m:d>
                      </m:e>
                    </m:d>
                  </m:oMath>
                </a14:m>
                <a:r>
                  <a:rPr/>
                  <a:t> such that the probability that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l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,</m:t>
                        </m:r>
                        <m:r>
                          <m:t>u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</m:e>
                        </m:d>
                      </m:e>
                    </m:d>
                  </m:oMath>
                </a14:m>
                <a:r>
                  <a:rPr/>
                  <a:t> is high.</a:t>
                </a:r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Bayesian coverage</a:t>
                </a:r>
              </a:p>
              <a:p>
                <a:pPr lvl="0" marL="0" indent="0">
                  <a:buNone/>
                </a:pPr>
                <a:r>
                  <a:rPr/>
                  <a:t>An interval based on observed data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t>y</m:t>
                    </m:r>
                  </m:oMath>
                </a14:m>
                <a:r>
                  <a:rPr/>
                  <a:t> has 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</m:e>
                    </m:d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Bayesian coverage for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if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u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 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y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α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Note that here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is random, the interval is fixed.</a:t>
                </a:r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Frequentist coverage</a:t>
                </a:r>
              </a:p>
              <a:p>
                <a:pPr lvl="0" marL="0" indent="0">
                  <a:buNone/>
                </a:pPr>
                <a:r>
                  <a:rPr/>
                  <a:t>An </a:t>
                </a:r>
                <a:r>
                  <a:rPr i="1"/>
                  <a:t>random</a:t>
                </a:r>
                <a:r>
                  <a:rPr/>
                  <a:t> interval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[</m:t>
                    </m:r>
                    <m: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u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has 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</m:e>
                    </m:d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frequentist coverage for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if, before the data are collected,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u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α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Note that here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is fixed, the interval is random.</a:t>
                </a:r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Bayesian intervals are usually called </a:t>
                </a:r>
                <a:r>
                  <a:rPr b="1"/>
                  <a:t>credible intervals</a:t>
                </a:r>
                <a:r>
                  <a:rPr/>
                  <a:t> and frequentist intevals are called </a:t>
                </a:r>
                <a:r>
                  <a:rPr b="1"/>
                  <a:t>confidence intervals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However, </a:t>
                </a:r>
                <a:r>
                  <a:rPr b="1"/>
                  <a:t>Bayesian confidence interval</a:t>
                </a:r>
                <a:r>
                  <a:rPr/>
                  <a:t> and </a:t>
                </a:r>
                <a:r>
                  <a:rPr b="1"/>
                  <a:t>frequentist confidence interval</a:t>
                </a:r>
                <a:r>
                  <a:rPr/>
                  <a:t> are also in use.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Bayesian confidence intervals also have frequentist coverage – see Hoff P. D. (2009), Sections 3.1.2 and 3.4 for a comment on this.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Frequentist confidence intervals are often centered on the point estimate. If not centered on the point estimate, they at the very least contain it and so </a:t>
                </a:r>
                <a:r>
                  <a:rPr i="1"/>
                  <a:t>anchor</a:t>
                </a:r>
                <a:r>
                  <a:rPr/>
                  <a:t> the interval.</a:t>
                </a:r>
              </a:p>
              <a:p>
                <a:pPr lvl="0" marL="0" indent="0">
                  <a:buNone/>
                </a:pPr>
                <a:r>
                  <a:rPr/>
                  <a:t>In a Bayesian setting this is a bit less straightforward: we could pick any interval along the support to get an interval with the desired coverage.</a:t>
                </a:r>
              </a:p>
              <a:p>
                <a:pPr lvl="0" marL="0" indent="0">
                  <a:buNone/>
                </a:pPr>
                <a:r>
                  <a:rPr/>
                  <a:t>We could simply center the interval on a chosen posterior point estimate such as the posterior mean. There are other ways to construct such intervals though.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Quantile-based intervals</a:t>
                </a:r>
                <a:r>
                  <a:rPr/>
                  <a:t> (aka central posterior / equi-tailed intervals)</a:t>
                </a:r>
              </a:p>
              <a:p>
                <a:pPr lvl="0" marL="0" indent="0">
                  <a:buNone/>
                </a:pPr>
                <a:r>
                  <a:rPr/>
                  <a:t>One simple recipe for constructing a 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</m:e>
                    </m:d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credible interval is by using posterior quantiles. We need to find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&lt;</m:t>
                        </m:r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α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&gt;</m:t>
                        </m:r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α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are the quantile of the posterior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It is easy to see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t>α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/</m:t>
                                        </m:r>
                                        <m: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α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/</m:t>
                                        </m:r>
                                        <m: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y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&lt;</m:t>
                                    </m:r>
                                    <m:sSub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t>α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/</m:t>
                                        </m:r>
                                        <m: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y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&gt;</m:t>
                                    </m:r>
                                    <m:sSub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α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/</m:t>
                                        </m:r>
                                        <m: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y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α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Highest posterior density (HPD) regions</a:t>
                </a:r>
              </a:p>
              <a:p>
                <a:pPr lvl="0" marL="0" indent="0">
                  <a:buNone/>
                </a:pPr>
                <a:r>
                  <a:rPr/>
                  <a:t>A 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</m:e>
                    </m:d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HPD region consists of a subset of the parameter space, </a:t>
                </a:r>
                <a14:m>
                  <m:oMath xmlns:m="http://schemas.openxmlformats.org/officeDocument/2006/math">
                    <m:r>
                      <m:t>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r>
                      <m:t>Ω</m:t>
                    </m:r>
                  </m:oMath>
                </a14:m>
                <a:r>
                  <a:rPr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∈</m:t>
                        </m:r>
                        <m:r>
                          <m:t>s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α</m:t>
                    </m:r>
                  </m:oMath>
                </a14:m>
                <a:r>
                  <a:rPr/>
                  <a:t>;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a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b</m:t>
                        </m:r>
                      </m:sub>
                    </m:sSub>
                    <m:r>
                      <m:rPr>
                        <m:sty m:val="p"/>
                      </m:rPr>
                      <m:t>∉</m:t>
                    </m:r>
                    <m:r>
                      <m:t>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, then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a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 HPD region is not necessarily an interval (e.g. for multi-modal distributions, the HPD region can consist of a union of distinct intervals).</a:t>
                </a:r>
              </a:p>
              <a:p>
                <a:pPr lvl="0" marL="0" indent="0">
                  <a:buNone/>
                </a:pPr>
                <a:r>
                  <a:rPr/>
                  <a:t>If the HPD region is an interval, it is the </a:t>
                </a:r>
                <a:r>
                  <a:rPr i="1"/>
                  <a:t>narrowest</a:t>
                </a:r>
                <a:r>
                  <a:rPr/>
                  <a:t> interval with 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</m:e>
                    </m:d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coverage.</a:t>
                </a:r>
              </a:p>
            </p:txBody>
          </p:sp>
        </mc:Choice>
      </mc:AlternateContent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Suppose the posterior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is Beta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5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2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95% quantile-based interval: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0.025</m:t>
                        </m:r>
                        <m:r>
                          <m:rPr>
                            <m:sty m:val="p"/>
                          </m:rPr>
                          <m:t>;</m:t>
                        </m:r>
                        <m:r>
                          <m:t>β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5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2</m:t>
                            </m:r>
                          </m:e>
                        </m:d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0.3588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0.975</m:t>
                        </m:r>
                        <m:r>
                          <m:rPr>
                            <m:sty m:val="p"/>
                          </m:rPr>
                          <m:t>;</m:t>
                        </m:r>
                        <m:r>
                          <m:t>β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5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2</m:t>
                            </m:r>
                          </m:e>
                        </m:d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0.9567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⇒</m:t>
                      </m:r>
                      <m:r>
                        <m:rPr>
                          <m:nor/>
                          <m:sty m:val="p"/>
                        </m:rPr>
                        <m:t> 95% quantile-based interval 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0.3588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0.9567</m:t>
                          </m:r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width of this interval is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0.975</m:t>
                        </m:r>
                        <m:r>
                          <m:rPr>
                            <m:sty m:val="p"/>
                          </m:rPr>
                          <m:t>;</m:t>
                        </m:r>
                        <m:r>
                          <m:t>β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5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2</m:t>
                            </m:r>
                          </m:e>
                        </m:d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q</m:t>
                        </m:r>
                      </m:e>
                      <m:sub>
                        <m:r>
                          <m:t>0.025</m:t>
                        </m:r>
                        <m:r>
                          <m:rPr>
                            <m:sty m:val="p"/>
                          </m:rPr>
                          <m:t>;</m:t>
                        </m:r>
                        <m:r>
                          <m:t>β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5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2</m:t>
                            </m:r>
                          </m:e>
                        </m:d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0.5980</m:t>
                    </m:r>
                  </m:oMath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  <m:r>
                      <m:rPr>
                        <m:sty m:val="p"/>
                      </m:rP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random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  <m:r>
                      <m:rPr>
                        <m:sty m:val="p"/>
                      </m:rP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measured / observed values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,</m:t>
                    </m:r>
                    <m:acc>
                      <m:accPr>
                        <m:chr m:val="‾"/>
                      </m:accPr>
                      <m:e>
                        <m:r>
                          <m:t>Z</m:t>
                        </m:r>
                      </m:e>
                    </m:acc>
                  </m:oMath>
                </a14:m>
                <a:r>
                  <a:rPr/>
                  <a:t> - sample mean estimators for X, Y, Z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,</m:t>
                    </m:r>
                    <m:acc>
                      <m:accPr>
                        <m:chr m:val="‾"/>
                      </m:accPr>
                      <m:e>
                        <m:r>
                          <m:t>z</m:t>
                        </m:r>
                      </m:e>
                    </m:acc>
                  </m:oMath>
                </a14:m>
                <a:r>
                  <a:rPr/>
                  <a:t> - sample mean estimates of X, Y, Z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 - given a statistic T, estimator and estimate of T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</m:oMath>
                </a14:m>
                <a:r>
                  <a:rPr/>
                  <a:t> - probability of an event A occuring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 - probability mass / density functions of X, Y, Z;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 etc. rather than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p(.) - used as a shorthand notation for pmfs / pdfs if the use of this is unambiguous (i.e. it is clear which is the random variable)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F</m:t>
                    </m:r>
                  </m:oMath>
                </a14:m>
                <a:r>
                  <a:rPr/>
                  <a:t> - X distributed according to distribution function F</a:t>
                </a:r>
              </a:p>
              <a:p>
                <a:pPr lvl="1"/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Z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 - the expectation of X, Y, Z, T respectively</a:t>
                </a:r>
              </a:p>
            </p:txBody>
          </p:sp>
        </mc:Choice>
      </mc:AlternateContent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Suppose the posterior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is Beta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5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2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95% HPD interval:</a:t>
                </a:r>
              </a:p>
              <a:p>
                <a:pPr lvl="0" marL="0" indent="0">
                  <a:buNone/>
                </a:pPr>
                <a:r>
                  <a:rPr/>
                  <a:t>There’s no formula to find this; has to be found empirically by sliding a line down the y-axis on a graph of the density. In </a:t>
                </a:r>
                <a:r>
                  <a:rPr>
                    <a:latin typeface="Courier"/>
                  </a:rPr>
                  <a:t>R</a:t>
                </a:r>
                <a:r>
                  <a:rPr/>
                  <a:t>, you can use the function </a:t>
                </a:r>
                <a:r>
                  <a:rPr>
                    <a:latin typeface="Courier"/>
                  </a:rPr>
                  <a:t>hdi()</a:t>
                </a:r>
                <a:r>
                  <a:rPr/>
                  <a:t> from the </a:t>
                </a:r>
                <a:r>
                  <a:rPr>
                    <a:latin typeface="Courier"/>
                  </a:rPr>
                  <a:t>HDInterval</a:t>
                </a:r>
                <a:r>
                  <a:rPr/>
                  <a:t> package (for example).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⇒</m:t>
                      </m:r>
                      <m:r>
                        <m:rPr>
                          <m:nor/>
                          <m:sty m:val="p"/>
                        </m:rPr>
                        <m:t> 95% HPD interval 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0.4094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0.9822</m:t>
                          </m:r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width of this interval is </a:t>
                </a:r>
                <a14:m>
                  <m:oMath xmlns:m="http://schemas.openxmlformats.org/officeDocument/2006/math">
                    <m:r>
                      <m:t>0.9822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0.4094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0.5728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Note that this is (slightly) narrower than the quantile-based interval.</a:t>
                </a:r>
              </a:p>
            </p:txBody>
          </p:sp>
        </mc:Choice>
      </mc:AlternateContent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Credible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Chanco_STA623_BDA_2022_Henrion_Session3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estimation: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factor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To compare 2 hypotheses, or 2 models, or 2 parameter values, we can compute the prior odds and compare these to the posterior odds: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y</m:t>
                              </m:r>
                            </m:e>
                          </m:d>
                        </m:num>
                        <m:den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y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</m:e>
                          </m:d>
                        </m:num>
                        <m:den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m:t>⋅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/>
                  <a:t> are the prior odds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|</m:t>
                            </m:r>
                            <m:r>
                              <m:t>y</m:t>
                            </m:r>
                          </m:e>
                        </m:d>
                      </m:num>
                      <m:den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|</m:t>
                            </m:r>
                            <m:r>
                              <m:t>y</m:t>
                            </m:r>
                          </m:e>
                        </m:d>
                      </m:den>
                    </m:f>
                  </m:oMath>
                </a14:m>
                <a:r>
                  <a:rPr/>
                  <a:t> are the posterior odds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  <m:r>
                              <m:rPr>
                                <m:sty m:val="p"/>
                              </m:rPr>
                              <m:t>|</m:t>
                            </m:r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  <m:r>
                              <m:rPr>
                                <m:sty m:val="p"/>
                              </m:rPr>
                              <m:t>|</m:t>
                            </m:r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/>
                  <a:t> is called the </a:t>
                </a:r>
                <a:r>
                  <a:rPr b="1"/>
                  <a:t>Bayes factor</a:t>
                </a:r>
              </a:p>
              <a:p>
                <a:pPr lvl="0" marL="0" indent="0">
                  <a:buNone/>
                </a:pPr>
                <a:r>
                  <a:rPr/>
                  <a:t>Bayes factor = how to update our beliefs having observed data. There is a relationship between Bayes factors and frequentist p-values.</a:t>
                </a:r>
              </a:p>
            </p:txBody>
          </p:sp>
        </mc:Choice>
      </mc:AlternateContent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[end of STA623 Bayesian Data analysis Session 3]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THE NORMAL MODEL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So far we have studied one-parameter distributions.</a:t>
                </a:r>
              </a:p>
              <a:p>
                <a:pPr lvl="0" marL="0" indent="0">
                  <a:buNone/>
                </a:pPr>
                <a:r>
                  <a:rPr/>
                  <a:t>What about two-parameter distributions?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For example the normal distribution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with pdf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ϕ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μ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ad>
                            <m:radPr>
                              <m:degHide m:val="1"/>
                            </m:radPr>
                            <m:deg/>
                            <m:e>
                              <m:r>
                                <m:t>2</m:t>
                              </m:r>
                              <m:r>
                                <m:t>π</m:t>
                              </m:r>
                              <m:sSup>
                                <m:e>
                                  <m:r>
                                    <m:t>σ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m:rPr>
                          <m:nor/>
                          <m:sty m:val="p"/>
                        </m:rPr>
                        <m:t>exp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−</m:t>
                          </m:r>
                          <m:f>
                            <m:fPr>
                              <m:type m:val="bar"/>
                            </m:fPr>
                            <m:num>
                              <m:r>
                                <m:t>1</m:t>
                              </m:r>
                            </m:num>
                            <m:den>
                              <m:r>
                                <m:t>2</m:t>
                              </m:r>
                            </m:den>
                          </m:f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f>
                                    <m:fPr>
                                      <m:type m:val="bar"/>
                                    </m:fPr>
                                    <m:num>
                                      <m:r>
                                        <m:t>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μ</m:t>
                                      </m:r>
                                    </m:num>
                                    <m:den>
                                      <m:r>
                                        <m:t>σ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To be able to do joint inference for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, we can break the problem into 2 one-parameter problems.</a:t>
                </a:r>
              </a:p>
              <a:p>
                <a:pPr lvl="0" marL="0" indent="0">
                  <a:buNone/>
                </a:pPr>
                <a:r>
                  <a:rPr/>
                  <a:t>For example, for the prior: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μ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μ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⋅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And, after observing data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sSubSup>
                      <m:e>
                        <m:r>
                          <m:rPr>
                            <m:sty m:val="p"/>
                          </m:rPr>
                          <m:t>}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</m:sSubSup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sSub>
                      <m:e>
                        <m:r>
                          <m:rPr>
                            <m:sty m:val="p"/>
                          </m:rPr>
                          <m:t>∼</m:t>
                        </m:r>
                      </m:e>
                      <m:sub>
                        <m:r>
                          <m:rPr>
                            <m:nor/>
                            <m:sty m:val="p"/>
                          </m:rPr>
                          <m:t>iid</m:t>
                        </m:r>
                      </m:sub>
                    </m:sSub>
                    <m:r>
                      <m:rPr>
                        <m:sty m:val="p"/>
                        <m:scr m:val="script"/>
                      </m:rP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, similarly for the posterior distribution: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μ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|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∝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μ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|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above results follow straight from the definition of conditional probability: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∩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⋅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One can show (Practicals 1 &amp; 2, Exercise 8) that assuming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to be fixed, i.e. by conditioning on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, then a conjugate prior distribution for the mean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 is the normal distribution itself: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scr m:val="script"/>
                                  </m:rPr>
                                  <m:t>N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m:t>  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(prior)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scr m:val="script"/>
                                  </m:rPr>
                                  <m:t>N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μ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t>  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(sampling model)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Then the posterior is also a normal distribution: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rPr>
                          <m:sty m:val="p"/>
                        </m:rPr>
                        <m:t>|</m:t>
                      </m:r>
                      <m:sSup>
                        <m:e>
                          <m:r>
                            <m:t>σ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sty m:val="p"/>
                        </m:rPr>
                        <m:t>…</m:t>
                      </m:r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r>
                        <m:rPr>
                          <m:sty m:val="p"/>
                        </m:rPr>
                        <m:t>∼</m:t>
                      </m:r>
                      <m:r>
                        <m:rPr>
                          <m:sty m:val="p"/>
                          <m:scr m:val="script"/>
                        </m:rP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μ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Where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μ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num>
                                  <m:den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n</m:t>
                                        </m:r>
                                      </m:num>
                                      <m:den>
                                        <m:s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den>
                                </m:f>
                                <m:sSub>
                                  <m:e>
                                    <m:r>
                                      <m:t>μ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f>
                                  <m:fPr>
                                    <m:type m:val="bar"/>
                                  </m:fPr>
                                  <m:num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n</m:t>
                                        </m:r>
                                      </m:num>
                                      <m:den>
                                        <m:s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num>
                                  <m:den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n</m:t>
                                        </m:r>
                                      </m:num>
                                      <m:den>
                                        <m:s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den>
                                </m:f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>
                                <m:sSubSup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1</m:t>
                                    </m:r>
                                  </m:num>
                                  <m:den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n</m:t>
                                        </m:r>
                                      </m:num>
                                      <m:den>
                                        <m:s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STA623 - Bayesian Data Analysis - Session 3</dc:title>
  <dc:creator>Marc Henrion</dc:creator>
  <cp:keywords/>
  <dcterms:created xsi:type="dcterms:W3CDTF">2022-09-08T07:20:38Z</dcterms:created>
  <dcterms:modified xsi:type="dcterms:W3CDTF">2022-09-08T07:20:38Z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7 September 2022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