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2113EE3-8373-4C14-933F-C1E589D5B246}" type="datetime1">
              <a:rPr lang="en-GB" smtClean="0"/>
              <a:t>08/09/2022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10A-D0D2-45E6-B04B-900AFC28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6CE9-1503-44AE-9C80-F0F8D874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2AA1-1B6B-4E88-A09D-356FC68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5E3CF-3D05-44C8-88C8-D98ADD5B8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504C6-15EF-447C-AD59-74FEC0CC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7EC9-ADE0-4807-A12B-A966A05B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C57D-47CF-4AB3-8F41-D74240EA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358A-6410-47DE-B7D5-0F708CD1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0D16-5BFA-42AC-ADC2-646F18F1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E6CF-0013-49C7-AEB8-8E91374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4A6D-F116-4484-8C9C-A4639CC1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EE16-2CAA-4269-9363-D2817EE0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35FF5-1094-4B0C-B250-AD8B448C6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47F8F-0A27-4035-ACD4-A78ECFE4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F0084-C4B2-4571-BB9F-0F21077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37DD-A251-437C-AEDD-CB5B442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1F1D-CD28-4160-A015-F8A9E02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FEFF-33E8-4DF3-9F82-C8924C6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A54E-07B9-4B62-B101-F97969B0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806B-9951-41F8-8355-56988956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2C372-A8E3-48FB-BC6D-03E9BE45A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F29B-6E7F-438B-A4F0-E7B08FC2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0398-38BC-4D55-98B4-91433E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E1190-2136-48F0-AC05-CF8B7090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20" y="365125"/>
            <a:ext cx="103331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5448-651E-4B5A-868C-102A5658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0DB5-9A54-43D6-A1BD-EE919D586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9" y="6542081"/>
            <a:ext cx="2743200" cy="315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768418-2B2A-4DD4-AF20-A6EC6C03C4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78603"/>
            <a:ext cx="12192001" cy="2280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8" name="Picture 7" descr="CoM new.jpg">
            <a:extLst>
              <a:ext uri="{FF2B5EF4-FFF2-40B4-BE49-F238E27FC236}">
                <a16:creationId xmlns:a16="http://schemas.microsoft.com/office/drawing/2014/main" id="{CA1A8323-4ADE-4BE5-B7CC-3ABBBDEC976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8" y="365126"/>
            <a:ext cx="750719" cy="8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MarcH/UNIMA_STA623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marL="0" lvl="0" indent="0">
              <a:buNone/>
            </a:pPr>
            <a:r>
              <a:t>STA623 - Bayesian Data Analysis - Session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Marc Henrion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8 September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Let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𝜃</m:t>
                </m:r>
              </m:oMath>
            </a14:m>
            <a:r>
              <a:t> be a parameter of interest and let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,…,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sub>
                </m:sSub>
              </m:oMath>
            </a14:m>
            <a:r>
              <a:t> be a sample from the sampling model distribution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e>
                </m:d>
              </m:oMath>
            </a14:m>
            <a:r>
              <a:t>.</a:t>
            </a:r>
          </a:p>
          <a:p>
            <a:pPr marL="0" lvl="0" indent="0">
              <a:buNone/>
            </a:pPr>
            <a:r>
              <a:t>Suppose we can sample a number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𝑆</m:t>
                </m:r>
              </m:oMath>
            </a14:m>
            <a:r>
              <a:t> of independent, random values for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𝜃</m:t>
                </m:r>
              </m:oMath>
            </a14:m>
            <a:r>
              <a:t> from the posterior distribution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</m:oMath>
            </a14:m>
            <a:r>
              <a:t>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p>
                    <m:sSup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</m:e>
                    <m:sup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,…,</m:t>
                  </m:r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</m:e>
                    <m:sup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sup>
                  </m:sSup>
                  <m:limLow>
                    <m:limLow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limLowPr>
                    <m:e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</m:e>
                    <m:lim>
                      <m:r>
                        <m:rPr>
                          <m:nor/>
                        </m:rPr>
                        <a:rPr/>
                        <m:t>iid</m:t>
                      </m:r>
                    </m:lim>
                  </m:limLow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:r>
              <a:t>The the empirical distribution of the samples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{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e>
                  <m:sup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sup>
                </m:sSup>
                <m:r>
                  <a:rPr>
                    <a:latin typeface="Cambria Math" panose="02040503050406030204" pitchFamily="18" charset="0"/>
                  </a:rPr>
                  <m:t>,…,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e>
                  <m:sup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sup>
                </m:sSup>
                <m:r>
                  <a:rPr>
                    <a:latin typeface="Cambria Math" panose="02040503050406030204" pitchFamily="18" charset="0"/>
                  </a:rPr>
                  <m:t>}</m:t>
                </m:r>
              </m:oMath>
            </a14:m>
            <a:r>
              <a:t> would approximate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</m:oMath>
            </a14:m>
            <a:r>
              <a:t> with the approximation improving as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𝑆</m:t>
                </m:r>
              </m:oMath>
            </a14:m>
            <a:r>
              <a:t> increases.</a:t>
            </a:r>
          </a:p>
          <a:p>
            <a:pPr marL="0" lvl="0" indent="0">
              <a:buNone/>
            </a:pPr>
            <a:r>
              <a:t>The empirical distribution of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{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e>
                  <m:sup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sup>
                </m:sSup>
                <m:r>
                  <a:rPr>
                    <a:latin typeface="Cambria Math" panose="02040503050406030204" pitchFamily="18" charset="0"/>
                  </a:rPr>
                  <m:t>,…,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e>
                  <m:sup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sup>
                </m:sSup>
                <m:r>
                  <a:rPr>
                    <a:latin typeface="Cambria Math" panose="02040503050406030204" pitchFamily="18" charset="0"/>
                  </a:rPr>
                  <m:t>}</m:t>
                </m:r>
              </m:oMath>
            </a14:m>
            <a:r>
              <a:t> is called the </a:t>
            </a:r>
            <a:r>
              <a:rPr b="1"/>
              <a:t>Monte Carlo approximation</a:t>
            </a:r>
            <a:r>
              <a:t> to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</m:oMath>
            </a14:m>
            <a:r>
              <a:t>.</a:t>
            </a:r>
          </a:p>
          <a:p>
            <a:pPr marL="0" lvl="0" indent="0">
              <a:buNone/>
            </a:pPr>
            <a:r>
              <a:t>Note: Monte Carlo works for any distribution, not just posteriors.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</a:t>
            </a:r>
            <a:r>
              <a:rPr i="1"/>
              <a:t>Law of Large Numbers (LLN)</a:t>
            </a:r>
            <a:r>
              <a:t> is why Monte Carlo works: by the LLN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f>
                    <m:f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𝑆</m:t>
                      </m:r>
                    </m:den>
                  </m:f>
                  <m:nary>
                    <m:naryPr>
                      <m:chr m:val="∑"/>
                      <m:limLoc m:val="undOvr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𝑠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​</m:t>
                      </m:r>
                    </m:sup>
                    <m:e>
                      <m:r>
                        <a:rPr>
                          <a:latin typeface="Cambria Math" panose="02040503050406030204" pitchFamily="18" charset="0"/>
                        </a:rPr>
                        <m:t>𝑔</m:t>
                      </m:r>
                    </m:e>
                  </m:nary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p>
                      </m:sSup>
                    </m:e>
                  </m:d>
                  <m:r>
                    <a:rPr>
                      <a:latin typeface="Cambria Math" panose="02040503050406030204" pitchFamily="18" charset="0"/>
                    </a:rPr>
                    <m:t>→</m:t>
                  </m:r>
                  <m:r>
                    <a:rPr>
                      <a:latin typeface="Cambria Math" panose="02040503050406030204" pitchFamily="18" charset="0"/>
                    </a:rPr>
                    <m:t>𝐸</m:t>
                  </m:r>
                  <m:d>
                    <m:dPr>
                      <m:begChr m:val="["/>
                      <m:endChr m:val="]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e>
                  </m:d>
                  <m:r>
                    <m:rPr>
                      <m:nor/>
                    </m:rPr>
                    <a:rPr/>
                    <m:t> </m:t>
                  </m:r>
                  <m:r>
                    <m:rPr>
                      <m:nor/>
                    </m:rPr>
                    <a:rPr/>
                    <m:t>as</m:t>
                  </m:r>
                  <m:r>
                    <m:rPr>
                      <m:nor/>
                    </m:rPr>
                    <a:rPr/>
                    <m:t> </m:t>
                  </m:r>
                  <m:r>
                    <a:rPr>
                      <a:latin typeface="Cambria Math" panose="02040503050406030204" pitchFamily="18" charset="0"/>
                    </a:rPr>
                    <m:t>𝑆</m:t>
                  </m:r>
                  <m:r>
                    <a:rPr>
                      <a:latin typeface="Cambria Math" panose="02040503050406030204" pitchFamily="18" charset="0"/>
                    </a:rPr>
                    <m:t>→∞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where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𝐸</m:t>
                </m:r>
                <m:d>
                  <m:dPr>
                    <m:begChr m:val="["/>
                    <m:endChr m:val="]"/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  <m:r>
                  <a:rPr>
                    <a:latin typeface="Cambria Math" panose="02040503050406030204" pitchFamily="18" charset="0"/>
                  </a:rPr>
                  <m:t>=∫</m:t>
                </m:r>
                <m:r>
                  <a:rPr>
                    <a:latin typeface="Cambria Math" panose="02040503050406030204" pitchFamily="18" charset="0"/>
                  </a:rPr>
                  <m:t>𝑔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  <m:r>
                  <a:rPr>
                    <a:latin typeface="Cambria Math" panose="02040503050406030204" pitchFamily="18" charset="0"/>
                  </a:rPr>
                  <m:t>𝑑</m:t>
                </m:r>
                <m:r>
                  <a:rPr>
                    <a:latin typeface="Cambria Math" panose="02040503050406030204" pitchFamily="18" charset="0"/>
                  </a:rPr>
                  <m:t>𝜃</m:t>
                </m:r>
              </m:oMath>
            </a14:m>
            <a: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For example, this means that as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𝑆</m:t>
                </m:r>
                <m:r>
                  <a:rPr>
                    <a:latin typeface="Cambria Math" panose="02040503050406030204" pitchFamily="18" charset="0"/>
                  </a:rPr>
                  <m:t>→∞</m:t>
                </m:r>
              </m:oMath>
            </a14:m>
            <a:r>
              <a:t>: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acc>
                  <m:accPr>
                    <m:chr m:val="‾"/>
                    <m:ctrlPr>
                      <a:rPr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e>
                </m:acc>
                <m:r>
                  <a:rPr>
                    <a:latin typeface="Cambria Math" panose="02040503050406030204" pitchFamily="18" charset="0"/>
                  </a:rPr>
                  <m:t>=</m:t>
                </m:r>
                <m:nary>
                  <m:naryPr>
                    <m:chr m:val="∑"/>
                    <m:limLoc m:val="undOvr"/>
                    <m:ctrlPr>
                      <a:rPr i="1"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>
                        <a:latin typeface="Cambria Math" panose="02040503050406030204" pitchFamily="18" charset="0"/>
                      </a:rPr>
                      <m:t>𝑠</m:t>
                    </m:r>
                  </m:sub>
                  <m:sup>
                    <m:r>
                      <a:rPr>
                        <a:latin typeface="Cambria Math" panose="02040503050406030204" pitchFamily="18" charset="0"/>
                      </a:rPr>
                      <m:t>​</m:t>
                    </m:r>
                  </m:sup>
                  <m:e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</m:e>
                </m:nary>
                <m:r>
                  <a:rPr>
                    <a:latin typeface="Cambria Math" panose="02040503050406030204" pitchFamily="18" charset="0"/>
                  </a:rPr>
                  <m:t>/</m:t>
                </m:r>
                <m:r>
                  <a:rPr>
                    <a:latin typeface="Cambria Math" panose="02040503050406030204" pitchFamily="18" charset="0"/>
                  </a:rPr>
                  <m:t>𝑆</m:t>
                </m:r>
                <m:r>
                  <a:rPr>
                    <a:latin typeface="Cambria Math" panose="02040503050406030204" pitchFamily="18" charset="0"/>
                  </a:rPr>
                  <m:t>→</m:t>
                </m:r>
                <m:r>
                  <a:rPr>
                    <a:latin typeface="Cambria Math" panose="02040503050406030204" pitchFamily="18" charset="0"/>
                  </a:rPr>
                  <m:t>𝐸</m:t>
                </m:r>
                <m:d>
                  <m:dPr>
                    <m:begChr m:val="["/>
                    <m:endChr m:val="]"/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</m:oMath>
            </a14:m>
            <a:endParaRPr/>
          </a:p>
          <a:p>
            <a:pPr lvl="1"/>
            <a14:m xmlns:a14="http://schemas.microsoft.com/office/drawing/2010/main">
              <m:oMath xmlns:m="http://schemas.openxmlformats.org/officeDocument/2006/math">
                <m:nary>
                  <m:naryPr>
                    <m:chr m:val="∑"/>
                    <m:limLoc m:val="undOvr"/>
                    <m:ctrlPr>
                      <a:rPr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>
                        <a:latin typeface="Cambria Math" panose="02040503050406030204" pitchFamily="18" charset="0"/>
                      </a:rPr>
                      <m:t>𝑠</m:t>
                    </m:r>
                  </m:sub>
                  <m:sup>
                    <m:r>
                      <a:rPr>
                        <a:latin typeface="Cambria Math" panose="02040503050406030204" pitchFamily="18" charset="0"/>
                      </a:rPr>
                      <m:t>​</m:t>
                    </m:r>
                  </m:sup>
                  <m:e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‾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e>
                </m:nary>
                <m:r>
                  <a:rPr>
                    <a:latin typeface="Cambria Math" panose="02040503050406030204" pitchFamily="18" charset="0"/>
                  </a:rPr>
                  <m:t>/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𝑆</m:t>
                    </m:r>
                    <m:r>
                      <a:rPr>
                        <a:latin typeface="Cambria Math" panose="02040503050406030204" pitchFamily="18" charset="0"/>
                      </a:rPr>
                      <m:t>−1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→</m:t>
                </m:r>
                <m:r>
                  <a:rPr>
                    <a:latin typeface="Cambria Math" panose="02040503050406030204" pitchFamily="18" charset="0"/>
                  </a:rPr>
                  <m:t>𝑉𝑎𝑟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</m:oMath>
            </a14:m>
            <a:endParaRPr/>
          </a:p>
          <a:p>
            <a:pPr lvl="1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#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≤</m:t>
                    </m:r>
                    <m:r>
                      <a:rPr>
                        <a:latin typeface="Cambria Math" panose="02040503050406030204" pitchFamily="18" charset="0"/>
                      </a:rPr>
                      <m:t>𝑐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/</m:t>
                </m:r>
                <m:r>
                  <a:rPr>
                    <a:latin typeface="Cambria Math" panose="02040503050406030204" pitchFamily="18" charset="0"/>
                  </a:rPr>
                  <m:t>𝑆</m:t>
                </m:r>
                <m:r>
                  <a:rPr>
                    <a:latin typeface="Cambria Math" panose="02040503050406030204" pitchFamily="18" charset="0"/>
                  </a:rPr>
                  <m:t>→</m:t>
                </m:r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≤</m:t>
                    </m:r>
                    <m:r>
                      <a:rPr>
                        <a:latin typeface="Cambria Math" panose="02040503050406030204" pitchFamily="18" charset="0"/>
                      </a:rPr>
                      <m:t>𝑐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</m:oMath>
            </a14:m>
            <a:endParaRPr/>
          </a:p>
          <a:p>
            <a:pPr lvl="1"/>
            <a:r>
              <a:t>the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𝑡h</m:t>
                    </m:r>
                  </m:sup>
                </m:sSup>
              </m:oMath>
            </a14:m>
            <a:r>
              <a:t> percentile of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{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e>
                  <m:sup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sup>
                </m:sSup>
                <m:r>
                  <a:rPr>
                    <a:latin typeface="Cambria Math" panose="02040503050406030204" pitchFamily="18" charset="0"/>
                  </a:rPr>
                  <m:t>,…,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e>
                  <m:sup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sup>
                </m:sSup>
                <m:r>
                  <a:rPr>
                    <a:latin typeface="Cambria Math" panose="02040503050406030204" pitchFamily="18" charset="0"/>
                  </a:rPr>
                  <m:t>}→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sub>
                </m:sSub>
              </m:oMath>
            </a14:m>
            <a:endParaRPr/>
          </a:p>
          <a:p>
            <a:pPr lvl="1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…</m:t>
                </m:r>
              </m:oMath>
            </a14:m>
            <a:endParaRPr/>
          </a:p>
          <a:p>
            <a:pPr marL="0" lvl="0" indent="0">
              <a:buNone/>
            </a:pPr>
            <a:r>
              <a:t>We can approximate just about any aspect of the distribution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</m:oMath>
            </a14:m>
            <a:r>
              <a:t> in this way and with an arbitrary degree of precision given a large enough sample.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Recall for a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𝛤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𝑎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</m:e>
                </m:d>
              </m:oMath>
            </a14:m>
            <a:r>
              <a:t> prior with a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𝑃𝑜𝑖𝑠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e>
                </m:d>
              </m:oMath>
            </a14:m>
            <a:r>
              <a:t> sampling model for some data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,…,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sub>
                </m:sSub>
              </m:oMath>
            </a14:m>
            <a:r>
              <a:t>, the posterior distribution is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𝛤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𝑎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​</m:t>
                        </m:r>
                      </m:sup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e>
                </m:d>
              </m:oMath>
            </a14:m>
            <a:r>
              <a:t>.</a:t>
            </a:r>
          </a:p>
          <a:p>
            <a:pPr marL="0" lvl="0" indent="0">
              <a:buNone/>
            </a:pPr>
            <a:r>
              <a:t>In Practical 3, Exercise 3, we had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𝑎</m:t>
                </m:r>
                <m:r>
                  <a:rPr>
                    <a:latin typeface="Cambria Math" panose="02040503050406030204" pitchFamily="18" charset="0"/>
                  </a:rPr>
                  <m:t>=5,</m:t>
                </m:r>
                <m:r>
                  <a:rPr>
                    <a:latin typeface="Cambria Math" panose="02040503050406030204" pitchFamily="18" charset="0"/>
                  </a:rPr>
                  <m:t>𝑏</m:t>
                </m:r>
                <m:r>
                  <a:rPr>
                    <a:latin typeface="Cambria Math" panose="02040503050406030204" pitchFamily="18" charset="0"/>
                  </a:rPr>
                  <m:t>=2,</m:t>
                </m:r>
                <m:r>
                  <a:rPr>
                    <a:latin typeface="Cambria Math" panose="02040503050406030204" pitchFamily="18" charset="0"/>
                  </a:rPr>
                  <m:t>𝑛</m:t>
                </m:r>
                <m:r>
                  <a:rPr>
                    <a:latin typeface="Cambria Math" panose="02040503050406030204" pitchFamily="18" charset="0"/>
                  </a:rPr>
                  <m:t>=18,</m:t>
                </m:r>
                <m:nary>
                  <m:naryPr>
                    <m:chr m:val="∑"/>
                    <m:limLoc m:val="undOvr"/>
                    <m:ctrlPr>
                      <a:rPr i="1"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  <m:sup>
                    <m:r>
                      <a:rPr>
                        <a:latin typeface="Cambria Math" panose="02040503050406030204" pitchFamily="18" charset="0"/>
                      </a:rPr>
                      <m:t>​</m:t>
                    </m:r>
                  </m:sup>
                  <m:e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e>
                </m:nary>
                <m:r>
                  <a:rPr>
                    <a:latin typeface="Cambria Math" panose="02040503050406030204" pitchFamily="18" charset="0"/>
                  </a:rPr>
                  <m:t>=40</m:t>
                </m:r>
              </m:oMath>
            </a14:m>
            <a:r>
              <a:t>, yielding a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𝛤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45,20</m:t>
                    </m:r>
                  </m:e>
                </m:d>
              </m:oMath>
            </a14:m>
            <a:r>
              <a:t> posterior.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rPr b="1"/>
              <a:t>Exercise: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 b="1"/>
          </a:p>
          <a:p>
            <a:pPr marL="0" lvl="0" indent="0">
              <a:buNone/>
            </a:pPr>
            <a:r>
              <a:t>Use Monte Carlo, with sizes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𝑆</m:t>
                </m:r>
                <m:r>
                  <a:rPr>
                    <a:latin typeface="Cambria Math" panose="02040503050406030204" pitchFamily="18" charset="0"/>
                  </a:rPr>
                  <m:t>=10,100,1000,10000</m:t>
                </m:r>
              </m:oMath>
            </a14:m>
            <a:r>
              <a:t> to approximate</a:t>
            </a:r>
          </a:p>
          <a:p>
            <a:pPr lvl="1"/>
            <a:r>
              <a:t>the posterior mean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𝐸</m:t>
                </m:r>
                <m:d>
                  <m:dPr>
                    <m:begChr m:val="["/>
                    <m:endChr m:val="]"/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</m:oMath>
            </a14:m>
            <a:endParaRPr/>
          </a:p>
          <a:p>
            <a:pPr lvl="1"/>
            <a:r>
              <a:t>the posterior probability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  <m:r>
                      <a:rPr>
                        <a:latin typeface="Cambria Math" panose="02040503050406030204" pitchFamily="18" charset="0"/>
                      </a:rPr>
                      <m:t>&lt;2.1|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</m:oMath>
            </a14:m>
            <a:endParaRPr/>
          </a:p>
          <a:p>
            <a:pPr lvl="1"/>
            <a:r>
              <a:t>the 95% quantile-based Bayesian confidence interval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Let’s first draw some Monte Carlo samples: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set.seed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1234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a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; b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sy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40A070"/>
                </a:solidFill>
                <a:latin typeface="Courier"/>
              </a:rPr>
              <a:t>40</a:t>
            </a:r>
            <a:r>
              <a:rPr>
                <a:latin typeface="Courier"/>
              </a:rPr>
              <a:t>; n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br/>
            <a:br/>
            <a:r>
              <a:rPr>
                <a:latin typeface="Courier"/>
              </a:rPr>
              <a:t>s10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rgamma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shape=</a:t>
            </a:r>
            <a:r>
              <a:rPr>
                <a:latin typeface="Courier"/>
              </a:rPr>
              <a:t>a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sy,</a:t>
            </a:r>
            <a:r>
              <a:rPr>
                <a:solidFill>
                  <a:srgbClr val="7D9029"/>
                </a:solidFill>
                <a:latin typeface="Courier"/>
              </a:rPr>
              <a:t>rate=</a:t>
            </a:r>
            <a:r>
              <a:rPr>
                <a:latin typeface="Courier"/>
              </a:rPr>
              <a:t>b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n)</a:t>
            </a:r>
            <a:br/>
            <a:r>
              <a:rPr>
                <a:latin typeface="Courier"/>
              </a:rPr>
              <a:t>s100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rgamma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n=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shape=</a:t>
            </a:r>
            <a:r>
              <a:rPr>
                <a:latin typeface="Courier"/>
              </a:rPr>
              <a:t>a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sy,</a:t>
            </a:r>
            <a:r>
              <a:rPr>
                <a:solidFill>
                  <a:srgbClr val="7D9029"/>
                </a:solidFill>
                <a:latin typeface="Courier"/>
              </a:rPr>
              <a:t>rate=</a:t>
            </a:r>
            <a:r>
              <a:rPr>
                <a:latin typeface="Courier"/>
              </a:rPr>
              <a:t>b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n) </a:t>
            </a:r>
            <a:br/>
            <a:r>
              <a:rPr>
                <a:latin typeface="Courier"/>
              </a:rPr>
              <a:t>s1000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rgamma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n=</a:t>
            </a:r>
            <a:r>
              <a:rPr>
                <a:solidFill>
                  <a:srgbClr val="40A070"/>
                </a:solidFill>
                <a:latin typeface="Courier"/>
              </a:rPr>
              <a:t>1000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shape=</a:t>
            </a:r>
            <a:r>
              <a:rPr>
                <a:latin typeface="Courier"/>
              </a:rPr>
              <a:t>a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sy,</a:t>
            </a:r>
            <a:r>
              <a:rPr>
                <a:solidFill>
                  <a:srgbClr val="7D9029"/>
                </a:solidFill>
                <a:latin typeface="Courier"/>
              </a:rPr>
              <a:t>rate=</a:t>
            </a:r>
            <a:r>
              <a:rPr>
                <a:latin typeface="Courier"/>
              </a:rPr>
              <a:t>b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n)</a:t>
            </a:r>
            <a:br/>
            <a:r>
              <a:rPr>
                <a:latin typeface="Courier"/>
              </a:rPr>
              <a:t>s10000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rgamma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n=</a:t>
            </a:r>
            <a:r>
              <a:rPr>
                <a:solidFill>
                  <a:srgbClr val="40A070"/>
                </a:solidFill>
                <a:latin typeface="Courier"/>
              </a:rPr>
              <a:t>10000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shape=</a:t>
            </a:r>
            <a:r>
              <a:rPr>
                <a:latin typeface="Courier"/>
              </a:rPr>
              <a:t>a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sy,</a:t>
            </a:r>
            <a:r>
              <a:rPr>
                <a:solidFill>
                  <a:srgbClr val="7D9029"/>
                </a:solidFill>
                <a:latin typeface="Courier"/>
              </a:rPr>
              <a:t>rate=</a:t>
            </a:r>
            <a:r>
              <a:rPr>
                <a:latin typeface="Courier"/>
              </a:rPr>
              <a:t>b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n)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Monte Carlo 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The posterior mean is given by </a:t>
                </a:r>
                <a14:m>
                  <m:oMath xmlns:m="http://schemas.openxmlformats.org/officeDocument/2006/math">
                    <m:f>
                      <m:f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​</m:t>
                            </m:r>
                          </m:sup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>
                        <a:latin typeface="Cambria Math" panose="02040503050406030204" pitchFamily="18" charset="0"/>
                      </a:rPr>
                      <m:t>=45/20=2.25</m:t>
                    </m:r>
                  </m:oMath>
                </a14:m>
                <a:r>
                  <a:rPr dirty="0"/>
                  <a:t>.</a:t>
                </a:r>
              </a:p>
              <a:p>
                <a:pPr marL="0" lvl="0" indent="0">
                  <a:buNone/>
                </a:pPr>
                <a:r>
                  <a:rPr dirty="0"/>
                  <a:t>Approximated by Monte Carlo:</a:t>
                </a:r>
              </a:p>
              <a:p>
                <a:pPr lvl="0" indent="0">
                  <a:buNone/>
                </a:pPr>
                <a:r>
                  <a:rPr sz="2400" dirty="0">
                    <a:solidFill>
                      <a:srgbClr val="06287E"/>
                    </a:solidFill>
                    <a:latin typeface="Courier"/>
                  </a:rPr>
                  <a:t>print</a:t>
                </a:r>
                <a:r>
                  <a:rPr sz="2400" dirty="0">
                    <a:latin typeface="Courier"/>
                  </a:rPr>
                  <a:t>(</a:t>
                </a:r>
                <a:r>
                  <a:rPr sz="2400" dirty="0">
                    <a:solidFill>
                      <a:srgbClr val="06287E"/>
                    </a:solidFill>
                    <a:latin typeface="Courier"/>
                  </a:rPr>
                  <a:t>mean</a:t>
                </a:r>
                <a:r>
                  <a:rPr sz="2400" dirty="0">
                    <a:latin typeface="Courier"/>
                  </a:rPr>
                  <a:t>(s10))</a:t>
                </a:r>
              </a:p>
              <a:p>
                <a:pPr lvl="0" indent="0">
                  <a:buNone/>
                </a:pPr>
                <a:r>
                  <a:rPr sz="2400" dirty="0">
                    <a:latin typeface="Courier"/>
                  </a:rPr>
                  <a:t>## [1] 2.127597</a:t>
                </a:r>
              </a:p>
              <a:p>
                <a:pPr lvl="0" indent="0">
                  <a:buNone/>
                </a:pPr>
                <a:r>
                  <a:rPr sz="2400" dirty="0">
                    <a:solidFill>
                      <a:srgbClr val="06287E"/>
                    </a:solidFill>
                    <a:latin typeface="Courier"/>
                  </a:rPr>
                  <a:t>print</a:t>
                </a:r>
                <a:r>
                  <a:rPr sz="2400" dirty="0">
                    <a:latin typeface="Courier"/>
                  </a:rPr>
                  <a:t>(</a:t>
                </a:r>
                <a:r>
                  <a:rPr sz="2400" dirty="0">
                    <a:solidFill>
                      <a:srgbClr val="06287E"/>
                    </a:solidFill>
                    <a:latin typeface="Courier"/>
                  </a:rPr>
                  <a:t>mean</a:t>
                </a:r>
                <a:r>
                  <a:rPr sz="2400" dirty="0">
                    <a:latin typeface="Courier"/>
                  </a:rPr>
                  <a:t>(s100))</a:t>
                </a:r>
              </a:p>
              <a:p>
                <a:pPr lvl="0" indent="0">
                  <a:buNone/>
                </a:pPr>
                <a:r>
                  <a:rPr sz="2400" dirty="0">
                    <a:latin typeface="Courier"/>
                  </a:rPr>
                  <a:t>## [1] 2.263114</a:t>
                </a:r>
              </a:p>
              <a:p>
                <a:pPr lvl="0" indent="0">
                  <a:buNone/>
                </a:pPr>
                <a:r>
                  <a:rPr sz="2400" dirty="0">
                    <a:solidFill>
                      <a:srgbClr val="06287E"/>
                    </a:solidFill>
                    <a:latin typeface="Courier"/>
                  </a:rPr>
                  <a:t>print</a:t>
                </a:r>
                <a:r>
                  <a:rPr sz="2400" dirty="0">
                    <a:latin typeface="Courier"/>
                  </a:rPr>
                  <a:t>(</a:t>
                </a:r>
                <a:r>
                  <a:rPr sz="2400" dirty="0">
                    <a:solidFill>
                      <a:srgbClr val="06287E"/>
                    </a:solidFill>
                    <a:latin typeface="Courier"/>
                  </a:rPr>
                  <a:t>mean</a:t>
                </a:r>
                <a:r>
                  <a:rPr sz="2400" dirty="0">
                    <a:latin typeface="Courier"/>
                  </a:rPr>
                  <a:t>(s1000))</a:t>
                </a:r>
              </a:p>
              <a:p>
                <a:pPr lvl="0" indent="0">
                  <a:buNone/>
                </a:pPr>
                <a:r>
                  <a:rPr sz="2400" dirty="0">
                    <a:latin typeface="Courier"/>
                  </a:rPr>
                  <a:t>## [1] 2.267247</a:t>
                </a:r>
              </a:p>
              <a:p>
                <a:pPr lvl="0" indent="0">
                  <a:buNone/>
                </a:pPr>
                <a:r>
                  <a:rPr sz="2400" dirty="0">
                    <a:solidFill>
                      <a:srgbClr val="06287E"/>
                    </a:solidFill>
                    <a:latin typeface="Courier"/>
                  </a:rPr>
                  <a:t>print</a:t>
                </a:r>
                <a:r>
                  <a:rPr sz="2400" dirty="0">
                    <a:latin typeface="Courier"/>
                  </a:rPr>
                  <a:t>(</a:t>
                </a:r>
                <a:r>
                  <a:rPr sz="2400" dirty="0">
                    <a:solidFill>
                      <a:srgbClr val="06287E"/>
                    </a:solidFill>
                    <a:latin typeface="Courier"/>
                  </a:rPr>
                  <a:t>mean</a:t>
                </a:r>
                <a:r>
                  <a:rPr sz="2400" dirty="0">
                    <a:latin typeface="Courier"/>
                  </a:rPr>
                  <a:t>(s10000))</a:t>
                </a:r>
              </a:p>
              <a:p>
                <a:pPr lvl="0" indent="0">
                  <a:buNone/>
                </a:pPr>
                <a:r>
                  <a:rPr sz="2400" dirty="0">
                    <a:latin typeface="Courier"/>
                  </a:rPr>
                  <a:t>## [1] 2.249742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1924"/>
                </a:stretch>
              </a:blipFill>
            </p:spPr>
            <p:txBody>
              <a:bodyPr/>
              <a:lstStyle/>
              <a:p>
                <a:r>
                  <a:rPr lang="en-MW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posterior probability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  <m:r>
                      <a:rPr>
                        <a:latin typeface="Cambria Math" panose="02040503050406030204" pitchFamily="18" charset="0"/>
                      </a:rPr>
                      <m:t>&lt;2.1|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</m:oMath>
            </a14:m>
            <a:r>
              <a:t> is given by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pgamma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2.1</a:t>
            </a:r>
            <a:r>
              <a:rPr>
                <a:latin typeface="Courier"/>
              </a:rPr>
              <a:t>,a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sy,b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n)</a:t>
            </a:r>
            <a:br/>
            <a:r>
              <a:rPr i="1">
                <a:solidFill>
                  <a:srgbClr val="BA2121"/>
                </a:solidFill>
                <a:latin typeface="Courier"/>
              </a:rPr>
              <a:t>## [1] 0.3417987</a:t>
            </a:r>
          </a:p>
          <a:p>
            <a:pPr marL="0" lvl="0" indent="0">
              <a:buNone/>
            </a:pPr>
            <a:r>
              <a:t>We can approximate this by Monte Carlo: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(s10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solidFill>
                  <a:srgbClr val="40A070"/>
                </a:solidFill>
                <a:latin typeface="Courier"/>
              </a:rPr>
              <a:t>2.1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br/>
            <a:r>
              <a:rPr i="1">
                <a:solidFill>
                  <a:srgbClr val="BA2121"/>
                </a:solidFill>
                <a:latin typeface="Courier"/>
              </a:rPr>
              <a:t>## [1] 0.6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(s100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solidFill>
                  <a:srgbClr val="40A070"/>
                </a:solidFill>
                <a:latin typeface="Courier"/>
              </a:rPr>
              <a:t>2.1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br/>
            <a:r>
              <a:rPr i="1">
                <a:solidFill>
                  <a:srgbClr val="BA2121"/>
                </a:solidFill>
                <a:latin typeface="Courier"/>
              </a:rPr>
              <a:t>## [1] 0.36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(s1000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solidFill>
                  <a:srgbClr val="40A070"/>
                </a:solidFill>
                <a:latin typeface="Courier"/>
              </a:rPr>
              <a:t>2.1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1000</a:t>
            </a:r>
            <a:br/>
            <a:r>
              <a:rPr i="1">
                <a:solidFill>
                  <a:srgbClr val="BA2121"/>
                </a:solidFill>
                <a:latin typeface="Courier"/>
              </a:rPr>
              <a:t>## [1] 0.32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(s10000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solidFill>
                  <a:srgbClr val="40A070"/>
                </a:solidFill>
                <a:latin typeface="Courier"/>
              </a:rPr>
              <a:t>2.1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10000</a:t>
            </a:r>
            <a:br/>
            <a:r>
              <a:rPr i="1">
                <a:solidFill>
                  <a:srgbClr val="BA2121"/>
                </a:solidFill>
                <a:latin typeface="Courier"/>
              </a:rPr>
              <a:t>## [1] 0.3317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The quantile based 95% Bayesian confidence interval is given by:</a:t>
            </a:r>
          </a:p>
          <a:p>
            <a:pPr lvl="0" indent="0">
              <a:buNone/>
            </a:pPr>
            <a:r>
              <a:rPr dirty="0" err="1">
                <a:solidFill>
                  <a:srgbClr val="06287E"/>
                </a:solidFill>
                <a:latin typeface="Courier"/>
              </a:rPr>
              <a:t>qgamma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06287E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0.025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0.975</a:t>
            </a:r>
            <a:r>
              <a:rPr dirty="0">
                <a:latin typeface="Courier"/>
              </a:rPr>
              <a:t>),</a:t>
            </a:r>
            <a:r>
              <a:rPr dirty="0" err="1">
                <a:latin typeface="Courier"/>
              </a:rPr>
              <a:t>a</a:t>
            </a:r>
            <a:r>
              <a:rPr dirty="0" err="1">
                <a:solidFill>
                  <a:srgbClr val="4070A0"/>
                </a:solidFill>
                <a:latin typeface="Courier"/>
              </a:rPr>
              <a:t>+</a:t>
            </a:r>
            <a:r>
              <a:rPr dirty="0" err="1">
                <a:latin typeface="Courier"/>
              </a:rPr>
              <a:t>sy,b</a:t>
            </a:r>
            <a:r>
              <a:rPr dirty="0" err="1">
                <a:solidFill>
                  <a:srgbClr val="4070A0"/>
                </a:solidFill>
                <a:latin typeface="Courier"/>
              </a:rPr>
              <a:t>+</a:t>
            </a:r>
            <a:r>
              <a:rPr dirty="0" err="1">
                <a:latin typeface="Courier"/>
              </a:rPr>
              <a:t>n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i="1" dirty="0">
                <a:solidFill>
                  <a:srgbClr val="BA2121"/>
                </a:solidFill>
                <a:latin typeface="Courier"/>
              </a:rPr>
              <a:t>## [1] 1.641165 2.953397</a:t>
            </a:r>
          </a:p>
          <a:p>
            <a:pPr marL="0" lvl="0" indent="0">
              <a:buNone/>
            </a:pPr>
            <a:r>
              <a:rPr dirty="0"/>
              <a:t>This too we can approximate using Monte Carlo, by taking empirical quantiles of the samples:</a:t>
            </a:r>
          </a:p>
          <a:p>
            <a:pPr lvl="0" indent="0">
              <a:buNone/>
            </a:pPr>
            <a:r>
              <a:rPr dirty="0">
                <a:solidFill>
                  <a:srgbClr val="06287E"/>
                </a:solidFill>
                <a:latin typeface="Courier"/>
              </a:rPr>
              <a:t>quantile</a:t>
            </a:r>
            <a:r>
              <a:rPr dirty="0">
                <a:latin typeface="Courier"/>
              </a:rPr>
              <a:t>(s10,</a:t>
            </a:r>
            <a:r>
              <a:rPr dirty="0">
                <a:solidFill>
                  <a:srgbClr val="7D9029"/>
                </a:solidFill>
                <a:latin typeface="Courier"/>
              </a:rPr>
              <a:t>probs=</a:t>
            </a:r>
            <a:r>
              <a:rPr dirty="0">
                <a:solidFill>
                  <a:srgbClr val="06287E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0.025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0.975</a:t>
            </a:r>
            <a:r>
              <a:rPr dirty="0">
                <a:latin typeface="Courier"/>
              </a:rPr>
              <a:t>))</a:t>
            </a:r>
            <a:br>
              <a:rPr dirty="0"/>
            </a:br>
            <a:r>
              <a:rPr i="1" dirty="0">
                <a:solidFill>
                  <a:srgbClr val="BA2121"/>
                </a:solidFill>
                <a:latin typeface="Courier"/>
              </a:rPr>
              <a:t>##     2.5%    97.5% </a:t>
            </a:r>
            <a:br>
              <a:rPr dirty="0"/>
            </a:br>
            <a:r>
              <a:rPr i="1" dirty="0">
                <a:solidFill>
                  <a:srgbClr val="BA2121"/>
                </a:solidFill>
                <a:latin typeface="Courier"/>
              </a:rPr>
              <a:t>## 1.715649 2.527271</a:t>
            </a:r>
            <a:br>
              <a:rPr dirty="0"/>
            </a:br>
            <a:r>
              <a:rPr dirty="0">
                <a:solidFill>
                  <a:srgbClr val="06287E"/>
                </a:solidFill>
                <a:latin typeface="Courier"/>
              </a:rPr>
              <a:t>quantile</a:t>
            </a:r>
            <a:r>
              <a:rPr dirty="0">
                <a:latin typeface="Courier"/>
              </a:rPr>
              <a:t>(s100,</a:t>
            </a:r>
            <a:r>
              <a:rPr dirty="0">
                <a:solidFill>
                  <a:srgbClr val="7D9029"/>
                </a:solidFill>
                <a:latin typeface="Courier"/>
              </a:rPr>
              <a:t>probs=</a:t>
            </a:r>
            <a:r>
              <a:rPr dirty="0">
                <a:solidFill>
                  <a:srgbClr val="06287E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0.025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0.975</a:t>
            </a:r>
            <a:r>
              <a:rPr dirty="0">
                <a:latin typeface="Courier"/>
              </a:rPr>
              <a:t>))</a:t>
            </a:r>
            <a:br>
              <a:rPr dirty="0"/>
            </a:br>
            <a:r>
              <a:rPr i="1" dirty="0">
                <a:solidFill>
                  <a:srgbClr val="BA2121"/>
                </a:solidFill>
                <a:latin typeface="Courier"/>
              </a:rPr>
              <a:t>##     2.5%    97.5% </a:t>
            </a:r>
            <a:br>
              <a:rPr dirty="0"/>
            </a:br>
            <a:r>
              <a:rPr i="1" dirty="0">
                <a:solidFill>
                  <a:srgbClr val="BA2121"/>
                </a:solidFill>
                <a:latin typeface="Courier"/>
              </a:rPr>
              <a:t>## 1.660528 3.134632</a:t>
            </a:r>
            <a:br>
              <a:rPr dirty="0"/>
            </a:br>
            <a:r>
              <a:rPr dirty="0">
                <a:solidFill>
                  <a:srgbClr val="06287E"/>
                </a:solidFill>
                <a:latin typeface="Courier"/>
              </a:rPr>
              <a:t>quantile</a:t>
            </a:r>
            <a:r>
              <a:rPr dirty="0">
                <a:latin typeface="Courier"/>
              </a:rPr>
              <a:t>(s100,</a:t>
            </a:r>
            <a:r>
              <a:rPr dirty="0">
                <a:solidFill>
                  <a:srgbClr val="7D9029"/>
                </a:solidFill>
                <a:latin typeface="Courier"/>
              </a:rPr>
              <a:t>probs=</a:t>
            </a:r>
            <a:r>
              <a:rPr dirty="0">
                <a:solidFill>
                  <a:srgbClr val="06287E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0.025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0.975</a:t>
            </a:r>
            <a:r>
              <a:rPr dirty="0">
                <a:latin typeface="Courier"/>
              </a:rPr>
              <a:t>))</a:t>
            </a:r>
            <a:br>
              <a:rPr dirty="0"/>
            </a:br>
            <a:r>
              <a:rPr i="1" dirty="0">
                <a:solidFill>
                  <a:srgbClr val="BA2121"/>
                </a:solidFill>
                <a:latin typeface="Courier"/>
              </a:rPr>
              <a:t>##     2.5%    97.5% </a:t>
            </a:r>
            <a:br>
              <a:rPr dirty="0"/>
            </a:br>
            <a:r>
              <a:rPr i="1" dirty="0">
                <a:solidFill>
                  <a:srgbClr val="BA2121"/>
                </a:solidFill>
                <a:latin typeface="Courier"/>
              </a:rPr>
              <a:t>## 1.660528 3.134632</a:t>
            </a:r>
            <a:br>
              <a:rPr dirty="0"/>
            </a:br>
            <a:r>
              <a:rPr dirty="0">
                <a:solidFill>
                  <a:srgbClr val="06287E"/>
                </a:solidFill>
                <a:latin typeface="Courier"/>
              </a:rPr>
              <a:t>quantile</a:t>
            </a:r>
            <a:r>
              <a:rPr dirty="0">
                <a:latin typeface="Courier"/>
              </a:rPr>
              <a:t>(s1000,</a:t>
            </a:r>
            <a:r>
              <a:rPr dirty="0">
                <a:solidFill>
                  <a:srgbClr val="7D9029"/>
                </a:solidFill>
                <a:latin typeface="Courier"/>
              </a:rPr>
              <a:t>probs=</a:t>
            </a:r>
            <a:r>
              <a:rPr dirty="0">
                <a:solidFill>
                  <a:srgbClr val="06287E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0.025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0.975</a:t>
            </a:r>
            <a:r>
              <a:rPr dirty="0">
                <a:latin typeface="Courier"/>
              </a:rPr>
              <a:t>))</a:t>
            </a:r>
            <a:br>
              <a:rPr dirty="0"/>
            </a:br>
            <a:r>
              <a:rPr i="1" dirty="0">
                <a:solidFill>
                  <a:srgbClr val="BA2121"/>
                </a:solidFill>
                <a:latin typeface="Courier"/>
              </a:rPr>
              <a:t>##     2.5%    97.5% </a:t>
            </a:r>
            <a:br>
              <a:rPr dirty="0"/>
            </a:br>
            <a:r>
              <a:rPr i="1" dirty="0">
                <a:solidFill>
                  <a:srgbClr val="BA2121"/>
                </a:solidFill>
                <a:latin typeface="Courier"/>
              </a:rPr>
              <a:t>## 1.678758 2.961095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can plot how these quantities converge as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𝑆</m:t>
                </m:r>
                <m:r>
                  <a:rPr>
                    <a:latin typeface="Cambria Math" panose="02040503050406030204" pitchFamily="18" charset="0"/>
                  </a:rPr>
                  <m:t>→∞</m:t>
                </m:r>
              </m:oMath>
            </a14:m>
            <a:r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sVect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1500</a:t>
            </a:r>
            <a:br/>
            <a:r>
              <a:rPr>
                <a:latin typeface="Courier"/>
              </a:rPr>
              <a:t>df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S=</a:t>
            </a:r>
            <a:r>
              <a:rPr>
                <a:latin typeface="Courier"/>
              </a:rPr>
              <a:t>sVect,</a:t>
            </a:r>
            <a:r>
              <a:rPr>
                <a:solidFill>
                  <a:srgbClr val="7D9029"/>
                </a:solidFill>
                <a:latin typeface="Courier"/>
              </a:rPr>
              <a:t>postMean=</a:t>
            </a:r>
            <a:r>
              <a:rPr>
                <a:solidFill>
                  <a:srgbClr val="880000"/>
                </a:solidFill>
                <a:latin typeface="Courier"/>
              </a:rPr>
              <a:t>NA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postCdf=</a:t>
            </a:r>
            <a:r>
              <a:rPr>
                <a:solidFill>
                  <a:srgbClr val="880000"/>
                </a:solidFill>
                <a:latin typeface="Courier"/>
              </a:rPr>
              <a:t>NA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postQ975=</a:t>
            </a:r>
            <a:r>
              <a:rPr>
                <a:solidFill>
                  <a:srgbClr val="880000"/>
                </a:solidFill>
                <a:latin typeface="Courier"/>
              </a:rPr>
              <a:t>NA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(s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sVect){</a:t>
            </a:r>
            <a:br/>
            <a:r>
              <a:rPr>
                <a:latin typeface="Courier"/>
              </a:rPr>
              <a:t>  samp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rgamma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n=</a:t>
            </a:r>
            <a:r>
              <a:rPr>
                <a:latin typeface="Courier"/>
              </a:rPr>
              <a:t>s,</a:t>
            </a:r>
            <a:r>
              <a:rPr>
                <a:solidFill>
                  <a:srgbClr val="7D9029"/>
                </a:solidFill>
                <a:latin typeface="Courier"/>
              </a:rPr>
              <a:t>shape=</a:t>
            </a:r>
            <a:r>
              <a:rPr>
                <a:latin typeface="Courier"/>
              </a:rPr>
              <a:t>a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sy,</a:t>
            </a:r>
            <a:r>
              <a:rPr>
                <a:solidFill>
                  <a:srgbClr val="7D9029"/>
                </a:solidFill>
                <a:latin typeface="Courier"/>
              </a:rPr>
              <a:t>rate=</a:t>
            </a:r>
            <a:r>
              <a:rPr>
                <a:latin typeface="Courier"/>
              </a:rPr>
              <a:t>b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n)</a:t>
            </a:r>
            <a:br/>
            <a:r>
              <a:rPr>
                <a:latin typeface="Courier"/>
              </a:rPr>
              <a:t>  df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postMean[df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s]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(samp)</a:t>
            </a:r>
            <a:br/>
            <a:r>
              <a:rPr>
                <a:latin typeface="Courier"/>
              </a:rPr>
              <a:t>  df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postCdf[df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s]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(samp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solidFill>
                  <a:srgbClr val="40A070"/>
                </a:solidFill>
                <a:latin typeface="Courier"/>
              </a:rPr>
              <a:t>2.1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s</a:t>
            </a:r>
            <a:br/>
            <a:r>
              <a:rPr>
                <a:latin typeface="Courier"/>
              </a:rPr>
              <a:t>  df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postQ975[df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s]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quantile</a:t>
            </a:r>
            <a:r>
              <a:rPr>
                <a:latin typeface="Courier"/>
              </a:rPr>
              <a:t>(samp,</a:t>
            </a:r>
            <a:r>
              <a:rPr>
                <a:solidFill>
                  <a:srgbClr val="7D9029"/>
                </a:solidFill>
                <a:latin typeface="Courier"/>
              </a:rPr>
              <a:t>probs=</a:t>
            </a:r>
            <a:r>
              <a:rPr>
                <a:solidFill>
                  <a:srgbClr val="40A070"/>
                </a:solidFill>
                <a:latin typeface="Courier"/>
              </a:rPr>
              <a:t>0.975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These notes were written in </a:t>
            </a:r>
            <a:r>
              <a:rPr>
                <a:latin typeface="Courier"/>
              </a:rPr>
              <a:t>R markdown</a:t>
            </a:r>
            <a:r>
              <a:t>.</a:t>
            </a:r>
          </a:p>
          <a:p>
            <a:pPr lvl="1"/>
            <a:r>
              <a:t>All examples / code in these notes is </a:t>
            </a:r>
            <a:r>
              <a:rPr>
                <a:latin typeface="Courier"/>
              </a:rPr>
              <a:t>R</a:t>
            </a:r>
            <a:r>
              <a:t> and a combination of STAN / JAGS / BUGS for Bayesian model specification.</a:t>
            </a:r>
          </a:p>
          <a:p>
            <a:pPr lvl="1"/>
            <a:r>
              <a:t>GitHub repository - will contain all course materials by the end of the week:</a:t>
            </a:r>
          </a:p>
          <a:p>
            <a:pPr lvl="1">
              <a:buNone/>
            </a:pPr>
            <a:r>
              <a:rPr>
                <a:hlinkClick r:id="rId2"/>
              </a:rPr>
              <a:t>https://github.com/gitMarcH/UNIMA_STA623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Monte Carlo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indent="0">
              <a:buNone/>
            </a:pPr>
            <a:r>
              <a:rPr sz="2400" dirty="0">
                <a:latin typeface="Courier"/>
              </a:rPr>
              <a:t>titles</a:t>
            </a:r>
            <a:r>
              <a:rPr sz="24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400" dirty="0">
                <a:solidFill>
                  <a:srgbClr val="06287E"/>
                </a:solidFill>
                <a:latin typeface="Courier"/>
              </a:rPr>
              <a:t>paste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4070A0"/>
                </a:solidFill>
                <a:latin typeface="Courier"/>
              </a:rPr>
              <a:t>"</a:t>
            </a:r>
            <a:r>
              <a:rPr sz="2400" dirty="0" err="1">
                <a:solidFill>
                  <a:srgbClr val="4070A0"/>
                </a:solidFill>
                <a:latin typeface="Courier"/>
              </a:rPr>
              <a:t>posterior"</a:t>
            </a:r>
            <a:r>
              <a:rPr sz="2400" dirty="0" err="1">
                <a:latin typeface="Courier"/>
              </a:rPr>
              <a:t>,</a:t>
            </a:r>
            <a:r>
              <a:rPr sz="2400" dirty="0" err="1">
                <a:solidFill>
                  <a:srgbClr val="06287E"/>
                </a:solidFill>
                <a:latin typeface="Courier"/>
              </a:rPr>
              <a:t>c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4070A0"/>
                </a:solidFill>
                <a:latin typeface="Courier"/>
              </a:rPr>
              <a:t>"mean"</a:t>
            </a:r>
            <a:r>
              <a:rPr sz="2400" dirty="0">
                <a:latin typeface="Courier"/>
              </a:rPr>
              <a:t>,</a:t>
            </a:r>
            <a:r>
              <a:rPr sz="2400" dirty="0">
                <a:solidFill>
                  <a:srgbClr val="4070A0"/>
                </a:solidFill>
                <a:latin typeface="Courier"/>
              </a:rPr>
              <a:t>"</a:t>
            </a:r>
            <a:r>
              <a:rPr sz="2400" dirty="0" err="1">
                <a:solidFill>
                  <a:srgbClr val="4070A0"/>
                </a:solidFill>
                <a:latin typeface="Courier"/>
              </a:rPr>
              <a:t>cdf</a:t>
            </a:r>
            <a:r>
              <a:rPr sz="2400" dirty="0">
                <a:solidFill>
                  <a:srgbClr val="4070A0"/>
                </a:solidFill>
                <a:latin typeface="Courier"/>
              </a:rPr>
              <a:t> at 2.1"</a:t>
            </a:r>
            <a:r>
              <a:rPr sz="2400" dirty="0">
                <a:latin typeface="Courier"/>
              </a:rPr>
              <a:t>,</a:t>
            </a:r>
            <a:r>
              <a:rPr sz="2400" dirty="0">
                <a:solidFill>
                  <a:srgbClr val="4070A0"/>
                </a:solidFill>
                <a:latin typeface="Courier"/>
              </a:rPr>
              <a:t>"97.5% quantile"</a:t>
            </a:r>
            <a:r>
              <a:rPr sz="2400" dirty="0">
                <a:latin typeface="Courier"/>
              </a:rPr>
              <a:t>))</a:t>
            </a:r>
            <a:br>
              <a:rPr sz="2400" dirty="0"/>
            </a:br>
            <a:r>
              <a:rPr sz="2400" dirty="0">
                <a:latin typeface="Courier"/>
              </a:rPr>
              <a:t>cols</a:t>
            </a:r>
            <a:r>
              <a:rPr sz="24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400" dirty="0">
                <a:solidFill>
                  <a:srgbClr val="06287E"/>
                </a:solidFill>
                <a:latin typeface="Courier"/>
              </a:rPr>
              <a:t>c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4070A0"/>
                </a:solidFill>
                <a:latin typeface="Courier"/>
              </a:rPr>
              <a:t>"</a:t>
            </a:r>
            <a:r>
              <a:rPr sz="2400" dirty="0" err="1">
                <a:solidFill>
                  <a:srgbClr val="4070A0"/>
                </a:solidFill>
                <a:latin typeface="Courier"/>
              </a:rPr>
              <a:t>steelblue</a:t>
            </a:r>
            <a:r>
              <a:rPr sz="2400" dirty="0">
                <a:solidFill>
                  <a:srgbClr val="4070A0"/>
                </a:solidFill>
                <a:latin typeface="Courier"/>
              </a:rPr>
              <a:t>"</a:t>
            </a:r>
            <a:r>
              <a:rPr sz="2400" dirty="0">
                <a:latin typeface="Courier"/>
              </a:rPr>
              <a:t>,</a:t>
            </a:r>
            <a:r>
              <a:rPr sz="2400" dirty="0">
                <a:solidFill>
                  <a:srgbClr val="4070A0"/>
                </a:solidFill>
                <a:latin typeface="Courier"/>
              </a:rPr>
              <a:t>"</a:t>
            </a:r>
            <a:r>
              <a:rPr sz="2400" dirty="0" err="1">
                <a:solidFill>
                  <a:srgbClr val="4070A0"/>
                </a:solidFill>
                <a:latin typeface="Courier"/>
              </a:rPr>
              <a:t>greenyellow</a:t>
            </a:r>
            <a:r>
              <a:rPr sz="2400" dirty="0">
                <a:solidFill>
                  <a:srgbClr val="4070A0"/>
                </a:solidFill>
                <a:latin typeface="Courier"/>
              </a:rPr>
              <a:t>"</a:t>
            </a:r>
            <a:r>
              <a:rPr sz="2400" dirty="0">
                <a:latin typeface="Courier"/>
              </a:rPr>
              <a:t>,</a:t>
            </a:r>
            <a:r>
              <a:rPr sz="2400" dirty="0">
                <a:solidFill>
                  <a:srgbClr val="4070A0"/>
                </a:solidFill>
                <a:latin typeface="Courier"/>
              </a:rPr>
              <a:t>"salmon"</a:t>
            </a:r>
            <a:r>
              <a:rPr sz="2400" dirty="0">
                <a:latin typeface="Courier"/>
              </a:rPr>
              <a:t>)</a:t>
            </a:r>
            <a:br>
              <a:rPr sz="2400" dirty="0"/>
            </a:br>
            <a:r>
              <a:rPr sz="2400" dirty="0" err="1">
                <a:latin typeface="Courier"/>
              </a:rPr>
              <a:t>hVect</a:t>
            </a:r>
            <a:r>
              <a:rPr sz="24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400" dirty="0">
                <a:solidFill>
                  <a:srgbClr val="06287E"/>
                </a:solidFill>
                <a:latin typeface="Courier"/>
              </a:rPr>
              <a:t>c</a:t>
            </a:r>
            <a:r>
              <a:rPr sz="2400" dirty="0">
                <a:latin typeface="Courier"/>
              </a:rPr>
              <a:t>((</a:t>
            </a:r>
            <a:r>
              <a:rPr sz="2400" dirty="0" err="1">
                <a:latin typeface="Courier"/>
              </a:rPr>
              <a:t>a</a:t>
            </a:r>
            <a:r>
              <a:rPr sz="2400" dirty="0" err="1">
                <a:solidFill>
                  <a:srgbClr val="4070A0"/>
                </a:solidFill>
                <a:latin typeface="Courier"/>
              </a:rPr>
              <a:t>+</a:t>
            </a:r>
            <a:r>
              <a:rPr sz="2400" dirty="0" err="1">
                <a:latin typeface="Courier"/>
              </a:rPr>
              <a:t>sy</a:t>
            </a:r>
            <a:r>
              <a:rPr sz="2400" dirty="0">
                <a:latin typeface="Courier"/>
              </a:rPr>
              <a:t>)</a:t>
            </a:r>
            <a:r>
              <a:rPr sz="2400" dirty="0">
                <a:solidFill>
                  <a:srgbClr val="4070A0"/>
                </a:solidFill>
                <a:latin typeface="Courier"/>
              </a:rPr>
              <a:t>/</a:t>
            </a:r>
            <a:r>
              <a:rPr sz="2400" dirty="0">
                <a:latin typeface="Courier"/>
              </a:rPr>
              <a:t>(</a:t>
            </a:r>
            <a:r>
              <a:rPr sz="2400" dirty="0" err="1">
                <a:latin typeface="Courier"/>
              </a:rPr>
              <a:t>b</a:t>
            </a:r>
            <a:r>
              <a:rPr sz="2400" dirty="0" err="1">
                <a:solidFill>
                  <a:srgbClr val="4070A0"/>
                </a:solidFill>
                <a:latin typeface="Courier"/>
              </a:rPr>
              <a:t>+</a:t>
            </a:r>
            <a:r>
              <a:rPr sz="2400" dirty="0" err="1">
                <a:latin typeface="Courier"/>
              </a:rPr>
              <a:t>n</a:t>
            </a:r>
            <a:r>
              <a:rPr sz="2400" dirty="0">
                <a:latin typeface="Courier"/>
              </a:rPr>
              <a:t>),</a:t>
            </a:r>
            <a:r>
              <a:rPr sz="2400" dirty="0" err="1">
                <a:solidFill>
                  <a:srgbClr val="06287E"/>
                </a:solidFill>
                <a:latin typeface="Courier"/>
              </a:rPr>
              <a:t>pgamma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40A070"/>
                </a:solidFill>
                <a:latin typeface="Courier"/>
              </a:rPr>
              <a:t>2.1</a:t>
            </a:r>
            <a:r>
              <a:rPr sz="2400" dirty="0">
                <a:latin typeface="Courier"/>
              </a:rPr>
              <a:t>,a</a:t>
            </a:r>
            <a:r>
              <a:rPr sz="2400" dirty="0">
                <a:solidFill>
                  <a:srgbClr val="4070A0"/>
                </a:solidFill>
                <a:latin typeface="Courier"/>
              </a:rPr>
              <a:t>+</a:t>
            </a:r>
            <a:r>
              <a:rPr sz="2400" dirty="0">
                <a:latin typeface="Courier"/>
              </a:rPr>
              <a:t>sy,b</a:t>
            </a:r>
            <a:r>
              <a:rPr sz="2400" dirty="0">
                <a:solidFill>
                  <a:srgbClr val="4070A0"/>
                </a:solidFill>
                <a:latin typeface="Courier"/>
              </a:rPr>
              <a:t>+</a:t>
            </a:r>
            <a:r>
              <a:rPr sz="2400" dirty="0">
                <a:latin typeface="Courier"/>
              </a:rPr>
              <a:t>n),</a:t>
            </a:r>
            <a:r>
              <a:rPr sz="2400" dirty="0" err="1">
                <a:solidFill>
                  <a:srgbClr val="06287E"/>
                </a:solidFill>
                <a:latin typeface="Courier"/>
              </a:rPr>
              <a:t>qgamma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40A070"/>
                </a:solidFill>
                <a:latin typeface="Courier"/>
              </a:rPr>
              <a:t>0.975</a:t>
            </a:r>
            <a:r>
              <a:rPr sz="2400" dirty="0">
                <a:latin typeface="Courier"/>
              </a:rPr>
              <a:t>,a</a:t>
            </a:r>
            <a:r>
              <a:rPr sz="2400" dirty="0">
                <a:solidFill>
                  <a:srgbClr val="4070A0"/>
                </a:solidFill>
                <a:latin typeface="Courier"/>
              </a:rPr>
              <a:t>+</a:t>
            </a:r>
            <a:r>
              <a:rPr sz="2400" dirty="0">
                <a:latin typeface="Courier"/>
              </a:rPr>
              <a:t>sy,b</a:t>
            </a:r>
            <a:r>
              <a:rPr sz="2400" dirty="0">
                <a:solidFill>
                  <a:srgbClr val="4070A0"/>
                </a:solidFill>
                <a:latin typeface="Courier"/>
              </a:rPr>
              <a:t>+</a:t>
            </a:r>
            <a:r>
              <a:rPr sz="2400" dirty="0">
                <a:latin typeface="Courier"/>
              </a:rPr>
              <a:t>n))</a:t>
            </a:r>
            <a:br>
              <a:rPr sz="2400" dirty="0"/>
            </a:br>
            <a:br>
              <a:rPr sz="2400" dirty="0"/>
            </a:br>
            <a:r>
              <a:rPr sz="2400" dirty="0">
                <a:solidFill>
                  <a:srgbClr val="06287E"/>
                </a:solidFill>
                <a:latin typeface="Courier"/>
              </a:rPr>
              <a:t>par</a:t>
            </a:r>
            <a:r>
              <a:rPr sz="2400" dirty="0">
                <a:latin typeface="Courier"/>
              </a:rPr>
              <a:t>(</a:t>
            </a:r>
            <a:r>
              <a:rPr sz="2400" dirty="0" err="1">
                <a:solidFill>
                  <a:srgbClr val="7D9029"/>
                </a:solidFill>
                <a:latin typeface="Courier"/>
              </a:rPr>
              <a:t>mfrow</a:t>
            </a:r>
            <a:r>
              <a:rPr sz="2400" dirty="0">
                <a:solidFill>
                  <a:srgbClr val="7D9029"/>
                </a:solidFill>
                <a:latin typeface="Courier"/>
              </a:rPr>
              <a:t>=</a:t>
            </a:r>
            <a:r>
              <a:rPr sz="2400" dirty="0">
                <a:solidFill>
                  <a:srgbClr val="06287E"/>
                </a:solidFill>
                <a:latin typeface="Courier"/>
              </a:rPr>
              <a:t>c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40A070"/>
                </a:solidFill>
                <a:latin typeface="Courier"/>
              </a:rPr>
              <a:t>3</a:t>
            </a:r>
            <a:r>
              <a:rPr sz="2400" dirty="0">
                <a:latin typeface="Courier"/>
              </a:rPr>
              <a:t>,</a:t>
            </a:r>
            <a:r>
              <a:rPr sz="2400" dirty="0">
                <a:solidFill>
                  <a:srgbClr val="40A070"/>
                </a:solidFill>
                <a:latin typeface="Courier"/>
              </a:rPr>
              <a:t>1</a:t>
            </a:r>
            <a:r>
              <a:rPr sz="2400" dirty="0">
                <a:latin typeface="Courier"/>
              </a:rPr>
              <a:t>),</a:t>
            </a:r>
            <a:r>
              <a:rPr sz="2400" dirty="0">
                <a:solidFill>
                  <a:srgbClr val="7D9029"/>
                </a:solidFill>
                <a:latin typeface="Courier"/>
              </a:rPr>
              <a:t>mar=</a:t>
            </a:r>
            <a:r>
              <a:rPr sz="2400" dirty="0">
                <a:solidFill>
                  <a:srgbClr val="06287E"/>
                </a:solidFill>
                <a:latin typeface="Courier"/>
              </a:rPr>
              <a:t>c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40A070"/>
                </a:solidFill>
                <a:latin typeface="Courier"/>
              </a:rPr>
              <a:t>5</a:t>
            </a:r>
            <a:r>
              <a:rPr sz="2400" dirty="0">
                <a:latin typeface="Courier"/>
              </a:rPr>
              <a:t>,</a:t>
            </a:r>
            <a:r>
              <a:rPr sz="2400" dirty="0">
                <a:solidFill>
                  <a:srgbClr val="40A070"/>
                </a:solidFill>
                <a:latin typeface="Courier"/>
              </a:rPr>
              <a:t>7</a:t>
            </a:r>
            <a:r>
              <a:rPr sz="2400" dirty="0">
                <a:latin typeface="Courier"/>
              </a:rPr>
              <a:t>,</a:t>
            </a:r>
            <a:r>
              <a:rPr sz="2400" dirty="0">
                <a:solidFill>
                  <a:srgbClr val="40A070"/>
                </a:solidFill>
                <a:latin typeface="Courier"/>
              </a:rPr>
              <a:t>2</a:t>
            </a:r>
            <a:r>
              <a:rPr sz="2400" dirty="0">
                <a:latin typeface="Courier"/>
              </a:rPr>
              <a:t>,</a:t>
            </a:r>
            <a:r>
              <a:rPr sz="2400" dirty="0">
                <a:solidFill>
                  <a:srgbClr val="40A070"/>
                </a:solidFill>
                <a:latin typeface="Courier"/>
              </a:rPr>
              <a:t>1</a:t>
            </a:r>
            <a:r>
              <a:rPr sz="2400" dirty="0">
                <a:latin typeface="Courier"/>
              </a:rPr>
              <a:t>))</a:t>
            </a:r>
            <a:br>
              <a:rPr sz="2400" dirty="0"/>
            </a:br>
            <a:r>
              <a:rPr sz="24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sz="2400" dirty="0">
                <a:latin typeface="Courier"/>
              </a:rPr>
              <a:t>(</a:t>
            </a:r>
            <a:r>
              <a:rPr sz="2400" dirty="0" err="1">
                <a:latin typeface="Courier"/>
              </a:rPr>
              <a:t>i</a:t>
            </a:r>
            <a:r>
              <a:rPr sz="2400" dirty="0">
                <a:latin typeface="Courier"/>
              </a:rPr>
              <a:t> </a:t>
            </a:r>
            <a:r>
              <a:rPr sz="24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sz="2400" dirty="0">
                <a:latin typeface="Courier"/>
              </a:rPr>
              <a:t> </a:t>
            </a:r>
            <a:r>
              <a:rPr sz="2400" dirty="0">
                <a:solidFill>
                  <a:srgbClr val="40A070"/>
                </a:solidFill>
                <a:latin typeface="Courier"/>
              </a:rPr>
              <a:t>1</a:t>
            </a:r>
            <a:r>
              <a:rPr sz="2400" dirty="0">
                <a:solidFill>
                  <a:srgbClr val="4070A0"/>
                </a:solidFill>
                <a:latin typeface="Courier"/>
              </a:rPr>
              <a:t>:</a:t>
            </a:r>
            <a:r>
              <a:rPr sz="2400" dirty="0">
                <a:solidFill>
                  <a:srgbClr val="40A070"/>
                </a:solidFill>
                <a:latin typeface="Courier"/>
              </a:rPr>
              <a:t>3</a:t>
            </a:r>
            <a:r>
              <a:rPr sz="2400" dirty="0">
                <a:latin typeface="Courier"/>
              </a:rPr>
              <a:t>){</a:t>
            </a:r>
            <a:br>
              <a:rPr sz="2400" dirty="0"/>
            </a:br>
            <a:r>
              <a:rPr sz="2400" dirty="0">
                <a:latin typeface="Courier"/>
              </a:rPr>
              <a:t>  </a:t>
            </a:r>
            <a:r>
              <a:rPr sz="2400" dirty="0">
                <a:solidFill>
                  <a:srgbClr val="06287E"/>
                </a:solidFill>
                <a:latin typeface="Courier"/>
              </a:rPr>
              <a:t>plot</a:t>
            </a:r>
            <a:r>
              <a:rPr sz="2400" dirty="0">
                <a:latin typeface="Courier"/>
              </a:rPr>
              <a:t>(</a:t>
            </a:r>
            <a:r>
              <a:rPr sz="2400" dirty="0" err="1">
                <a:latin typeface="Courier"/>
              </a:rPr>
              <a:t>df</a:t>
            </a:r>
            <a:r>
              <a:rPr sz="2400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sz="2400" dirty="0" err="1">
                <a:latin typeface="Courier"/>
              </a:rPr>
              <a:t>S,df</a:t>
            </a:r>
            <a:r>
              <a:rPr sz="2400" dirty="0">
                <a:latin typeface="Courier"/>
              </a:rPr>
              <a:t>[,</a:t>
            </a:r>
            <a:r>
              <a:rPr sz="2400" dirty="0">
                <a:solidFill>
                  <a:srgbClr val="40A070"/>
                </a:solidFill>
                <a:latin typeface="Courier"/>
              </a:rPr>
              <a:t>1</a:t>
            </a:r>
            <a:r>
              <a:rPr sz="2400" dirty="0">
                <a:solidFill>
                  <a:srgbClr val="4070A0"/>
                </a:solidFill>
                <a:latin typeface="Courier"/>
              </a:rPr>
              <a:t>+</a:t>
            </a:r>
            <a:r>
              <a:rPr sz="2400" dirty="0">
                <a:latin typeface="Courier"/>
              </a:rPr>
              <a:t>i],</a:t>
            </a:r>
            <a:r>
              <a:rPr sz="2400" dirty="0">
                <a:solidFill>
                  <a:srgbClr val="7D9029"/>
                </a:solidFill>
                <a:latin typeface="Courier"/>
              </a:rPr>
              <a:t>type=</a:t>
            </a:r>
            <a:r>
              <a:rPr sz="2400" dirty="0">
                <a:solidFill>
                  <a:srgbClr val="4070A0"/>
                </a:solidFill>
                <a:latin typeface="Courier"/>
              </a:rPr>
              <a:t>"l"</a:t>
            </a:r>
            <a:r>
              <a:rPr sz="2400" dirty="0">
                <a:latin typeface="Courier"/>
              </a:rPr>
              <a:t>,</a:t>
            </a:r>
            <a:r>
              <a:rPr sz="2400" dirty="0" err="1">
                <a:solidFill>
                  <a:srgbClr val="7D9029"/>
                </a:solidFill>
                <a:latin typeface="Courier"/>
              </a:rPr>
              <a:t>xlab</a:t>
            </a:r>
            <a:r>
              <a:rPr sz="2400" dirty="0">
                <a:solidFill>
                  <a:srgbClr val="7D9029"/>
                </a:solidFill>
                <a:latin typeface="Courier"/>
              </a:rPr>
              <a:t>=</a:t>
            </a:r>
            <a:r>
              <a:rPr sz="2400" dirty="0">
                <a:solidFill>
                  <a:srgbClr val="4070A0"/>
                </a:solidFill>
                <a:latin typeface="Courier"/>
              </a:rPr>
              <a:t>"number of Monte Carlo samples"</a:t>
            </a:r>
            <a:r>
              <a:rPr sz="2400" dirty="0">
                <a:latin typeface="Courier"/>
              </a:rPr>
              <a:t>,</a:t>
            </a:r>
            <a:r>
              <a:rPr sz="2400" dirty="0" err="1">
                <a:solidFill>
                  <a:srgbClr val="7D9029"/>
                </a:solidFill>
                <a:latin typeface="Courier"/>
              </a:rPr>
              <a:t>ylab</a:t>
            </a:r>
            <a:r>
              <a:rPr sz="2400" dirty="0">
                <a:solidFill>
                  <a:srgbClr val="7D9029"/>
                </a:solidFill>
                <a:latin typeface="Courier"/>
              </a:rPr>
              <a:t>=</a:t>
            </a:r>
            <a:r>
              <a:rPr sz="2400" dirty="0">
                <a:solidFill>
                  <a:srgbClr val="4070A0"/>
                </a:solidFill>
                <a:latin typeface="Courier"/>
              </a:rPr>
              <a:t>"Monte Carlo </a:t>
            </a:r>
            <a:r>
              <a:rPr sz="2400" dirty="0" err="1">
                <a:solidFill>
                  <a:srgbClr val="4070A0"/>
                </a:solidFill>
                <a:latin typeface="Courier"/>
              </a:rPr>
              <a:t>approx</a:t>
            </a:r>
            <a:r>
              <a:rPr sz="2400" dirty="0">
                <a:solidFill>
                  <a:srgbClr val="4070A0"/>
                </a:solidFill>
                <a:latin typeface="Courier"/>
              </a:rPr>
              <a:t>."</a:t>
            </a:r>
            <a:r>
              <a:rPr sz="2400" dirty="0">
                <a:latin typeface="Courier"/>
              </a:rPr>
              <a:t>,</a:t>
            </a:r>
            <a:r>
              <a:rPr sz="2400" dirty="0" err="1">
                <a:solidFill>
                  <a:srgbClr val="7D9029"/>
                </a:solidFill>
                <a:latin typeface="Courier"/>
              </a:rPr>
              <a:t>cex.lab</a:t>
            </a:r>
            <a:r>
              <a:rPr sz="2400" dirty="0">
                <a:solidFill>
                  <a:srgbClr val="7D9029"/>
                </a:solidFill>
                <a:latin typeface="Courier"/>
              </a:rPr>
              <a:t>=</a:t>
            </a:r>
            <a:r>
              <a:rPr sz="2400" dirty="0">
                <a:solidFill>
                  <a:srgbClr val="40A070"/>
                </a:solidFill>
                <a:latin typeface="Courier"/>
              </a:rPr>
              <a:t>2.5</a:t>
            </a:r>
            <a:r>
              <a:rPr sz="2400" dirty="0">
                <a:latin typeface="Courier"/>
              </a:rPr>
              <a:t>,</a:t>
            </a:r>
            <a:r>
              <a:rPr sz="2400" dirty="0">
                <a:solidFill>
                  <a:srgbClr val="7D9029"/>
                </a:solidFill>
                <a:latin typeface="Courier"/>
              </a:rPr>
              <a:t>cex.axis=</a:t>
            </a:r>
            <a:r>
              <a:rPr sz="2400" dirty="0">
                <a:solidFill>
                  <a:srgbClr val="40A070"/>
                </a:solidFill>
                <a:latin typeface="Courier"/>
              </a:rPr>
              <a:t>2.5</a:t>
            </a:r>
            <a:r>
              <a:rPr sz="2400" dirty="0">
                <a:latin typeface="Courier"/>
              </a:rPr>
              <a:t>,</a:t>
            </a:r>
            <a:r>
              <a:rPr sz="2400" dirty="0">
                <a:solidFill>
                  <a:srgbClr val="7D9029"/>
                </a:solidFill>
                <a:latin typeface="Courier"/>
              </a:rPr>
              <a:t>cex.main=</a:t>
            </a:r>
            <a:r>
              <a:rPr sz="2400" dirty="0">
                <a:solidFill>
                  <a:srgbClr val="40A070"/>
                </a:solidFill>
                <a:latin typeface="Courier"/>
              </a:rPr>
              <a:t>2.5</a:t>
            </a:r>
            <a:r>
              <a:rPr sz="2400" dirty="0">
                <a:latin typeface="Courier"/>
              </a:rPr>
              <a:t>,</a:t>
            </a:r>
            <a:r>
              <a:rPr sz="2400" dirty="0">
                <a:solidFill>
                  <a:srgbClr val="7D9029"/>
                </a:solidFill>
                <a:latin typeface="Courier"/>
              </a:rPr>
              <a:t>lwd=</a:t>
            </a:r>
            <a:r>
              <a:rPr sz="2400" dirty="0">
                <a:solidFill>
                  <a:srgbClr val="40A070"/>
                </a:solidFill>
                <a:latin typeface="Courier"/>
              </a:rPr>
              <a:t>3</a:t>
            </a:r>
            <a:r>
              <a:rPr sz="2400" dirty="0">
                <a:latin typeface="Courier"/>
              </a:rPr>
              <a:t>,</a:t>
            </a:r>
            <a:r>
              <a:rPr sz="2400" dirty="0">
                <a:solidFill>
                  <a:srgbClr val="7D9029"/>
                </a:solidFill>
                <a:latin typeface="Courier"/>
              </a:rPr>
              <a:t>col=</a:t>
            </a:r>
            <a:r>
              <a:rPr sz="2400" dirty="0">
                <a:latin typeface="Courier"/>
              </a:rPr>
              <a:t>cols[</a:t>
            </a:r>
            <a:r>
              <a:rPr sz="2400" dirty="0" err="1">
                <a:latin typeface="Courier"/>
              </a:rPr>
              <a:t>i</a:t>
            </a:r>
            <a:r>
              <a:rPr sz="2400" dirty="0">
                <a:latin typeface="Courier"/>
              </a:rPr>
              <a:t>],</a:t>
            </a:r>
            <a:r>
              <a:rPr sz="2400" dirty="0">
                <a:solidFill>
                  <a:srgbClr val="7D9029"/>
                </a:solidFill>
                <a:latin typeface="Courier"/>
              </a:rPr>
              <a:t>main=</a:t>
            </a:r>
            <a:r>
              <a:rPr sz="2400" dirty="0">
                <a:latin typeface="Courier"/>
              </a:rPr>
              <a:t>titles[</a:t>
            </a:r>
            <a:r>
              <a:rPr sz="2400" dirty="0" err="1">
                <a:latin typeface="Courier"/>
              </a:rPr>
              <a:t>i</a:t>
            </a:r>
            <a:r>
              <a:rPr sz="2400" dirty="0">
                <a:latin typeface="Courier"/>
              </a:rPr>
              <a:t>])</a:t>
            </a:r>
            <a:br>
              <a:rPr sz="2400" dirty="0"/>
            </a:br>
            <a:r>
              <a:rPr sz="2400" dirty="0">
                <a:latin typeface="Courier"/>
              </a:rPr>
              <a:t>  </a:t>
            </a:r>
            <a:r>
              <a:rPr sz="2400" dirty="0" err="1">
                <a:solidFill>
                  <a:srgbClr val="06287E"/>
                </a:solidFill>
                <a:latin typeface="Courier"/>
              </a:rPr>
              <a:t>abline</a:t>
            </a:r>
            <a:r>
              <a:rPr sz="2400" dirty="0">
                <a:latin typeface="Courier"/>
              </a:rPr>
              <a:t>(</a:t>
            </a:r>
            <a:r>
              <a:rPr sz="2400" dirty="0" err="1">
                <a:solidFill>
                  <a:srgbClr val="7D9029"/>
                </a:solidFill>
                <a:latin typeface="Courier"/>
              </a:rPr>
              <a:t>lwd</a:t>
            </a:r>
            <a:r>
              <a:rPr sz="2400" dirty="0">
                <a:solidFill>
                  <a:srgbClr val="7D9029"/>
                </a:solidFill>
                <a:latin typeface="Courier"/>
              </a:rPr>
              <a:t>=</a:t>
            </a:r>
            <a:r>
              <a:rPr sz="2400" dirty="0">
                <a:solidFill>
                  <a:srgbClr val="40A070"/>
                </a:solidFill>
                <a:latin typeface="Courier"/>
              </a:rPr>
              <a:t>3</a:t>
            </a:r>
            <a:r>
              <a:rPr sz="2400" dirty="0">
                <a:latin typeface="Courier"/>
              </a:rPr>
              <a:t>,</a:t>
            </a:r>
            <a:r>
              <a:rPr sz="2400" dirty="0">
                <a:solidFill>
                  <a:srgbClr val="7D9029"/>
                </a:solidFill>
                <a:latin typeface="Courier"/>
              </a:rPr>
              <a:t>lty=</a:t>
            </a:r>
            <a:r>
              <a:rPr sz="2400" dirty="0">
                <a:solidFill>
                  <a:srgbClr val="40A070"/>
                </a:solidFill>
                <a:latin typeface="Courier"/>
              </a:rPr>
              <a:t>2</a:t>
            </a:r>
            <a:r>
              <a:rPr sz="2400" dirty="0">
                <a:latin typeface="Courier"/>
              </a:rPr>
              <a:t>,</a:t>
            </a:r>
            <a:r>
              <a:rPr sz="2400" dirty="0">
                <a:solidFill>
                  <a:srgbClr val="7D9029"/>
                </a:solidFill>
                <a:latin typeface="Courier"/>
              </a:rPr>
              <a:t>h=</a:t>
            </a:r>
            <a:r>
              <a:rPr sz="2400" dirty="0" err="1">
                <a:latin typeface="Courier"/>
              </a:rPr>
              <a:t>hVect</a:t>
            </a:r>
            <a:r>
              <a:rPr sz="2400" dirty="0">
                <a:latin typeface="Courier"/>
              </a:rPr>
              <a:t>[</a:t>
            </a:r>
            <a:r>
              <a:rPr sz="2400" dirty="0" err="1">
                <a:latin typeface="Courier"/>
              </a:rPr>
              <a:t>i</a:t>
            </a:r>
            <a:r>
              <a:rPr sz="2400" dirty="0">
                <a:latin typeface="Courier"/>
              </a:rPr>
              <a:t>],</a:t>
            </a:r>
            <a:r>
              <a:rPr sz="2400" dirty="0">
                <a:solidFill>
                  <a:srgbClr val="7D9029"/>
                </a:solidFill>
                <a:latin typeface="Courier"/>
              </a:rPr>
              <a:t>col=</a:t>
            </a:r>
            <a:r>
              <a:rPr sz="2400" dirty="0">
                <a:solidFill>
                  <a:srgbClr val="4070A0"/>
                </a:solidFill>
                <a:latin typeface="Courier"/>
              </a:rPr>
              <a:t>"</a:t>
            </a:r>
            <a:r>
              <a:rPr sz="2400" dirty="0" err="1">
                <a:solidFill>
                  <a:srgbClr val="4070A0"/>
                </a:solidFill>
                <a:latin typeface="Courier"/>
              </a:rPr>
              <a:t>darkgrey</a:t>
            </a:r>
            <a:r>
              <a:rPr sz="2400" dirty="0">
                <a:solidFill>
                  <a:srgbClr val="4070A0"/>
                </a:solidFill>
                <a:latin typeface="Courier"/>
              </a:rPr>
              <a:t>"</a:t>
            </a:r>
            <a:r>
              <a:rPr sz="2400" dirty="0">
                <a:latin typeface="Courier"/>
              </a:rPr>
              <a:t>)</a:t>
            </a:r>
            <a:br>
              <a:rPr sz="2400" dirty="0"/>
            </a:br>
            <a:r>
              <a:rPr sz="2400" dirty="0">
                <a:latin typeface="Courier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nco_STA623_BDA_2022_Henrion_Session4_files/figure-pptx/unnamed-chunk-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 - posterior inference for arbitrary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Often we are interested in the posterior distribution of some function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𝛾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𝑔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e>
                </m:d>
              </m:oMath>
            </a14:m>
            <a:r>
              <a:t> of the parameter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𝜃</m:t>
                </m:r>
              </m:oMath>
            </a14:m>
            <a:r>
              <a:t>. For examples, in the binomial model we often are interested in the logodds: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𝛾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𝑙𝑜𝑔</m:t>
                </m:r>
                <m:f>
                  <m:fPr>
                    <m:ctrlPr>
                      <a:rPr i="1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num>
                  <m:den>
                    <m:r>
                      <a:rPr>
                        <a:latin typeface="Cambria Math" panose="02040503050406030204" pitchFamily="18" charset="0"/>
                      </a:rPr>
                      <m:t>1−</m:t>
                    </m:r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den>
                </m:f>
              </m:oMath>
            </a14:m>
            <a:r>
              <a:t>.</a:t>
            </a:r>
          </a:p>
          <a:p>
            <a:pPr marL="0" lvl="0" indent="0">
              <a:buNone/>
            </a:pPr>
            <a:r>
              <a:t>Using Monte Carlo, we can approximate any aspect of the posterior distribution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</m:oMath>
            </a14:m>
            <a:r>
              <a:t>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m:rPr>
                      <m:nor/>
                    </m:rPr>
                    <a:rPr/>
                    <m:t>independently</m:t>
                  </m:r>
                  <m:d>
                    <m:dPr>
                      <m:begChr m:val="{"/>
                      <m:endChr m:val="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/>
                              <m:t>sample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nor/>
                              </m:rPr>
                              <a:rPr/>
                              <m:t>, </m:t>
                            </m:r>
                            <m:r>
                              <m:rPr>
                                <m:nor/>
                              </m:rPr>
                              <a:rPr/>
                              <m:t>compute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/>
                              <m:t>sample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nor/>
                              </m:rPr>
                              <a:rPr/>
                              <m:t>, </m:t>
                            </m:r>
                            <m:r>
                              <m:rPr>
                                <m:nor/>
                              </m:rPr>
                              <a:rPr/>
                              <m:t>compute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/>
                              <m:t>sample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nor/>
                              </m:rPr>
                              <a:rPr/>
                              <m:t>, </m:t>
                            </m:r>
                            <m:r>
                              <m:rPr>
                                <m:nor/>
                              </m:rPr>
                              <a:rPr/>
                              <m:t>compute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mr>
                      </m:m>
                    </m:e>
                  </m:d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 - posterior inference for arbitrary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Then as before, we can compute: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lvl="1"/>
            <a14:m xmlns:a14="http://schemas.microsoft.com/office/drawing/2010/main">
              <m:oMath xmlns:m="http://schemas.openxmlformats.org/officeDocument/2006/math">
                <m:acc>
                  <m:accPr>
                    <m:chr m:val="‾"/>
                    <m:ctrlPr>
                      <a:rPr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</m:e>
                </m:acc>
                <m:r>
                  <a:rPr>
                    <a:latin typeface="Cambria Math" panose="02040503050406030204" pitchFamily="18" charset="0"/>
                  </a:rPr>
                  <m:t>=</m:t>
                </m:r>
                <m:nary>
                  <m:naryPr>
                    <m:chr m:val="∑"/>
                    <m:limLoc m:val="undOvr"/>
                    <m:ctrlPr>
                      <a:rPr i="1"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>
                        <a:latin typeface="Cambria Math" panose="02040503050406030204" pitchFamily="18" charset="0"/>
                      </a:rPr>
                      <m:t>𝑠</m:t>
                    </m:r>
                  </m:sub>
                  <m:sup>
                    <m:r>
                      <a:rPr>
                        <a:latin typeface="Cambria Math" panose="02040503050406030204" pitchFamily="18" charset="0"/>
                      </a:rPr>
                      <m:t>​</m:t>
                    </m:r>
                  </m:sup>
                  <m:e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</m:e>
                </m:nary>
                <m:r>
                  <a:rPr>
                    <a:latin typeface="Cambria Math" panose="02040503050406030204" pitchFamily="18" charset="0"/>
                  </a:rPr>
                  <m:t>/</m:t>
                </m:r>
                <m:r>
                  <a:rPr>
                    <a:latin typeface="Cambria Math" panose="02040503050406030204" pitchFamily="18" charset="0"/>
                  </a:rPr>
                  <m:t>𝑆</m:t>
                </m:r>
                <m:r>
                  <a:rPr>
                    <a:latin typeface="Cambria Math" panose="02040503050406030204" pitchFamily="18" charset="0"/>
                  </a:rPr>
                  <m:t>→</m:t>
                </m:r>
                <m:r>
                  <a:rPr>
                    <a:latin typeface="Cambria Math" panose="02040503050406030204" pitchFamily="18" charset="0"/>
                  </a:rPr>
                  <m:t>𝐸</m:t>
                </m:r>
                <m:d>
                  <m:dPr>
                    <m:begChr m:val="["/>
                    <m:endChr m:val="]"/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</m:oMath>
            </a14:m>
            <a:endParaRPr/>
          </a:p>
          <a:p>
            <a:pPr lvl="1"/>
            <a14:m xmlns:a14="http://schemas.microsoft.com/office/drawing/2010/main">
              <m:oMath xmlns:m="http://schemas.openxmlformats.org/officeDocument/2006/math">
                <m:nary>
                  <m:naryPr>
                    <m:chr m:val="∑"/>
                    <m:limLoc m:val="undOvr"/>
                    <m:ctrlPr>
                      <a:rPr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>
                        <a:latin typeface="Cambria Math" panose="02040503050406030204" pitchFamily="18" charset="0"/>
                      </a:rPr>
                      <m:t>𝑠</m:t>
                    </m:r>
                  </m:sub>
                  <m:sup>
                    <m:r>
                      <a:rPr>
                        <a:latin typeface="Cambria Math" panose="02040503050406030204" pitchFamily="18" charset="0"/>
                      </a:rPr>
                      <m:t>​</m:t>
                    </m:r>
                  </m:sup>
                  <m:e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‾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e>
                </m:nary>
                <m:r>
                  <a:rPr>
                    <a:latin typeface="Cambria Math" panose="02040503050406030204" pitchFamily="18" charset="0"/>
                  </a:rPr>
                  <m:t>/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𝑆</m:t>
                    </m:r>
                    <m:r>
                      <a:rPr>
                        <a:latin typeface="Cambria Math" panose="02040503050406030204" pitchFamily="18" charset="0"/>
                      </a:rPr>
                      <m:t>−1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→</m:t>
                </m:r>
                <m:r>
                  <a:rPr>
                    <a:latin typeface="Cambria Math" panose="02040503050406030204" pitchFamily="18" charset="0"/>
                  </a:rPr>
                  <m:t>𝑉𝑎𝑟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</m:oMath>
            </a14:m>
            <a:endParaRPr/>
          </a:p>
          <a:p>
            <a:pPr lvl="1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…</m:t>
                </m:r>
              </m:oMath>
            </a14:m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 - sampling from predictive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New data </a:t>
            </a:r>
            <a14:m xmlns:a14="http://schemas.microsoft.com/office/drawing/2010/main">
              <m:oMath xmlns:m="http://schemas.openxmlformats.org/officeDocument/2006/math">
                <m:acc>
                  <m:accPr>
                    <m:chr m:val="̃"/>
                    <m:ctrlPr>
                      <a:rPr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</m:e>
                </m:acc>
              </m:oMath>
            </a14:m>
            <a:r>
              <a:t> are generated by the same sampling model as the observed data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,…,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sub>
                </m:sSub>
              </m:oMath>
            </a14:m>
            <a:r>
              <a:t>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m:rPr>
                      <m:nor/>
                    </m:rPr>
                    <a:rPr/>
                    <m:t>SAMPLING</m:t>
                  </m:r>
                  <m:r>
                    <m:rPr>
                      <m:nor/>
                    </m:rPr>
                    <a:rPr/>
                    <m:t> </m:t>
                  </m:r>
                  <m:r>
                    <m:rPr>
                      <m:nor/>
                    </m:rPr>
                    <a:rPr/>
                    <m:t>MODEL</m:t>
                  </m:r>
                  <m:r>
                    <m:rPr>
                      <m:nor/>
                    </m:rPr>
                    <a:rPr/>
                    <m:t> </m:t>
                  </m:r>
                  <m:r>
                    <a:rPr>
                      <a:latin typeface="Cambria Math" panose="02040503050406030204" pitchFamily="18" charset="0"/>
                    </a:rPr>
                    <m:t>      </m:t>
                  </m:r>
                  <m:acc>
                    <m:accPr>
                      <m:chr m:val="̃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>
                          <a:latin typeface="Cambria Math" panose="02040503050406030204" pitchFamily="18" charset="0"/>
                        </a:rPr>
                        <m:t>𝑌</m:t>
                      </m:r>
                    </m:e>
                  </m:acc>
                  <m:r>
                    <a:rPr>
                      <a:latin typeface="Cambria Math" panose="02040503050406030204" pitchFamily="18" charset="0"/>
                    </a:rPr>
                    <m:t>∼</m:t>
                  </m:r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acc>
                        <m:accPr>
                          <m:chr m:val="̃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:r>
              <a:t>We cannot predict from this model however, as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𝜃</m:t>
                </m:r>
              </m:oMath>
            </a14:m>
            <a:r>
              <a:t> is random: we need to integrate it out: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m:rPr>
                      <m:nor/>
                    </m:rPr>
                    <a:rPr/>
                    <m:t>PREDICTIVE</m:t>
                  </m:r>
                  <m:r>
                    <m:rPr>
                      <m:nor/>
                    </m:rPr>
                    <a:rPr/>
                    <m:t> </m:t>
                  </m:r>
                  <m:r>
                    <m:rPr>
                      <m:nor/>
                    </m:rPr>
                    <a:rPr/>
                    <m:t>MODEL</m:t>
                  </m:r>
                  <m:r>
                    <m:rPr>
                      <m:nor/>
                    </m:rPr>
                    <a:rPr/>
                    <m:t> </m:t>
                  </m:r>
                  <m:r>
                    <a:rPr>
                      <a:latin typeface="Cambria Math" panose="02040503050406030204" pitchFamily="18" charset="0"/>
                    </a:rPr>
                    <m:t> </m:t>
                  </m:r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acc>
                        <m:accPr>
                          <m:chr m:val="̃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e>
                  </m:d>
                  <m:r>
                    <a:rPr>
                      <a:latin typeface="Cambria Math" panose="02040503050406030204" pitchFamily="18" charset="0"/>
                    </a:rPr>
                    <m:t>=∫</m:t>
                  </m:r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acc>
                        <m:accPr>
                          <m:chr m:val="̃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𝑑</m:t>
                  </m:r>
                  <m:r>
                    <a:rPr>
                      <a:latin typeface="Cambria Math" panose="02040503050406030204" pitchFamily="18" charset="0"/>
                    </a:rPr>
                    <m:t>𝜃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The above is a </a:t>
            </a:r>
            <a:r>
              <a:rPr i="1"/>
              <a:t>prior predictive distribution</a:t>
            </a:r>
            <a:r>
              <a:t> as we have not conditioned on observed data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,…,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sub>
                </m:sSub>
              </m:oMath>
            </a14:m>
            <a:r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 - sampling from predictive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After we have observed data, we obtain the </a:t>
            </a:r>
            <a:r>
              <a:rPr i="1"/>
              <a:t>posterior predictive distribution</a:t>
            </a:r>
            <a:r>
              <a:t>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m>
                    <m:mPr>
                      <m:mcs>
                        <m:mc>
                          <m:mcPr>
                            <m:count m:val="3"/>
                            <m:mcJc m:val="center"/>
                          </m:mcPr>
                        </m:mc>
                      </m:mcs>
                      <m:ctrlPr>
                        <a:rPr>
                          <a:latin typeface="Cambria Math" panose="02040503050406030204" pitchFamily="18" charset="0"/>
                        </a:rPr>
                      </m:ctrlPr>
                    </m:mPr>
                    <m:m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∫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mr>
                    <m:mr>
                      <m:e/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∫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mr>
                  </m:m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For a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𝛤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𝑎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</m:e>
                </m:d>
              </m:oMath>
            </a14:m>
            <a:r>
              <a:t> prior and a </a:t>
            </a:r>
            <a14:m xmlns:a14="http://schemas.microsoft.com/office/drawing/2010/main">
              <m:oMath xmlns:m="http://schemas.openxmlformats.org/officeDocument/2006/math">
                <m:r>
                  <m:rPr>
                    <m:nor/>
                  </m:rPr>
                  <a:rPr/>
                  <m:t>Pois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e>
                </m:d>
              </m:oMath>
            </a14:m>
            <a:r>
              <a:t> sampling model, we saw (Exercise 4, Practical 1&amp;2) that the posterior predictive distribution was </a:t>
            </a:r>
            <a14:m xmlns:a14="http://schemas.microsoft.com/office/drawing/2010/main">
              <m:oMath xmlns:m="http://schemas.openxmlformats.org/officeDocument/2006/math">
                <m:r>
                  <m:rPr>
                    <m:nor/>
                  </m:rPr>
                  <a:rPr/>
                  <m:t>NegBin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𝑎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​</m:t>
                        </m:r>
                      </m:sup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e>
                </m:d>
                <m:r>
                  <a:rPr>
                    <a:latin typeface="Cambria Math" panose="02040503050406030204" pitchFamily="18" charset="0"/>
                  </a:rPr>
                  <m:t>,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/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+1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.</a:t>
            </a:r>
          </a:p>
          <a:p>
            <a:pPr marL="0" lvl="0" indent="0">
              <a:buNone/>
            </a:pPr>
            <a:r>
              <a:t>In many situations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acc>
                      <m:accPr>
                        <m:chr m:val="̃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</m:oMath>
            </a14:m>
            <a:r>
              <a:t> is too complicated to sample from directly. However we often are able to sample from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</m:oMath>
            </a14:m>
            <a:r>
              <a:t> and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e>
                </m:d>
              </m:oMath>
            </a14:m>
            <a:r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 - sampling from predictive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can then obtain samples from the posterior predictive distribution as follows: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m:rPr>
                      <m:nor/>
                    </m:rPr>
                    <a:rPr/>
                    <m:t>independently</m:t>
                  </m:r>
                  <m:d>
                    <m:dPr>
                      <m:begChr m:val="{"/>
                      <m:endChr m:val="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/>
                              <m:t>sample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nor/>
                              </m:rPr>
                              <a:rPr/>
                              <m:t>, </m:t>
                            </m:r>
                            <m:r>
                              <m:rPr>
                                <m:nor/>
                              </m:rPr>
                              <a:rPr/>
                              <m:t>sample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/>
                              <m:t>sample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nor/>
                              </m:rPr>
                              <a:rPr/>
                              <m:t>, </m:t>
                            </m:r>
                            <m:r>
                              <m:rPr>
                                <m:nor/>
                              </m:rPr>
                              <a:rPr/>
                              <m:t>sample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/>
                              <m:t>sample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nor/>
                              </m:rPr>
                              <a:rPr/>
                              <m:t>, </m:t>
                            </m:r>
                            <m:r>
                              <m:rPr>
                                <m:nor/>
                              </m:rPr>
                              <a:rPr/>
                              <m:t>sample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mr>
                      </m:m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 xmlns:m="http://schemas.openxmlformats.org/officeDocument/2006/math">
                <m:d>
                  <m:dPr>
                    <m:begChr m:val="{"/>
                    <m:endChr m:val="}"/>
                    <m:ctrlPr>
                      <a:rPr>
                        <a:latin typeface="Cambria Math" panose="02040503050406030204" pitchFamily="18" charset="0"/>
                      </a:rPr>
                    </m:ctrlPr>
                  </m:dPr>
                  <m:e>
                    <m:d>
                      <m:d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sup>
                        </m:sSup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sup>
                        </m:sSup>
                      </m:e>
                    </m:d>
                  </m:e>
                </m:d>
              </m:oMath>
            </a14:m>
            <a:r>
              <a:t> constitutes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𝑆</m:t>
                </m:r>
              </m:oMath>
            </a14:m>
            <a:r>
              <a:t> independent samples from the joint posterior distribution of </a:t>
            </a:r>
            <a14:m xmlns:a14="http://schemas.microsoft.com/office/drawing/2010/main">
              <m:oMath xmlns:m="http://schemas.openxmlformats.org/officeDocument/2006/math">
                <m:d>
                  <m:dPr>
                    <m:ctrlPr>
                      <a:rPr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e>
                </m:d>
              </m:oMath>
            </a14:m>
            <a:r>
              <a:t>.</a:t>
            </a:r>
          </a:p>
          <a:p>
            <a:pPr marL="0" lvl="0" indent="0">
              <a:buNone/>
            </a:pPr>
            <a14:m xmlns:a14="http://schemas.microsoft.com/office/drawing/2010/main">
              <m:oMath xmlns:m="http://schemas.openxmlformats.org/officeDocument/2006/math">
                <m:d>
                  <m:dPr>
                    <m:begChr m:val="{"/>
                    <m:endChr m:val="}"/>
                    <m:ctrlPr>
                      <a:rPr>
                        <a:latin typeface="Cambria Math" panose="02040503050406030204" pitchFamily="18" charset="0"/>
                      </a:rPr>
                    </m:ctrlPr>
                  </m:dPr>
                  <m:e>
                    <m:sSup>
                      <m:sSup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e>
                </m:d>
              </m:oMath>
            </a14:m>
            <a:r>
              <a:t> constitutes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𝑆</m:t>
                </m:r>
              </m:oMath>
            </a14:m>
            <a:r>
              <a:t> independent samples from the </a:t>
            </a:r>
            <a:r>
              <a:rPr i="1"/>
              <a:t>marginal</a:t>
            </a:r>
            <a:r>
              <a:t> posterior distribution of </a:t>
            </a:r>
            <a14:m xmlns:a14="http://schemas.microsoft.com/office/drawing/2010/main">
              <m:oMath xmlns:m="http://schemas.openxmlformats.org/officeDocument/2006/math">
                <m:acc>
                  <m:accPr>
                    <m:chr m:val="̃"/>
                    <m:ctrlPr>
                      <a:rPr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</m:e>
                </m:acc>
              </m:oMath>
            </a14:m>
            <a:r>
              <a:t>, i.e. the posterior predictive distribution.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 - sampling from predictive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An important use of sampling from the posterior predictive distribution is for assessing model fit: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lvl="1"/>
            <a:r>
              <a:t>Do samples from the posterior predictive distribution look like the actual observed data?</a:t>
            </a:r>
          </a:p>
          <a:p>
            <a:pPr lvl="1"/>
            <a:r>
              <a:t>How likely are certain aspects of the observed data to be occurring under the posterior predictive distribution?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rPr b="1"/>
              <a:t>BAYESIAN INFERENCE: multi-parameter models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inference: multi-parameter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inference for two or more unknown parameters is not conceptually different from the one parameter case.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E.g. for a normal sampling model with parameters </a:t>
            </a:r>
            <a14:m xmlns:a14="http://schemas.microsoft.com/office/drawing/2010/main">
              <m:oMath xmlns:m="http://schemas.openxmlformats.org/officeDocument/2006/math">
                <m:d>
                  <m:dPr>
                    <m:ctrlPr>
                      <a:rPr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e>
                </m:d>
              </m:oMath>
            </a14:m>
            <a:r>
              <a:t> with joint prior distribution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e>
                </m:d>
              </m:oMath>
            </a14:m>
            <a:r>
              <a:t>, posterior inference proceeds using Bayes’ rule: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den>
                  </m:f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However, for many multiparameter models, the joint posterior distribution is non-standard and difficult to sample from directly.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Session 4: Markov Chain Monte Carlo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 b="1"/>
          </a:p>
          <a:p>
            <a:pPr marL="0" lvl="0" indent="0">
              <a:buNone/>
            </a:pPr>
            <a:r>
              <a:t>Some references for Bayesian statistics / data analysis are:</a:t>
            </a:r>
          </a:p>
          <a:p>
            <a:pPr lvl="1">
              <a:buAutoNum type="arabicPeriod"/>
            </a:pPr>
            <a:r>
              <a:t>Hoff, P.D. (2009). “</a:t>
            </a:r>
            <a:r>
              <a:rPr i="1"/>
              <a:t>A First Course in Bayesian Statistical Methods</a:t>
            </a:r>
            <a:r>
              <a:t>.” Springer.</a:t>
            </a:r>
          </a:p>
          <a:p>
            <a:pPr lvl="1">
              <a:buAutoNum type="arabicPeriod"/>
            </a:pPr>
            <a:r>
              <a:t>Gelman, A., Carlin, J.B., Stern, H.S., Dunson, D.B., Vehtari, A., Rubin, D.B. (2014). “</a:t>
            </a:r>
            <a:r>
              <a:rPr i="1"/>
              <a:t>Bayesian Data Analysis</a:t>
            </a:r>
            <a:r>
              <a:t>”. 3</a:t>
            </a:r>
            <a:r>
              <a:rPr baseline="30000"/>
              <a:t>rd</a:t>
            </a:r>
            <a:r>
              <a:t> ed. CRC Press.</a:t>
            </a:r>
          </a:p>
          <a:p>
            <a:pPr lvl="1">
              <a:buAutoNum type="arabicPeriod"/>
            </a:pPr>
            <a:r>
              <a:t>Ramoni, M., Sebastiani, P. (2007), ‘Bayesian Methods’, in Berthold, M., Hand, D.J. (eds.). “</a:t>
            </a:r>
            <a:r>
              <a:rPr i="1"/>
              <a:t>Intelligent Data Analysis</a:t>
            </a:r>
            <a:r>
              <a:t>”, 2</a:t>
            </a:r>
            <a:r>
              <a:rPr baseline="30000"/>
              <a:t>nd</a:t>
            </a:r>
            <a:r>
              <a:t> ed., Springer, pp.131-168</a:t>
            </a:r>
          </a:p>
          <a:p>
            <a:pPr lvl="1">
              <a:buAutoNum type="arabicPeriod"/>
            </a:pPr>
            <a:r>
              <a:t>Stone, J.V. (2013). “</a:t>
            </a:r>
            <a:r>
              <a:rPr i="1"/>
              <a:t>Bayes’ Rule: A Tutorial Introduction to Bayesian Analysis</a:t>
            </a:r>
            <a:r>
              <a:t>”. Sebtel Press.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rPr b="1"/>
              <a:t>MARKOV CHAIN MONTE CARLO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MCMC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distributions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</m:oMath>
            </a14:m>
            <a:r>
              <a:t> and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</m:oMath>
            </a14:m>
            <a:r>
              <a:t> are called the </a:t>
            </a:r>
            <a:r>
              <a:rPr b="1"/>
              <a:t>full conditional distributions</a:t>
            </a:r>
            <a:r>
              <a:t> of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𝜇</m:t>
                </m:r>
              </m:oMath>
            </a14:m>
            <a:r>
              <a:t> and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𝜎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 as they are conditional distributions for a single parameter given everything else.</a:t>
            </a:r>
          </a:p>
          <a:p>
            <a:pPr marL="0" lvl="0" indent="0">
              <a:buNone/>
            </a:pPr>
            <a:r>
              <a:t>We have already seen (Exercise 8, Practical 1&amp;2) that if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d>
                    <m:dPr>
                      <m:begChr m:val="{"/>
                      <m:endChr m:val=""/>
                      <m:ctrlPr>
                        <a:rPr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mr>
                      </m:m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:r>
              <a:t>then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𝜇</m:t>
                  </m:r>
                  <m:r>
                    <a:rPr>
                      <a:latin typeface="Cambria Math" panose="02040503050406030204" pitchFamily="18" charset="0"/>
                    </a:rPr>
                    <m:t>|</m:t>
                  </m:r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𝜎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,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,…,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∼</m:t>
                  </m:r>
                  <m:r>
                    <a:rPr>
                      <a:latin typeface="Cambria Math" panose="02040503050406030204" pitchFamily="18" charset="0"/>
                    </a:rPr>
                    <m:t>𝒩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:r>
              <a:t>where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i="1">
                        <a:latin typeface="Cambria Math" panose="02040503050406030204" pitchFamily="18" charset="0"/>
                      </a:rPr>
                    </m:ctrlPr>
                  </m:fPr>
                  <m:num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>
                        <a:latin typeface="Cambria Math" panose="02040503050406030204" pitchFamily="18" charset="0"/>
                      </a:rPr>
                      <m:t>1/</m:t>
                    </m:r>
                    <m:sSubSup>
                      <m:sSub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</m:oMath>
            </a14:m>
            <a:r>
              <a:t> and </a:t>
            </a:r>
            <a14:m xmlns:a14="http://schemas.microsoft.com/office/drawing/2010/main">
              <m:oMath xmlns:m="http://schemas.openxmlformats.org/officeDocument/2006/math">
                <m:sSubSup>
                  <m:sSubSupPr>
                    <m:ctrlPr>
                      <a:rPr>
                        <a:latin typeface="Cambria Math" panose="02040503050406030204" pitchFamily="18" charset="0"/>
                      </a:rPr>
                    </m:ctrlPr>
                  </m:sSubSupPr>
                  <m:e>
                    <m:r>
                      <a:rPr>
                        <a:latin typeface="Cambria Math" panose="02040503050406030204" pitchFamily="18" charset="0"/>
                      </a:rPr>
                      <m:t>𝜎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sub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bSup>
                <m:r>
                  <a:rPr>
                    <a:latin typeface="Cambria Math" panose="02040503050406030204" pitchFamily="18" charset="0"/>
                  </a:rPr>
                  <m:t>=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1/</m:t>
                        </m:r>
                        <m:sSubSup>
                          <m:sSub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−1</m:t>
                    </m:r>
                  </m:sup>
                </m:sSup>
              </m:oMath>
            </a14:m>
            <a:r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MCMC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If we now assume that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𝜇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:r>
              <a:t>and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1/</m:t>
                  </m:r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𝜎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∼</m:t>
                  </m:r>
                  <m:r>
                    <a:rPr>
                      <a:latin typeface="Cambria Math" panose="02040503050406030204" pitchFamily="18" charset="0"/>
                    </a:rPr>
                    <m:t>𝛤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/2,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/2</m:t>
                      </m:r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:r>
              <a:t>Then it can be shown that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1/</m:t>
                  </m:r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𝜎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|</m:t>
                  </m:r>
                  <m:r>
                    <a:rPr>
                      <a:latin typeface="Cambria Math" panose="02040503050406030204" pitchFamily="18" charset="0"/>
                    </a:rPr>
                    <m:t>𝜇</m:t>
                  </m:r>
                  <m:r>
                    <a:rPr>
                      <a:latin typeface="Cambria Math" panose="02040503050406030204" pitchFamily="18" charset="0"/>
                    </a:rPr>
                    <m:t>,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,…,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∼</m:t>
                  </m:r>
                  <m:r>
                    <a:rPr>
                      <a:latin typeface="Cambria Math" panose="02040503050406030204" pitchFamily="18" charset="0"/>
                    </a:rPr>
                    <m:t>𝛤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/2,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/2</m:t>
                      </m:r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:r>
              <a:t>where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d>
                    <m:dPr>
                      <m:begChr m:val="{"/>
                      <m:endChr m:val=""/>
                      <m:ctrlPr>
                        <a:rPr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mr>
                      </m:m>
                    </m:e>
                  </m:d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MCMC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So to summarise, for a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𝒩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e>
                </m:d>
              </m:oMath>
            </a14:m>
            <a:r>
              <a:t> sampling model:</a:t>
            </a:r>
          </a:p>
          <a:p>
            <a:pPr lvl="1"/>
            <a:r>
              <a:t>conditionally on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𝜎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, the normal distribution is a conjugate prior for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𝜇</m:t>
                </m:r>
              </m:oMath>
            </a14:m>
            <a:endParaRPr/>
          </a:p>
          <a:p>
            <a:pPr lvl="1"/>
            <a:r>
              <a:t>conditionally 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𝜇</m:t>
                </m:r>
              </m:oMath>
            </a14:m>
            <a:r>
              <a:t>, the inverse gamma distribution is a conjugate prior for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𝜎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endParaRPr/>
          </a:p>
          <a:p>
            <a:pPr marL="0" lvl="0" indent="0">
              <a:buNone/>
            </a:pPr>
            <a:r>
              <a:t>This is called a </a:t>
            </a:r>
            <a:r>
              <a:rPr b="1"/>
              <a:t>semi-conjugate</a:t>
            </a:r>
            <a:r>
              <a:t> or </a:t>
            </a:r>
            <a:r>
              <a:rPr b="1"/>
              <a:t>conditionally conjugate</a:t>
            </a:r>
            <a:r>
              <a:t> prior for </a:t>
            </a:r>
            <a14:m xmlns:a14="http://schemas.microsoft.com/office/drawing/2010/main">
              <m:oMath xmlns:m="http://schemas.openxmlformats.org/officeDocument/2006/math">
                <m:d>
                  <m:dPr>
                    <m:ctrlPr>
                      <a:rPr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e>
                </m:d>
              </m:oMath>
            </a14:m>
            <a:r>
              <a:t>.</a:t>
            </a:r>
          </a:p>
          <a:p>
            <a:pPr marL="0" lvl="0" indent="0">
              <a:buNone/>
            </a:pPr>
            <a:r>
              <a:t>Note this does not guarantee that the resulting joint distribution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e>
                </m:d>
              </m:oMath>
            </a14:m>
            <a:r>
              <a:t> is conjugate for </a:t>
            </a:r>
            <a14:m xmlns:a14="http://schemas.microsoft.com/office/drawing/2010/main">
              <m:oMath xmlns:m="http://schemas.openxmlformats.org/officeDocument/2006/math">
                <m:d>
                  <m:dPr>
                    <m:ctrlPr>
                      <a:rPr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e>
                </m:d>
              </m:oMath>
            </a14:m>
            <a:r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MCMC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Note if we have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1/</m:t>
                  </m:r>
                  <m:r>
                    <a:rPr>
                      <a:latin typeface="Cambria Math" panose="02040503050406030204" pitchFamily="18" charset="0"/>
                    </a:rPr>
                    <m:t>𝑋</m:t>
                  </m:r>
                  <m:r>
                    <a:rPr>
                      <a:latin typeface="Cambria Math" panose="02040503050406030204" pitchFamily="18" charset="0"/>
                    </a:rPr>
                    <m:t>∼</m:t>
                  </m:r>
                  <m:r>
                    <a:rPr>
                      <a:latin typeface="Cambria Math" panose="02040503050406030204" pitchFamily="18" charset="0"/>
                    </a:rPr>
                    <m:t>𝛤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𝑏</m:t>
                      </m:r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Then X follows an </a:t>
            </a:r>
            <a:r>
              <a:rPr i="1"/>
              <a:t>inverse Gamma</a:t>
            </a:r>
            <a:r>
              <a:t> distribution: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𝑋</m:t>
                  </m:r>
                  <m:r>
                    <a:rPr>
                      <a:latin typeface="Cambria Math" panose="02040503050406030204" pitchFamily="18" charset="0"/>
                    </a:rPr>
                    <m:t>∼</m:t>
                  </m:r>
                  <m:r>
                    <m:rPr>
                      <m:nor/>
                    </m:rPr>
                    <a:rPr/>
                    <m:t>inv</m:t>
                  </m:r>
                  <m:r>
                    <m:rPr>
                      <m:nor/>
                    </m:rPr>
                    <a:rPr/>
                    <m:t>−</m:t>
                  </m:r>
                  <m:r>
                    <a:rPr>
                      <a:latin typeface="Cambria Math" panose="02040503050406030204" pitchFamily="18" charset="0"/>
                    </a:rPr>
                    <m:t>𝛤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𝑏</m:t>
                      </m:r>
                    </m:e>
                  </m:d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MCMC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Under this semi-conjugate prior for </a:t>
            </a:r>
            <a14:m xmlns:a14="http://schemas.microsoft.com/office/drawing/2010/main">
              <m:oMath xmlns:m="http://schemas.openxmlformats.org/officeDocument/2006/math">
                <m:d>
                  <m:dPr>
                    <m:ctrlPr>
                      <a:rPr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e>
                </m:d>
              </m:oMath>
            </a14:m>
            <a:r>
              <a:t>, given a starting sample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𝜎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2 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sup>
                </m:sSup>
              </m:oMath>
            </a14:m>
            <a:r>
              <a:t>, we can sample a value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e>
                  <m:sup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sup>
                </m:sSup>
              </m:oMath>
            </a14:m>
            <a:r>
              <a:t> from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</m:oMath>
            </a14:m>
            <a:r>
              <a:t>.</a:t>
            </a:r>
          </a:p>
          <a:p>
            <a:pPr marL="0" lvl="0" indent="0">
              <a:buNone/>
            </a:pPr>
            <a14:m xmlns:a14="http://schemas.microsoft.com/office/drawing/2010/main">
              <m:oMath xmlns:m="http://schemas.openxmlformats.org/officeDocument/2006/math">
                <m:d>
                  <m:dPr>
                    <m:ctrlPr>
                      <a:rPr>
                        <a:latin typeface="Cambria Math" panose="02040503050406030204" pitchFamily="18" charset="0"/>
                      </a:rPr>
                    </m:ctrlPr>
                  </m:dPr>
                  <m:e>
                    <m:sSup>
                      <m:sSup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e>
                </m:d>
              </m:oMath>
            </a14:m>
            <a:r>
              <a:t> will be a sample from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</m:oMath>
            </a14:m>
            <a:r>
              <a:t>.</a:t>
            </a:r>
          </a:p>
          <a:p>
            <a:pPr marL="0" lvl="0" indent="0">
              <a:buNone/>
            </a:pPr>
            <a:r>
              <a:t>But now,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e>
                  <m:sup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sup>
                </m:sSup>
              </m:oMath>
            </a14:m>
            <a:r>
              <a:t> can also be considered a sample from the marginal distribution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</m:oMath>
            </a14:m>
            <a:r>
              <a:t> and we can then use this to sample a value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𝜎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sup>
                </m:sSup>
              </m:oMath>
            </a14:m>
            <a:r>
              <a:t> from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</m:oMath>
            </a14:m>
            <a:r>
              <a:t>.</a:t>
            </a:r>
          </a:p>
          <a:p>
            <a:pPr marL="0" lvl="0" indent="0">
              <a:buNone/>
            </a:pPr>
            <a:r>
              <a:t>Now </a:t>
            </a:r>
            <a14:m xmlns:a14="http://schemas.microsoft.com/office/drawing/2010/main">
              <m:oMath xmlns:m="http://schemas.openxmlformats.org/officeDocument/2006/math">
                <m:d>
                  <m:dPr>
                    <m:ctrlPr>
                      <a:rPr>
                        <a:latin typeface="Cambria Math" panose="02040503050406030204" pitchFamily="18" charset="0"/>
                      </a:rPr>
                    </m:ctrlPr>
                  </m:dPr>
                  <m:e>
                    <m:sSup>
                      <m:sSup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e>
                </m:d>
              </m:oMath>
            </a14:m>
            <a:r>
              <a:t> can be considered a sample from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</m:oMath>
            </a14:m>
            <a:r>
              <a:t> and so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𝜎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sup>
                </m:sSup>
              </m:oMath>
            </a14:m>
            <a:r>
              <a:t> can be considered a sample from the marginal distribution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</m:oMath>
            </a14:m>
            <a:r>
              <a:t> and this can be used to generate a new value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𝜎</m:t>
                    </m:r>
                  </m:e>
                  <m:sup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sup>
                </m:sSup>
              </m:oMath>
            </a14:m>
            <a:r>
              <a:t> and so on.</a:t>
            </a:r>
          </a:p>
          <a:p>
            <a:pPr marL="0" lvl="0" indent="0">
              <a:buNone/>
            </a:pPr>
            <a:r>
              <a:t>This is the principle of the </a:t>
            </a:r>
            <a:r>
              <a:rPr i="1"/>
              <a:t>Gibbs sampler</a:t>
            </a:r>
            <a:r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MCMC: Gibbs sampler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Suppose you have a vector of parameters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𝛟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e>
                </m:d>
              </m:oMath>
            </a14:m>
            <a:r>
              <a:t> and a joint distribution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𝛟</m:t>
                    </m:r>
                  </m:e>
                </m:d>
              </m:oMath>
            </a14:m>
            <a:r>
              <a:t>. Given a starting value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𝛟</m:t>
                    </m:r>
                  </m:e>
                  <m:sup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sup>
                </m:sSup>
                <m:r>
                  <a:rPr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sSubSup>
                      <m:sSub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</m:e>
                </m:d>
              </m:oMath>
            </a14:m>
            <a:r>
              <a:t>, the </a:t>
            </a:r>
            <a:r>
              <a:rPr b="1"/>
              <a:t>Gibbs sampler</a:t>
            </a:r>
            <a:r>
              <a:t> generates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𝛟</m:t>
                    </m:r>
                  </m:e>
                  <m:sup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sup>
                </m:sSup>
              </m:oMath>
            </a14:m>
            <a:r>
              <a:t> from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𝛟</m:t>
                    </m:r>
                  </m:e>
                  <m:sup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sup>
                </m:sSup>
              </m:oMath>
            </a14:m>
            <a:r>
              <a:t> as follows: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d>
                    <m:dPr>
                      <m:begChr m:val="{"/>
                      <m:endChr m:val=""/>
                      <m:ctrlPr>
                        <a:rPr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/>
                              <m:t>sample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 </m:t>
                            </m:r>
                            <m:sSubSup>
                              <m:sSub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/>
                              <m:t>sample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 </m:t>
                            </m:r>
                            <m:sSubSup>
                              <m:sSub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</m:m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/>
                              <m:t>sample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 </m:t>
                            </m:r>
                            <m:sSubSup>
                              <m:sSub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</m:mr>
                      </m:m>
                    </m:e>
                  </m:d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MCMC: Gibbs sampler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This generates a </a:t>
            </a:r>
            <a:r>
              <a:rPr i="1"/>
              <a:t>dependent</a:t>
            </a:r>
            <a:r>
              <a:t> sequence of vectors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m>
                    <m:mPr>
                      <m:mcs>
                        <m:mc>
                          <m:mcPr>
                            <m:count m:val="3"/>
                            <m:mcJc m:val="center"/>
                          </m:mcPr>
                        </m:mc>
                      </m:mcs>
                      <m:ctrlPr>
                        <a:rPr>
                          <a:latin typeface="Cambria Math" panose="02040503050406030204" pitchFamily="18" charset="0"/>
                        </a:rPr>
                      </m:ctrlPr>
                    </m:mPr>
                    <m:mr>
                      <m:e>
                        <m:sSup>
                          <m:sSupPr>
                            <m:ctrlPr>
                              <a:rPr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𝛟</m:t>
                            </m:r>
                          </m:e>
                          <m:sup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</m:mr>
                    <m:mr>
                      <m:e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𝛟</m:t>
                            </m:r>
                          </m:e>
                          <m:sup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</m:mr>
                    <m:m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  <m:e/>
                      <m:e/>
                    </m:mr>
                    <m:mr>
                      <m:e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𝛟</m:t>
                            </m:r>
                          </m:e>
                          <m:sup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sup>
                        </m:sSup>
                      </m:e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</m:mr>
                  </m:m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where each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𝛟</m:t>
                    </m:r>
                  </m:e>
                  <m:sup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sup>
                </m:sSup>
              </m:oMath>
            </a14:m>
            <a:r>
              <a:t> depends on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𝛟</m:t>
                    </m:r>
                  </m:e>
                  <m:sup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sup>
                </m:sSup>
                <m:r>
                  <a:rPr>
                    <a:latin typeface="Cambria Math" panose="02040503050406030204" pitchFamily="18" charset="0"/>
                  </a:rPr>
                  <m:t>,…,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𝛟</m:t>
                    </m:r>
                  </m:e>
                  <m:sup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sup>
                </m:sSup>
              </m:oMath>
            </a14:m>
            <a:r>
              <a:t> only through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𝛟</m:t>
                    </m:r>
                  </m:e>
                  <m:sup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sup>
                </m:sSup>
              </m:oMath>
            </a14:m>
            <a:r>
              <a:t>.</a:t>
            </a:r>
          </a:p>
          <a:p>
            <a:pPr marL="0" lvl="0" indent="0">
              <a:buNone/>
            </a:pPr>
            <a:r>
              <a:t>This is called the </a:t>
            </a:r>
            <a:r>
              <a:rPr b="1"/>
              <a:t>Markov property</a:t>
            </a:r>
            <a:r>
              <a:t> and so the sequence is called a </a:t>
            </a:r>
            <a:r>
              <a:rPr b="1"/>
              <a:t>Markov chain</a:t>
            </a:r>
            <a:r>
              <a:t>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MCMC: Gibbs sampler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Under conditions met for all models discussed in this course module, for any set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</m:oMath>
            </a14:m>
            <a:r>
              <a:t>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𝛟</m:t>
                          </m:r>
                        </m:e>
                        <m:sup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→</m:t>
                  </m:r>
                  <m:nary>
                    <m:naryPr>
                      <m:limLoc m:val="subSup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​</m:t>
                      </m:r>
                    </m:sup>
                    <m:e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e>
                  </m:nary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𝛟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𝑑</m:t>
                  </m:r>
                  <m:r>
                    <a:rPr>
                      <a:latin typeface="Cambria Math" panose="02040503050406030204" pitchFamily="18" charset="0"/>
                    </a:rPr>
                    <m:t>𝛟</m:t>
                  </m:r>
                  <m:r>
                    <a:rPr>
                      <a:latin typeface="Cambria Math" panose="02040503050406030204" pitchFamily="18" charset="0"/>
                    </a:rPr>
                    <m:t> </m:t>
                  </m:r>
                  <m:r>
                    <m:rPr>
                      <m:nor/>
                    </m:rPr>
                    <a:rPr/>
                    <m:t> </m:t>
                  </m:r>
                  <m:r>
                    <m:rPr>
                      <m:nor/>
                    </m:rPr>
                    <a:rPr/>
                    <m:t>as</m:t>
                  </m:r>
                  <m:r>
                    <m:rPr>
                      <m:nor/>
                    </m:rPr>
                    <a:rPr/>
                    <m:t> </m:t>
                  </m:r>
                  <m:r>
                    <a:rPr>
                      <a:latin typeface="Cambria Math" panose="02040503050406030204" pitchFamily="18" charset="0"/>
                    </a:rPr>
                    <m:t> </m:t>
                  </m:r>
                  <m:r>
                    <a:rPr>
                      <a:latin typeface="Cambria Math" panose="02040503050406030204" pitchFamily="18" charset="0"/>
                    </a:rPr>
                    <m:t>𝑠</m:t>
                  </m:r>
                  <m:r>
                    <a:rPr>
                      <a:latin typeface="Cambria Math" panose="02040503050406030204" pitchFamily="18" charset="0"/>
                    </a:rPr>
                    <m:t>→∞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In other words, the sample distribution of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𝛟</m:t>
                    </m:r>
                  </m:e>
                  <m:sup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sup>
                </m:sSup>
              </m:oMath>
            </a14:m>
            <a:r>
              <a:t> approaches the target distribution as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𝑠</m:t>
                </m:r>
                <m:r>
                  <a:rPr>
                    <a:latin typeface="Cambria Math" panose="02040503050406030204" pitchFamily="18" charset="0"/>
                  </a:rPr>
                  <m:t>→∞</m:t>
                </m:r>
              </m:oMath>
            </a14:m>
            <a:r>
              <a:t> regardless of the starting value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𝛟</m:t>
                    </m:r>
                  </m:e>
                  <m:sup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sup>
                </m:sSup>
              </m:oMath>
            </a14:m>
            <a:r>
              <a:t>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MCMC: Gibbs sampler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More importantly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f>
                    <m:f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𝑆</m:t>
                      </m:r>
                    </m:den>
                  </m:f>
                  <m:nary>
                    <m:naryPr>
                      <m:chr m:val="∑"/>
                      <m:limLoc m:val="undOvr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𝑠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​</m:t>
                      </m:r>
                    </m:sup>
                    <m:e>
                      <m:r>
                        <a:rPr>
                          <a:latin typeface="Cambria Math" panose="02040503050406030204" pitchFamily="18" charset="0"/>
                        </a:rPr>
                        <m:t>𝑔</m:t>
                      </m:r>
                    </m:e>
                  </m:nary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𝛟</m:t>
                          </m:r>
                        </m:e>
                        <m:sup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p>
                      </m:sSup>
                    </m:e>
                  </m:d>
                  <m:r>
                    <a:rPr>
                      <a:latin typeface="Cambria Math" panose="02040503050406030204" pitchFamily="18" charset="0"/>
                    </a:rPr>
                    <m:t>→</m:t>
                  </m:r>
                  <m:r>
                    <a:rPr>
                      <a:latin typeface="Cambria Math" panose="02040503050406030204" pitchFamily="18" charset="0"/>
                    </a:rPr>
                    <m:t>𝐸</m:t>
                  </m:r>
                  <m:d>
                    <m:dPr>
                      <m:begChr m:val="["/>
                      <m:endChr m:val="]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𝛟</m:t>
                          </m:r>
                        </m:e>
                      </m:d>
                    </m:e>
                  </m:d>
                  <m:r>
                    <a:rPr>
                      <a:latin typeface="Cambria Math" panose="02040503050406030204" pitchFamily="18" charset="0"/>
                    </a:rPr>
                    <m:t>=∫</m:t>
                  </m:r>
                  <m:r>
                    <a:rPr>
                      <a:latin typeface="Cambria Math" panose="02040503050406030204" pitchFamily="18" charset="0"/>
                    </a:rPr>
                    <m:t>𝑔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𝛟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𝛟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𝑑</m:t>
                  </m:r>
                  <m:r>
                    <a:rPr>
                      <a:latin typeface="Cambria Math" panose="02040503050406030204" pitchFamily="18" charset="0"/>
                    </a:rPr>
                    <m:t>𝛟</m:t>
                  </m:r>
                  <m:r>
                    <a:rPr>
                      <a:latin typeface="Cambria Math" panose="02040503050406030204" pitchFamily="18" charset="0"/>
                    </a:rPr>
                    <m:t> </m:t>
                  </m:r>
                  <m:r>
                    <m:rPr>
                      <m:nor/>
                    </m:rPr>
                    <a:rPr/>
                    <m:t>as</m:t>
                  </m:r>
                  <m:r>
                    <m:rPr>
                      <m:nor/>
                    </m:rPr>
                    <a:rPr/>
                    <m:t> </m:t>
                  </m:r>
                  <m:r>
                    <a:rPr>
                      <a:latin typeface="Cambria Math" panose="02040503050406030204" pitchFamily="18" charset="0"/>
                    </a:rPr>
                    <m:t> </m:t>
                  </m:r>
                  <m:r>
                    <a:rPr>
                      <a:latin typeface="Cambria Math" panose="02040503050406030204" pitchFamily="18" charset="0"/>
                    </a:rPr>
                    <m:t>𝑆</m:t>
                  </m:r>
                  <m:r>
                    <a:rPr>
                      <a:latin typeface="Cambria Math" panose="02040503050406030204" pitchFamily="18" charset="0"/>
                    </a:rPr>
                    <m:t>→∞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This means we can approximate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𝐸</m:t>
                </m:r>
                <m:d>
                  <m:dPr>
                    <m:begChr m:val="["/>
                    <m:endChr m:val="]"/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𝛟</m:t>
                        </m:r>
                      </m:e>
                    </m:d>
                  </m:e>
                </m:d>
              </m:oMath>
            </a14:m>
            <a:r>
              <a:t> with the sample average of </a:t>
            </a:r>
            <a14:m xmlns:a14="http://schemas.microsoft.com/office/drawing/2010/main">
              <m:oMath xmlns:m="http://schemas.openxmlformats.org/officeDocument/2006/math">
                <m:d>
                  <m:dPr>
                    <m:begChr m:val="{"/>
                    <m:endChr m:val="}"/>
                    <m:ctrlPr>
                      <a:rPr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𝛟</m:t>
                            </m:r>
                          </m:e>
                          <m:sup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r>
                      <a:rPr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𝛟</m:t>
                            </m:r>
                          </m:e>
                          <m:sup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sup>
                        </m:sSup>
                      </m:e>
                    </m:d>
                  </m:e>
                </m:d>
              </m:oMath>
            </a14:m>
            <a:r>
              <a:t> just as we did in Monte Carlo approximation.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For this reason, we call such approximations </a:t>
            </a:r>
            <a:r>
              <a:rPr b="1"/>
              <a:t>Markov Chain Monte Carlo (MCMC)</a:t>
            </a:r>
            <a: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𝑋</m:t>
                </m:r>
                <m:r>
                  <a:rPr>
                    <a:latin typeface="Cambria Math" panose="02040503050406030204" pitchFamily="18" charset="0"/>
                  </a:rPr>
                  <m:t>,</m:t>
                </m:r>
                <m:r>
                  <a:rPr>
                    <a:latin typeface="Cambria Math" panose="02040503050406030204" pitchFamily="18" charset="0"/>
                  </a:rPr>
                  <m:t>𝑌</m:t>
                </m:r>
                <m:r>
                  <a:rPr>
                    <a:latin typeface="Cambria Math" panose="02040503050406030204" pitchFamily="18" charset="0"/>
                  </a:rPr>
                  <m:t>,</m:t>
                </m:r>
                <m:r>
                  <a:rPr>
                    <a:latin typeface="Cambria Math" panose="02040503050406030204" pitchFamily="18" charset="0"/>
                  </a:rPr>
                  <m:t>𝑍</m:t>
                </m:r>
              </m:oMath>
            </a14:m>
            <a:r>
              <a:t> - random variables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𝑥</m:t>
                </m:r>
                <m:r>
                  <a:rPr>
                    <a:latin typeface="Cambria Math" panose="02040503050406030204" pitchFamily="18" charset="0"/>
                  </a:rPr>
                  <m:t>,</m:t>
                </m:r>
                <m:r>
                  <a:rPr>
                    <a:latin typeface="Cambria Math" panose="02040503050406030204" pitchFamily="18" charset="0"/>
                  </a:rPr>
                  <m:t>𝑦</m:t>
                </m:r>
                <m:r>
                  <a:rPr>
                    <a:latin typeface="Cambria Math" panose="02040503050406030204" pitchFamily="18" charset="0"/>
                  </a:rPr>
                  <m:t>,</m:t>
                </m:r>
                <m:r>
                  <a:rPr>
                    <a:latin typeface="Cambria Math" panose="02040503050406030204" pitchFamily="18" charset="0"/>
                  </a:rPr>
                  <m:t>𝑧</m:t>
                </m:r>
              </m:oMath>
            </a14:m>
            <a:r>
              <a:t> - measured / observed values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acc>
                  <m:accPr>
                    <m:chr m:val="‾"/>
                    <m:ctrlPr>
                      <a:rPr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</m:acc>
              </m:oMath>
            </a14:m>
            <a:r>
              <a:t>, </a:t>
            </a:r>
            <a14:m xmlns:a14="http://schemas.microsoft.com/office/drawing/2010/main">
              <m:oMath xmlns:m="http://schemas.openxmlformats.org/officeDocument/2006/math">
                <m:acc>
                  <m:accPr>
                    <m:chr m:val="‾"/>
                    <m:ctrlPr>
                      <a:rPr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</m:e>
                </m:acc>
                <m:r>
                  <a:rPr>
                    <a:latin typeface="Cambria Math" panose="02040503050406030204" pitchFamily="18" charset="0"/>
                  </a:rPr>
                  <m:t>,</m:t>
                </m:r>
                <m:acc>
                  <m:accPr>
                    <m:chr m:val="‾"/>
                    <m:ctrlPr>
                      <a:rPr i="1"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𝑍</m:t>
                    </m:r>
                  </m:e>
                </m:acc>
              </m:oMath>
            </a14:m>
            <a:r>
              <a:t> - sample mean estimators for X, Y, Z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acc>
                  <m:accPr>
                    <m:chr m:val="‾"/>
                    <m:ctrlPr>
                      <a:rPr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</m:acc>
              </m:oMath>
            </a14:m>
            <a:r>
              <a:t>, </a:t>
            </a:r>
            <a14:m xmlns:a14="http://schemas.microsoft.com/office/drawing/2010/main">
              <m:oMath xmlns:m="http://schemas.openxmlformats.org/officeDocument/2006/math">
                <m:acc>
                  <m:accPr>
                    <m:chr m:val="‾"/>
                    <m:ctrlPr>
                      <a:rPr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</m:acc>
                <m:r>
                  <a:rPr>
                    <a:latin typeface="Cambria Math" panose="02040503050406030204" pitchFamily="18" charset="0"/>
                  </a:rPr>
                  <m:t>,</m:t>
                </m:r>
                <m:acc>
                  <m:accPr>
                    <m:chr m:val="‾"/>
                    <m:ctrlPr>
                      <a:rPr i="1"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𝑧</m:t>
                    </m:r>
                  </m:e>
                </m:acc>
              </m:oMath>
            </a14:m>
            <a:r>
              <a:t> - sample mean estimates of X, Y, Z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acc>
                  <m:accPr>
                    <m:chr m:val="̂"/>
                    <m:ctrlPr>
                      <a:rPr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𝑇</m:t>
                    </m:r>
                  </m:e>
                </m:acc>
              </m:oMath>
            </a14:m>
            <a:r>
              <a:t>, </a:t>
            </a:r>
            <a14:m xmlns:a14="http://schemas.microsoft.com/office/drawing/2010/main">
              <m:oMath xmlns:m="http://schemas.openxmlformats.org/officeDocument/2006/math">
                <m:acc>
                  <m:accPr>
                    <m:chr m:val="̂"/>
                    <m:ctrlPr>
                      <a:rPr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e>
                </m:acc>
              </m:oMath>
            </a14:m>
            <a:r>
              <a:t> - given a statistic T, estimator and estimate of T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e>
                </m:d>
              </m:oMath>
            </a14:m>
            <a:r>
              <a:t> - probability of an event A occuring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sub>
                </m:sSub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</m:e>
                </m:d>
              </m:oMath>
            </a14:m>
            <a:r>
              <a:t>,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</m:sub>
                </m:sSub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,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𝑍</m:t>
                    </m:r>
                  </m:sub>
                </m:sSub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</m:e>
                </m:d>
              </m:oMath>
            </a14:m>
            <a:r>
              <a:t> - probability mass / density functions of X, Y, Z; sometimes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sub>
                </m:sSub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</m:e>
                </m:d>
              </m:oMath>
            </a14:m>
            <a:r>
              <a:t> etc. rather than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sub>
                </m:sSub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</m:e>
                </m:d>
              </m:oMath>
            </a14:m>
            <a:endParaRPr/>
          </a:p>
          <a:p>
            <a:pPr lvl="1"/>
            <a:r>
              <a:t>p(.) - used as a shorthand notation for pmfs / pdfs if the use of this is unambiguous (i.e. it is clear which is the random variable)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𝑋</m:t>
                </m:r>
                <m:r>
                  <a:rPr>
                    <a:latin typeface="Cambria Math" panose="02040503050406030204" pitchFamily="18" charset="0"/>
                  </a:rPr>
                  <m:t>∼</m:t>
                </m:r>
                <m:r>
                  <a:rPr>
                    <a:latin typeface="Cambria Math" panose="02040503050406030204" pitchFamily="18" charset="0"/>
                  </a:rPr>
                  <m:t>𝐹</m:t>
                </m:r>
              </m:oMath>
            </a14:m>
            <a:r>
              <a:t> - X distributed according to distribution function F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𝐸</m:t>
                </m:r>
                <m:d>
                  <m:dPr>
                    <m:begChr m:val="["/>
                    <m:endChr m:val="]"/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</m:d>
              </m:oMath>
            </a14:m>
            <a:r>
              <a:t>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𝐸</m:t>
                </m:r>
                <m:d>
                  <m:dPr>
                    <m:begChr m:val="["/>
                    <m:endChr m:val="]"/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</m:e>
                </m:d>
              </m:oMath>
            </a14:m>
            <a:r>
              <a:t>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𝐸</m:t>
                </m:r>
                <m:d>
                  <m:dPr>
                    <m:begChr m:val="["/>
                    <m:endChr m:val="]"/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𝑍</m:t>
                    </m:r>
                  </m:e>
                </m:d>
              </m:oMath>
            </a14:m>
            <a:r>
              <a:t>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𝐸</m:t>
                </m:r>
                <m:d>
                  <m:dPr>
                    <m:begChr m:val="["/>
                    <m:endChr m:val="]"/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𝑇</m:t>
                    </m:r>
                  </m:e>
                </m:d>
              </m:oMath>
            </a14:m>
            <a:r>
              <a:t> - the expectation of X, Y, Z, T respectively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[end of STA623 Bayesian Data analysis Session 4]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rPr b="1"/>
              <a:t>MONTE CARLO APPROXIMATION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In the examples we have seen so far, particularly when we used conjugate priors, we ended up with a posterior distribution for an unknown parameter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𝜃</m:t>
                </m:r>
              </m:oMath>
            </a14:m>
            <a:r>
              <a:t> for which there existed simple formulae for posterior means and variances.</a:t>
            </a:r>
          </a:p>
          <a:p>
            <a:pPr marL="0" lvl="0" indent="0">
              <a:buNone/>
            </a:pPr>
            <a:r>
              <a:t>Often however we are interested in other aspects of the posterior distribution, e.g.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∈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</m:oMath>
            </a14:m>
            <a:r>
              <a:t> for arbitrary sets A.</a:t>
            </a:r>
          </a:p>
          <a:p>
            <a:pPr lvl="1"/>
            <a:r>
              <a:t>posterior means and variances for functions of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𝜃</m:t>
                </m:r>
              </m:oMath>
            </a14:m>
            <a:endParaRPr/>
          </a:p>
          <a:p>
            <a:pPr lvl="1"/>
            <a:r>
              <a:t>predictive distributions for missing or unobserved data</a:t>
            </a:r>
          </a:p>
          <a:p>
            <a:pPr lvl="1"/>
            <a:r>
              <a:t>comparing two or more populations, so that we are interested in the posterior distribution for </a:t>
            </a:r>
            <a14:m xmlns:a14="http://schemas.microsoft.com/office/drawing/2010/main">
              <m:oMath xmlns:m="http://schemas.openxmlformats.org/officeDocument/2006/math">
                <m:d>
                  <m:dPr>
                    <m:begChr m:val="|"/>
                    <m:endChr m:val="|"/>
                    <m:ctrlPr>
                      <a:rPr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e>
                </m:d>
              </m:oMath>
            </a14:m>
            <a:r>
              <a:t>,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/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 or </a:t>
            </a:r>
            <a14:m xmlns:a14="http://schemas.microsoft.com/office/drawing/2010/main">
              <m:oMath xmlns:m="http://schemas.openxmlformats.org/officeDocument/2006/math">
                <m:r>
                  <m:rPr>
                    <m:nor/>
                  </m:rPr>
                  <a:rPr/>
                  <m:t>max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,…,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sub>
                </m:sSub>
              </m:oMath>
            </a14:m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Obtaining exact values for these quantities can be difficult or impossible.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Trick:</a:t>
            </a:r>
          </a:p>
          <a:p>
            <a:pPr lvl="1"/>
            <a:r>
              <a:t>Generate random samples for the parameters from their posterior distributions.</a:t>
            </a:r>
          </a:p>
          <a:p>
            <a:pPr lvl="1"/>
            <a:r>
              <a:t>Use these samples to compute arbitrary quantities of interest to an arbitrary degree of precision.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Generating random samples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≈</m:t>
                </m:r>
              </m:oMath>
            </a14:m>
            <a:r>
              <a:t> playing a game of chance. Since Monte Carlo is the most famous casino in the world, this approach was named the </a:t>
            </a:r>
            <a:r>
              <a:rPr b="1"/>
              <a:t>Monte Carlo approximation</a:t>
            </a:r>
            <a: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Recall the integral from Exercise 5, Practical 1&amp;2: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m>
                    <m:mPr>
                      <m:mcs>
                        <m:mc>
                          <m:mcPr>
                            <m:count m:val="3"/>
                            <m:mcJc m:val="center"/>
                          </m:mcPr>
                        </m:mc>
                      </m:mcs>
                      <m:ctrlPr>
                        <a:rPr>
                          <a:latin typeface="Cambria Math" panose="02040503050406030204" pitchFamily="18" charset="0"/>
                        </a:rPr>
                      </m:ctrlPr>
                    </m:mPr>
                    <m:m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|...</m:t>
                            </m:r>
                          </m:e>
                        </m:d>
                      </m:e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e>
                        <m:nary>
                          <m:naryPr>
                            <m:limLoc m:val="subSup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nary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;68,45</m:t>
                            </m:r>
                          </m:e>
                        </m:d>
                        <m:nary>
                          <m:naryPr>
                            <m:limLoc m:val="subSup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nary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;219,112</m:t>
                            </m:r>
                          </m:e>
                        </m:d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mr>
                    <m:mr>
                      <m:e/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e>
                        <m:f>
                          <m:f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112</m:t>
                                </m:r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219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68</m:t>
                                </m:r>
                              </m:sup>
                            </m:sSup>
                          </m:num>
                          <m:den>
                            <m:r>
                              <a:rPr>
                                <a:latin typeface="Cambria Math" panose="02040503050406030204" pitchFamily="18" charset="0"/>
                              </a:rPr>
                              <m:t>𝛤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219</m:t>
                                </m:r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𝛤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68</m:t>
                                </m:r>
                              </m:e>
                            </m:d>
                          </m:den>
                        </m:f>
                        <m:nary>
                          <m:naryPr>
                            <m:limLoc m:val="subSup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nary>
                              <m:naryPr>
                                <m:limLoc m:val="subSup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  <m:e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218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  <m:sSubSup>
                          <m:sSub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67</m:t>
                            </m:r>
                          </m:sup>
                        </m:sSubSup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−112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−45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mr>
                  </m:m>
                </m:oMath>
              </m:oMathPara>
            </a14:m>
            <a:endParaRPr/>
          </a:p>
          <a:p>
            <a:pPr marL="0" lvl="0" indent="0">
              <a:buNone/>
            </a:pPr>
            <a:r>
              <a:t>This integral can be solved in several ways, but one way involves generating random samples from both gamma distributions and then approximating the integrals by summing over the random samples.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In Exercise 5, Practical 1&amp;2, we solved the integral analytically by doing the integral (albeit by using a computer programme to help with this) and found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|...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=0.9726</m:t>
                </m:r>
              </m:oMath>
            </a14:m>
            <a:r>
              <a:t>.</a:t>
            </a:r>
          </a:p>
          <a:p>
            <a:pPr marL="0" lvl="0" indent="0">
              <a:buNone/>
            </a:pPr>
            <a:r>
              <a:t>Now let’s do it by sampling and approximating:</a:t>
            </a:r>
          </a:p>
          <a:p>
            <a:pPr lvl="0" indent="0">
              <a:buNone/>
            </a:pPr>
            <a:r>
              <a:rPr>
                <a:latin typeface="Courier"/>
              </a:rPr>
              <a:t>N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40A070"/>
                </a:solidFill>
                <a:latin typeface="Courier"/>
              </a:rPr>
              <a:t>1e5</a:t>
            </a:r>
            <a:br/>
            <a:r>
              <a:rPr>
                <a:latin typeface="Courier"/>
              </a:rPr>
              <a:t>theta1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rgamma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n=</a:t>
            </a:r>
            <a:r>
              <a:rPr>
                <a:latin typeface="Courier"/>
              </a:rPr>
              <a:t>N,</a:t>
            </a:r>
            <a:r>
              <a:rPr>
                <a:solidFill>
                  <a:srgbClr val="7D9029"/>
                </a:solidFill>
                <a:latin typeface="Courier"/>
              </a:rPr>
              <a:t>shape=</a:t>
            </a:r>
            <a:r>
              <a:rPr>
                <a:solidFill>
                  <a:srgbClr val="40A070"/>
                </a:solidFill>
                <a:latin typeface="Courier"/>
              </a:rPr>
              <a:t>219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rate=</a:t>
            </a:r>
            <a:r>
              <a:rPr>
                <a:solidFill>
                  <a:srgbClr val="40A070"/>
                </a:solidFill>
                <a:latin typeface="Courier"/>
              </a:rPr>
              <a:t>112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theta2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rgamma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n=</a:t>
            </a:r>
            <a:r>
              <a:rPr>
                <a:latin typeface="Courier"/>
              </a:rPr>
              <a:t>N,</a:t>
            </a:r>
            <a:r>
              <a:rPr>
                <a:solidFill>
                  <a:srgbClr val="7D9029"/>
                </a:solidFill>
                <a:latin typeface="Courier"/>
              </a:rPr>
              <a:t>shape=</a:t>
            </a:r>
            <a:r>
              <a:rPr>
                <a:solidFill>
                  <a:srgbClr val="40A070"/>
                </a:solidFill>
                <a:latin typeface="Courier"/>
              </a:rPr>
              <a:t>68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rate=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(theta1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theta2)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N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0.97311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2750</Words>
  <Application>Microsoft Macintosh PowerPoint</Application>
  <PresentationFormat>Widescreen</PresentationFormat>
  <Paragraphs>228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Courier</vt:lpstr>
      <vt:lpstr>Office Theme</vt:lpstr>
      <vt:lpstr>STA623 - Bayesian Data Analysis - Session 4</vt:lpstr>
      <vt:lpstr>Preliminaries</vt:lpstr>
      <vt:lpstr>PowerPoint Presentation</vt:lpstr>
      <vt:lpstr>Notation</vt:lpstr>
      <vt:lpstr>PowerPoint Presentation</vt:lpstr>
      <vt:lpstr>Monte Carlo</vt:lpstr>
      <vt:lpstr>Monte Carlo</vt:lpstr>
      <vt:lpstr>Monte Carlo</vt:lpstr>
      <vt:lpstr>Monte Carlo</vt:lpstr>
      <vt:lpstr>Monte Carlo</vt:lpstr>
      <vt:lpstr>Monte Carlo</vt:lpstr>
      <vt:lpstr>Monte Carlo</vt:lpstr>
      <vt:lpstr>Monte Carlo - Example</vt:lpstr>
      <vt:lpstr>Monte Carlo - Example</vt:lpstr>
      <vt:lpstr>Monte Carlo - Example</vt:lpstr>
      <vt:lpstr>Monte Carlo - Example</vt:lpstr>
      <vt:lpstr>Monte Carlo - Example</vt:lpstr>
      <vt:lpstr>Monte Carlo - Example</vt:lpstr>
      <vt:lpstr>Monte Carlo - Example</vt:lpstr>
      <vt:lpstr>Monte Carlo - Example</vt:lpstr>
      <vt:lpstr>PowerPoint Presentation</vt:lpstr>
      <vt:lpstr>Monte Carlo - posterior inference for arbitrary functions</vt:lpstr>
      <vt:lpstr>Monte Carlo - posterior inference for arbitrary functions</vt:lpstr>
      <vt:lpstr>Monte Carlo - sampling from predictive distributions</vt:lpstr>
      <vt:lpstr>Monte Carlo - sampling from predictive distributions</vt:lpstr>
      <vt:lpstr>Monte Carlo - sampling from predictive distributions</vt:lpstr>
      <vt:lpstr>Monte Carlo - sampling from predictive distributions</vt:lpstr>
      <vt:lpstr>PowerPoint Presentation</vt:lpstr>
      <vt:lpstr>Bayesian inference: multi-parameter models</vt:lpstr>
      <vt:lpstr>PowerPoint Presentation</vt:lpstr>
      <vt:lpstr>MCMC</vt:lpstr>
      <vt:lpstr>MCMC</vt:lpstr>
      <vt:lpstr>MCMC</vt:lpstr>
      <vt:lpstr>MCMC</vt:lpstr>
      <vt:lpstr>MCMC</vt:lpstr>
      <vt:lpstr>MCMC: Gibbs sampler</vt:lpstr>
      <vt:lpstr>MCMC: Gibbs sampler</vt:lpstr>
      <vt:lpstr>MCMC: Gibbs sampler</vt:lpstr>
      <vt:lpstr>MCMC: Gibbs sampler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STA623 - Bayesian Data Analysis - Session 4</dc:title>
  <dc:creator>Marc Henrion</dc:creator>
  <cp:keywords/>
  <cp:lastModifiedBy>Marc Henrion</cp:lastModifiedBy>
  <cp:revision>1</cp:revision>
  <dcterms:created xsi:type="dcterms:W3CDTF">2022-09-07T15:34:30Z</dcterms:created>
  <dcterms:modified xsi:type="dcterms:W3CDTF">2022-09-08T06:32:57Z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8 September 2022</vt:lpwstr>
  </property>
  <property fmtid="{D5CDD505-2E9C-101B-9397-08002B2CF9AE}" pid="3" name="header-includes">
    <vt:lpwstr/>
  </property>
  <property fmtid="{D5CDD505-2E9C-101B-9397-08002B2CF9AE}" pid="4" name="output">
    <vt:lpwstr/>
  </property>
</Properties>
</file>