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e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38963" lIns="77925" rIns="77925" tIns="38963" wrap="none"/>
          <a:lstStyle/>
          <a:p>
            <a:endParaRPr lang="en-US">
              <a:latin charset="0" pitchFamily="34" typeface="Calibri"/>
            </a:endParaRPr>
          </a:p>
        </p:txBody>
      </p:sp>
      <p:pic>
        <p:nvPicPr>
          <p:cNvPr descr="CoM new.jpg" id="8" name="Picture 7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STA623 -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3: Bayesian estimation</a:t>
            </a:r>
            <a:br/>
            <a:br/>
            <a:r>
              <a:rPr/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2023-08-30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If we write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(sampling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(prior precision)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(posterior precision)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(Think of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as the prior sample size.)</a:t>
                </a:r>
              </a:p>
              <a:p>
                <a:pPr lvl="0" indent="0" marL="0">
                  <a:buNone/>
                </a:pPr>
                <a:r>
                  <a:rPr/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κ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- the combined prior and observed sample size):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τ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τ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τ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κ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τ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other words, for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conditional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mean is a weighted average of the prior mean and the sample mean (with the weights determined by the prior and sample precisions and the number of observed data points).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precision is a sum of the prior precision and the sample precision, with the latter weighted by the number of observations.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a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 This needs to have support on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as it is for a variance parameter. The gamma distribution would be a candidate, but it turns out not to be conjugate for the normal sampling model. However, the gamma is conjugate for the precision </a:t>
                </a:r>
                <a14:m>
                  <m:oMath xmlns:m="http://schemas.openxmlformats.org/officeDocument/2006/math">
                    <m:r>
                      <m:t>τ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or in other words, the </a:t>
                </a:r>
                <a:r>
                  <a:rPr i="1"/>
                  <a:t>inverse-gamma</a:t>
                </a:r>
                <a:r>
                  <a:rPr/>
                  <a:t> distribution is a conjugate prior for the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normal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precision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r>
                                  <m:t>τ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variance</m:t>
                                </m:r>
                                <m:r>
                                  <m:rPr>
                                    <m:sty m:val="p"/>
                                  </m:rPr>
                                  <m:t>:</m:t>
                                </m:r>
                              </m:e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inv-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interpretability, we will not use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e>
                        <m:r>
                          <m:t>ν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sample size, and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interpretable as a prior variance.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Now we can derive the posterior: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t>d</m:t>
                            </m:r>
                            <m:r>
                              <m:t>μ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(This integral is left as an exercise.)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solution is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Γ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,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ν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>ν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n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ν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sSup>
                                      <m:e>
                                        <m: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κ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Sup>
                                          <m:e>
                                            <m: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/>
                  <a:t> is the usual sample variance.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summarise:</a:t>
                </a:r>
              </a:p>
              <a:p>
                <a:pPr lvl="0" indent="0" marL="0">
                  <a:buNone/>
                </a:pPr>
                <a:r>
                  <a:rPr/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once by integrating out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With the following prior distributions and sampling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∼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i</m:t>
                                    </m:r>
                                    <m: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do inference for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using the following posterior distributions: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sSub>
                                      <m:e>
                                        <m:r>
                                          <m:t>κ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r>
                                              <m:t>ν</m:t>
                                            </m:r>
                                          </m:e>
                                          <m:sub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BAYESIAN ESTIMATION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main focus of inference in Bayesian statistics are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the posterior distribution of the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given the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posterior predictive distribution of new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given observed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Often we will look at the distributions of functions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, or a function of these, to take particular values or lie in certain regions.</a:t>
                </a:r>
              </a:p>
              <a:p>
                <a:pPr lvl="0" indent="0" marL="0">
                  <a:buNone/>
                </a:pPr>
                <a:r>
                  <a:rPr/>
                  <a:t>Frequentist statistics by contrast yields </a:t>
                </a:r>
                <a:r>
                  <a:rPr i="1"/>
                  <a:t>point estimates</a:t>
                </a:r>
                <a:r>
                  <a:rPr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lvl="0" indent="0" marL="0">
                  <a:buNone/>
                </a:pPr>
                <a:r>
                  <a:rPr/>
                  <a:t>While the Bayesian posterior distributions have many advantages over point estimates, it is sometimes useful to have summarise the posterior distributions by point estimates. We had already in Session 2 briefly touched upon these.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These notes were written in </a:t>
            </a:r>
            <a:r>
              <a:rPr>
                <a:latin typeface="Courier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0"/>
            <a:r>
              <a:rPr/>
              <a:t>GitHub repository - will contain all course materials by the end of the week.</a:t>
            </a:r>
          </a:p>
        </p:txBody>
      </p:sp>
      <p:pic>
        <p:nvPicPr>
          <p:cNvPr descr="images/qrCodeGithub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https://github.com/gitMarcH/UNIMA_STA623_2023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Bayes estimator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an estimator that minimses the posterior expected value of a loss function (i.e. the </a:t>
                </a:r>
                <a:r>
                  <a:rPr i="1"/>
                  <a:t>posterior expected loss</a:t>
                </a:r>
                <a:r>
                  <a:rPr/>
                  <a:t>).</a:t>
                </a:r>
              </a:p>
              <a:p>
                <a:pPr lvl="0" indent="0" marL="0">
                  <a:buNone/>
                </a:pPr>
                <a:r>
                  <a:rPr/>
                  <a:t>Mathematically: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∫"/>
                          <m:limLoc m:val="subSup"/>
                          <m:subHide m:val="0"/>
                          <m:supHide m:val="1"/>
                        </m:naryPr>
                        <m:sub>
                          <m:r>
                            <m:rPr>
                              <m:sty m:val="p"/>
                              <m:scr m:val="script"/>
                            </m:rP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C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cost function.</a:t>
                </a:r>
              </a:p>
              <a:p>
                <a:pPr lvl="0" indent="0" marL="0">
                  <a:buNone/>
                </a:pPr>
                <a:r>
                  <a:rPr/>
                  <a:t>Note that the integration is over both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any cost function, but the most commonly used ones include: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absolute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0-1 loss: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0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&lt;</m:t>
                              </m:r>
                              <m: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m:t>1</m:t>
                              </m:r>
                              <m:r>
                                <m:t>  </m:t>
                              </m:r>
                              <m:r>
                                <m:rPr>
                                  <m:nor/>
                                  <m:sty m:val="p"/>
                                </m:rPr>
                                <m:t>if </m:t>
                              </m:r>
                              <m:d>
                                <m:dPr>
                                  <m:begChr m:val="|"/>
                                  <m:endChr m:val="|"/>
                                  <m:sepChr m:val=""/>
                                  <m:grow/>
                                </m:dPr>
                                <m:e>
                                  <m: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≥</m:t>
                              </m:r>
                              <m:r>
                                <m:t>ϵ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p:pic>
        <p:nvPicPr>
          <p:cNvPr descr="Chanco_STA623_BDA_2023_Henrion_Session3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will see that: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quadratic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mean</a:t>
                </a:r>
              </a:p>
              <a:p>
                <a:pPr lvl="0"/>
                <a:r>
                  <a:rPr/>
                  <a:t>absolute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median</a:t>
                </a:r>
              </a:p>
              <a:p>
                <a:pPr lvl="0"/>
                <a:r>
                  <a:rPr/>
                  <a:t>0-1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posterior mode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usually rewritten using the multiplication rule: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optimisation problem then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t> 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the probability axioms guarantee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it is enough to find the estimator that minimises the inner integral: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not across all realisations.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Quadratic loss function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See Practical 3 for the derivation of this estimator: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∫</m:t>
                      </m:r>
                      <m:r>
                        <m:t>θ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particular estimator is also called the </a:t>
                </a:r>
                <a:r>
                  <a:rPr b="1"/>
                  <a:t>minimum mean squared error estimator (MMSE)</a:t>
                </a:r>
                <a:r>
                  <a:rPr/>
                  <a:t> and is the most widely used point estimate for posterior distributions.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It can be shown (byt splitting the interval over which we integrate into regions below and above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, then deriving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and solving for 0) that solving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θ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θ</m:t>
                        </m:r>
                      </m:e>
                    </m:acc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Absolute loss function</a:t>
                </a:r>
              </a:p>
              <a:p>
                <a:pPr lvl="0" indent="0" marL="0">
                  <a:buNone/>
                </a:pPr>
                <a:r>
                  <a:rPr/>
                  <a:t>In other words, 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that divides the posterior probability density into 2 regions with equal probability mass: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the definition of the posterior median.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  <a:r>
                  <a:rPr/>
                  <a:t> (sometimes called hit-or-miss loss function)</a:t>
                </a:r>
              </a:p>
              <a:p>
                <a:pPr lvl="0" indent="0" marL="0">
                  <a:buNone/>
                </a:pPr>
                <a:r>
                  <a:rPr/>
                  <a:t>We need to find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e>
                      <m:sub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lim>
                      </m:limLow>
                      <m:r>
                        <m:rPr>
                          <m:sty m:val="p"/>
                        </m:rPr>
                        <m:t>∫</m:t>
                      </m:r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t>θ</m:t>
                              </m:r>
                            </m:e>
                          </m:acc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r>
                                  <m:t>ϵ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  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r>
                                  <m:t>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0-1 loss function</a:t>
                </a:r>
              </a:p>
              <a:p>
                <a:pPr lvl="0" indent="0" marL="0">
                  <a:buNone/>
                </a:pPr>
                <a:r>
                  <a:rPr/>
                  <a:t>The integral becomes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∫</m:t>
                            </m:r>
                            <m:r>
                              <m:rPr>
                                <m:sty m:val="p"/>
                                <m:scr m:val="script"/>
                              </m:rPr>
                              <m:t>C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p>
                              <m:e>
                                <m:r>
                                  <m:t>1</m:t>
                                </m:r>
                              </m:e>
                            </m:nary>
                            <m:r>
                              <m:rPr>
                                <m:sty m:val="p"/>
                              </m:rPr>
                              <m:t>⋅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ϵ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θ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ϵ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ϵ</m:t>
                        </m:r>
                      </m:sub>
                      <m:sup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+</m:t>
                        </m:r>
                        <m:r>
                          <m:t>ϵ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θ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small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and smooth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this is maximised at the maximum, i.e. the mode, of the posterior distribution.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references for Bayesian statistics / data analysis are:</a:t>
            </a:r>
          </a:p>
          <a:p>
            <a:pPr lvl="0" indent="-457200" marL="457200">
              <a:buAutoNum type="arabicPeriod"/>
            </a:pPr>
            <a:r>
              <a:rPr/>
              <a:t>Hoff, P.D. (2009). “</a:t>
            </a:r>
            <a:r>
              <a:rPr i="1"/>
              <a:t>A First Course in Bayesian Statistical Methods</a:t>
            </a:r>
            <a:r>
              <a:rPr/>
              <a:t>.” Springer.</a:t>
            </a:r>
          </a:p>
          <a:p>
            <a:pPr lvl="0" indent="-457200" marL="457200">
              <a:buAutoNum type="arabicPeriod"/>
            </a:pPr>
            <a:r>
              <a:rPr/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rPr/>
              <a:t>”. 3</a:t>
            </a:r>
            <a:r>
              <a:rPr baseline="30000"/>
              <a:t>rd</a:t>
            </a:r>
            <a:r>
              <a:rPr/>
              <a:t> ed. CRC Press.</a:t>
            </a:r>
          </a:p>
          <a:p>
            <a:pPr lvl="0" indent="-457200" marL="457200">
              <a:buAutoNum type="arabicPeriod"/>
            </a:pPr>
            <a:r>
              <a:rPr/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rPr/>
              <a:t>”, 2</a:t>
            </a:r>
            <a:r>
              <a:rPr baseline="30000"/>
              <a:t>nd</a:t>
            </a:r>
            <a:r>
              <a:rPr/>
              <a:t> ed., Springer, pp.131-168</a:t>
            </a:r>
          </a:p>
          <a:p>
            <a:pPr lvl="0" indent="-457200" marL="457200">
              <a:buAutoNum type="arabicPeriod"/>
            </a:pPr>
            <a:r>
              <a:rPr/>
              <a:t>Stone, J.V. (2013). “</a:t>
            </a:r>
            <a:r>
              <a:rPr i="1"/>
              <a:t>Bayes’ Rule: A Tutorial Introduction to Bayesian Analysis</a:t>
            </a:r>
            <a:r>
              <a:rPr/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 the last of these estimator is usally not considered to be Bayes estimator since it requires (fairly mild) conditions to exist (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smooth and existence of a single mode) and is a limiting case (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this reason, maximum a posterior density estimation is often considered an alternative to Bayes estimation.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CREDIBLE INTERVALS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often desirable to identify regions of the parameter space that have a high probability of containing the parameter. To do this we can construct, after observing some data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an interval (say)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such that the probability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u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is high.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Bayesian coverage</a:t>
                </a:r>
              </a:p>
              <a:p>
                <a:pPr lvl="0" indent="0" marL="0">
                  <a:buNone/>
                </a:pPr>
                <a:r>
                  <a:rPr/>
                  <a:t>An interval based on observed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y</m:t>
                    </m:r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Bayesian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random, the interval is fixed.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Frequentist coverage</a:t>
                </a:r>
              </a:p>
              <a:p>
                <a:pPr lvl="0" indent="0" marL="0">
                  <a:buNone/>
                </a:pPr>
                <a:r>
                  <a:rPr/>
                  <a:t>An </a:t>
                </a:r>
                <a:r>
                  <a:rPr i="1"/>
                  <a:t>random</a:t>
                </a:r>
                <a:r>
                  <a:rPr/>
                  <a:t>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has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frequentist coverage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if, before the data are collected,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u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α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fixed, the interval is random.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intervals are usually called </a:t>
                </a:r>
                <a:r>
                  <a:rPr b="1"/>
                  <a:t>credible intervals</a:t>
                </a:r>
                <a:r>
                  <a:rPr/>
                  <a:t> and frequentist intevals are called </a:t>
                </a:r>
                <a:r>
                  <a:rPr b="1"/>
                  <a:t>confidence intervals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However, </a:t>
                </a:r>
                <a:r>
                  <a:rPr b="1"/>
                  <a:t>Bayesian confidence interval</a:t>
                </a:r>
                <a:r>
                  <a:rPr/>
                  <a:t> and </a:t>
                </a:r>
                <a:r>
                  <a:rPr b="1"/>
                  <a:t>frequentist confidence interval</a:t>
                </a:r>
                <a:r>
                  <a:rPr/>
                  <a:t> are also in use.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Bayesian confidence intervals also have frequentist coverage – see Hoff P. D. (2009), Sections 3.1.2 and 3.4 for a comment on this.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Frequentist confidence intervals are often centered on the point estimate. If not centered on the point estimate, they at the very least contain it and so </a:t>
                </a:r>
                <a:r>
                  <a:rPr i="1"/>
                  <a:t>anchor</a:t>
                </a:r>
                <a:r>
                  <a:rPr/>
                  <a:t> the interval.</a:t>
                </a:r>
              </a:p>
              <a:p>
                <a:pPr lvl="0" indent="0" marL="0">
                  <a:buNone/>
                </a:pPr>
                <a:r>
                  <a:rPr/>
                  <a:t>In a Bayesian setting this is a bit less straightforward: we could pick any interval along the support to get an interval with the desired coverage.</a:t>
                </a:r>
              </a:p>
              <a:p>
                <a:pPr lvl="0" indent="0" marL="0">
                  <a:buNone/>
                </a:pPr>
                <a:r>
                  <a:rPr/>
                  <a:t>We could simply center the interval on a chosen posterior point estimate such as the posterior mean. There are other ways to construct such intervals though.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Quantile-based intervals</a:t>
                </a:r>
                <a:r>
                  <a:rPr/>
                  <a:t> (aka central posterior / equi-tailed intervals)</a:t>
                </a:r>
              </a:p>
              <a:p>
                <a:pPr lvl="0" indent="0" marL="0">
                  <a:buNone/>
                </a:pPr>
                <a:r>
                  <a:rPr/>
                  <a:t>One simple recipe for constructing 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&gt;</m:t>
                        </m:r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the quantile of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is easy to see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&lt;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&gt;</m:t>
                                    </m:r>
                                    <m:sSub>
                                      <m:e>
                                        <m: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α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α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Highest posterior density (HPD) regions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s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α</m:t>
                    </m:r>
                  </m:oMath>
                </a14:m>
                <a:r>
                  <a:rPr/>
                  <a:t>;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θ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 HPD region is not necessarily an interval (e.g. for multi-modal distributions, the HPD region can consist of a union of distinct intervals).</a:t>
                </a:r>
              </a:p>
              <a:p>
                <a:pPr lvl="0" indent="0" marL="0">
                  <a:buNone/>
                </a:pPr>
                <a:r>
                  <a:rPr/>
                  <a:t>If the HPD region is an interval, it is the </a:t>
                </a:r>
                <a:r>
                  <a:rPr i="1"/>
                  <a:t>narrowest</a:t>
                </a:r>
                <a:r>
                  <a:rPr/>
                  <a:t> interval with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α</m:t>
                        </m:r>
                      </m:e>
                    </m:d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coverage.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quantile-based interval: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0.3588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0.9567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quantile-based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0.3588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0.9567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0.975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0.025</m:t>
                        </m:r>
                        <m:r>
                          <m:rPr>
                            <m:sty m:val="p"/>
                          </m:rPr>
                          <m:t>;</m:t>
                        </m:r>
                        <m:r>
                          <m:t>β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5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2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0.5980</m:t>
                    </m:r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Suppose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95% HPD interval:</a:t>
                </a:r>
              </a:p>
              <a:p>
                <a:pPr lvl="0" indent="0" marL="0">
                  <a:buNone/>
                </a:pPr>
                <a:r>
                  <a:rPr/>
                  <a:t>There’s no formula to find this; has to be found empirically by sliding a line down the y-axis on a graph of the density. In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, you can use the function </a:t>
                </a:r>
                <a:r>
                  <a:rPr>
                    <a:latin typeface="Courier"/>
                  </a:rPr>
                  <a:t>hdi()</a:t>
                </a:r>
                <a:r>
                  <a:rPr/>
                  <a:t> from the </a:t>
                </a:r>
                <a:r>
                  <a:rPr>
                    <a:latin typeface="Courier"/>
                  </a:rPr>
                  <a:t>HDInterval</a:t>
                </a:r>
                <a:r>
                  <a:rPr/>
                  <a:t> package (for example).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rPr>
                          <m:nor/>
                          <m:sty m:val="p"/>
                        </m:rPr>
                        <m:t> 95% HPD interval 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0.4094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0.9822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width of this interval is </a:t>
                </a:r>
                <a14:m>
                  <m:oMath xmlns:m="http://schemas.openxmlformats.org/officeDocument/2006/math">
                    <m:r>
                      <m:t>0.9822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0.4094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0.5728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 that this is (slightly) narrower than the quantile-based interval.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Credible intervals - example</a:t>
            </a:r>
          </a:p>
        </p:txBody>
      </p:sp>
      <p:pic>
        <p:nvPicPr>
          <p:cNvPr descr="Chanco_STA623_BDA_2023_Henrion_Session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compare 2 hypotheses, or 2 models, or 2 parameter values, we can compute the prior odds and compare these to the posterior odds: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  <a:r>
                  <a:rPr/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sSub>
                              <m:e>
                                <m:r>
                                  <m:t>θ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/>
                  <a:t> is called the </a:t>
                </a:r>
                <a:r>
                  <a:rPr b="1"/>
                  <a:t>Bayes factor</a:t>
                </a:r>
              </a:p>
              <a:p>
                <a:pPr lvl="0" indent="0" marL="0">
                  <a:buNone/>
                </a:pPr>
                <a:r>
                  <a:rPr/>
                  <a:t>Bayes factor = how to update our beliefs having observed data. There is a relationship between Bayes factors and frequentist p-values.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THE NORMAL MODEL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 we have studied one-parameter distributions.</a:t>
                </a:r>
              </a:p>
              <a:p>
                <a:pPr lvl="0" indent="0" marL="0">
                  <a:buNone/>
                </a:pPr>
                <a:r>
                  <a:rPr/>
                  <a:t>What about two-parameter distributions?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example the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with pdf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ϕ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be able to do joint inference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we can break the problem into 2 one-parameter problems.</a:t>
                </a:r>
              </a:p>
              <a:p>
                <a:pPr lvl="0" indent="0" marL="0">
                  <a:buNone/>
                </a:pPr>
                <a:r>
                  <a:rPr/>
                  <a:t>For example, for the prior: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And, after observing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Sup>
                      <m:e>
                        <m:r>
                          <m:rPr>
                            <m:sty m:val="p"/>
                          </m:rPr>
                          <m:t>}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∼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similarly for the posterior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above results follow straight from the definition of conditional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∩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⋅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can show (Practicals 1 &amp; 2, Exercise 8) that assuming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be fixed, i.e. by conditioning on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then a conjugate prior distribution for the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normal distribution itself: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(prior)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μ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p>
                                  <m:e>
                                    <m:r>
                                      <m:t>σ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scr m:val="script"/>
                                  </m:rPr>
                                  <m:t>N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μ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p>
                                      <m:e>
                                        <m: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t>  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the posterior is also a normal distribution: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|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>
                                <m:sSubSup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  <m:sup>
                                    <m: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sSup>
                                          <m:e>
                                            <m:r>
                                              <m:t>σ</m:t>
                                            </m:r>
                                          </m:e>
                                          <m:sup>
                                            <m: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STA623 - Bayesian Data Analysis</dc:title>
  <dc:creator>Marc Henrion</dc:creator>
  <cp:keywords/>
  <dcterms:created xsi:type="dcterms:W3CDTF">2023-08-30T08:30:46Z</dcterms:created>
  <dcterms:modified xsi:type="dcterms:W3CDTF">2023-08-30T08:30:46Z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