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02"/>
          <a:sy d="100" n="102"/>
        </p:scale>
        <p:origin x="126" y="38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7"/>
          <a:sy d="100" n="87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2" Type="http://schemas.openxmlformats.org/officeDocument/2006/relationships/viewProps" Target="viewProps.xml" /><Relationship Id="rId4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e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38963" lIns="77925" rIns="77925" tIns="38963" wrap="none"/>
          <a:lstStyle/>
          <a:p>
            <a:endParaRPr lang="en-US">
              <a:latin charset="0" pitchFamily="34" typeface="Calibri"/>
            </a:endParaRPr>
          </a:p>
        </p:txBody>
      </p:sp>
      <p:pic>
        <p:nvPicPr>
          <p:cNvPr descr="CoM new.jpg" id="8" name="Picture 7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cstate="email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STA623 - Bayesian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Session 4: Markov Chain Monte Carlo</a:t>
            </a:r>
            <a:br/>
            <a:br/>
            <a:r>
              <a:rPr/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2023-08-31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be a parameter of interest and let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be a sample from the sampling model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Suppose we can sample a number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of independent, random values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from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θ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p>
                        <m:e>
                          <m:r>
                            <m:t>θ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</m:e>
                          </m:d>
                        </m:sup>
                      </m:sSup>
                      <m:sSub>
                        <m:e>
                          <m:r>
                            <m:rPr>
                              <m:sty m:val="p"/>
                            </m:rPr>
                            <m:t>∼</m:t>
                          </m:r>
                        </m:e>
                        <m:sub>
                          <m:r>
                            <m:rPr>
                              <m:nor/>
                              <m:sty m:val="p"/>
                            </m:rPr>
                            <m:t>iid</m:t>
                          </m:r>
                        </m:sub>
                      </m:sSub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the empirical distribution of the samples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p>
                      <m:e>
                        <m:r>
                          <m:t>θ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θ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would approximate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with the approximation improving as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increases.</a:t>
                </a:r>
              </a:p>
              <a:p>
                <a:pPr lvl="0" indent="0" marL="0">
                  <a:buNone/>
                </a:pPr>
                <a:r>
                  <a:rPr/>
                  <a:t>The empirical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p>
                      <m:e>
                        <m:r>
                          <m:t>θ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θ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called the </a:t>
                </a:r>
                <a:r>
                  <a:rPr b="1"/>
                  <a:t>Monte Carlo approximation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Note: Monte Carlo works for any distribution, not just posteriors.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i="1"/>
                  <a:t>Law of Large Numbers (LLN)</a:t>
                </a:r>
                <a:r>
                  <a:rPr/>
                  <a:t> is why Monte Carlo works: by the LLN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S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s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s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→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  <m:sty m:val="p"/>
                        </m:rPr>
                        <m:t> as 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</m:rPr>
                        <m:t>∞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g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∫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  <m:r>
                      <m:t>d</m:t>
                    </m:r>
                    <m:r>
                      <m:t>θ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example, this means that as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θ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s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r>
                              <m:t>θ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s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/</m:t>
                    </m:r>
                    <m:r>
                      <m:t>S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s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→</m:t>
                    </m:r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θ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s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c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S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c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sSup>
                      <m:e>
                        <m:r>
                          <m:t>α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percentile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p>
                      <m:e>
                        <m:r>
                          <m:t>θ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θ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We can approximate just about any aspect of the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in this way and with an arbitrary degree of precision given a large enough sample.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Recall for a </a:t>
                </a:r>
                <a14:m>
                  <m:oMath xmlns:m="http://schemas.openxmlformats.org/officeDocument/2006/math">
                    <m:r>
                      <m:t>Γ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 prior with a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λ</m:t>
                        </m:r>
                      </m:e>
                    </m:d>
                  </m:oMath>
                </a14:m>
                <a:r>
                  <a:rPr/>
                  <a:t> sampling model for some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the posterior distribution is </a:t>
                </a:r>
                <a14:m>
                  <m:oMath xmlns:m="http://schemas.openxmlformats.org/officeDocument/2006/math">
                    <m:r>
                      <m:t>Γ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bHide m:val="0"/>
                            <m:supHide m:val="1"/>
                          </m:naryPr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In Practical 3, Exercise 3, we had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18</m:t>
                    </m:r>
                    <m:r>
                      <m:rPr>
                        <m:sty m:val="p"/>
                      </m:rPr>
                      <m:t>,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40</m:t>
                    </m:r>
                  </m:oMath>
                </a14:m>
                <a:r>
                  <a:rPr/>
                  <a:t>, yielding a </a:t>
                </a:r>
                <a14:m>
                  <m:oMath xmlns:m="http://schemas.openxmlformats.org/officeDocument/2006/math">
                    <m:r>
                      <m:t>Γ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20</m:t>
                        </m:r>
                      </m:e>
                    </m:d>
                  </m:oMath>
                </a14:m>
                <a:r>
                  <a:rPr/>
                  <a:t> posterior.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Exercise: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Use Monte Carlo, with sizes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1000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10000</m:t>
                    </m:r>
                  </m:oMath>
                </a14:m>
                <a:r>
                  <a:rPr/>
                  <a:t> to approximate</a:t>
                </a:r>
              </a:p>
              <a:p>
                <a:pPr lvl="0"/>
                <a:r>
                  <a:rPr/>
                  <a:t>the posterior mean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λ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posterior probability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λ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2.1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95% quantile-based Bayesian confidence interval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first draw some Monte Carlo samples: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a&lt;-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; b&lt;-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sy&lt;-</a:t>
            </a:r>
            <a:r>
              <a:rPr>
                <a:solidFill>
                  <a:srgbClr val="AD0000"/>
                </a:solidFill>
                <a:latin typeface="Courier"/>
              </a:rPr>
              <a:t>40</a:t>
            </a:r>
            <a:r>
              <a:rPr>
                <a:solidFill>
                  <a:srgbClr val="003B4F"/>
                </a:solidFill>
                <a:latin typeface="Courier"/>
              </a:rPr>
              <a:t>; n&lt;-</a:t>
            </a:r>
            <a:r>
              <a:rPr>
                <a:solidFill>
                  <a:srgbClr val="AD0000"/>
                </a:solidFill>
                <a:latin typeface="Courier"/>
              </a:rPr>
              <a:t>18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s10&lt;-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s100&lt;-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s1000&lt;-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s10000&lt;-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posterior mean is given by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a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bHide m:val="0"/>
                            <m:supHide m:val="1"/>
                          </m:naryPr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b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45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20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2.25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Approximated by Monte Carlo: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print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2.127597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print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2.263114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print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2.267247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print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(s10000))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2.249742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posterior probability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λ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2.1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is given by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pgamma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,a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sy,b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n)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0.3417987</a:t>
                </a:r>
              </a:p>
              <a:p>
                <a:pPr lvl="0" indent="0" marL="0">
                  <a:buNone/>
                </a:pPr>
                <a:r>
                  <a:rPr/>
                  <a:t>We can approximate this by Monte Carlo: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0.6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100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0.36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1000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0.32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(s10000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10000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0.3317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quantile based 95% Bayesian confidence interval is given by: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qgamma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),a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[1] 1.641165 2.953397</a:t>
            </a:r>
          </a:p>
          <a:p>
            <a:pPr lvl="0" indent="0" marL="0">
              <a:buNone/>
            </a:pPr>
            <a:r>
              <a:rPr/>
              <a:t>This too we can approximate using Monte Carlo, by taking empirical quantiles of the samples: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(s10,</a:t>
            </a:r>
            <a:r>
              <a:rPr>
                <a:solidFill>
                  <a:srgbClr val="657422"/>
                </a:solidFill>
                <a:latin typeface="Courier"/>
              </a:rPr>
              <a:t>probs=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1.715649 2.527271</a:t>
            </a:r>
            <a:br/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(s100,</a:t>
            </a:r>
            <a:r>
              <a:rPr>
                <a:solidFill>
                  <a:srgbClr val="657422"/>
                </a:solidFill>
                <a:latin typeface="Courier"/>
              </a:rPr>
              <a:t>probs=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1.660528 3.134632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(s100,</a:t>
            </a:r>
            <a:r>
              <a:rPr>
                <a:solidFill>
                  <a:srgbClr val="657422"/>
                </a:solidFill>
                <a:latin typeface="Courier"/>
              </a:rPr>
              <a:t>probs=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1.660528 3.134632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(s1000,</a:t>
            </a:r>
            <a:r>
              <a:rPr>
                <a:solidFill>
                  <a:srgbClr val="657422"/>
                </a:solidFill>
                <a:latin typeface="Courier"/>
              </a:rPr>
              <a:t>probs=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1.678758 2.961095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plot how these quantities converge as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sVect&lt;-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: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1500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df&lt;-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data.frame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sVect,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postMean=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postCdf=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postQ975=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for(s in sVect){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samp&lt;-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rgamma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shape=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a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sy,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rate=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n)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postMean[df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s]&lt;-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(samp)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postCdf[df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s]&lt;-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(samp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postQ975[df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s]&lt;-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quantile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(samp,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probs=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0.975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}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These notes were written in </a:t>
            </a:r>
            <a:r>
              <a:rPr>
                <a:latin typeface="Courier"/>
              </a:rPr>
              <a:t>quarto</a:t>
            </a:r>
            <a:r>
              <a:rPr/>
              <a:t>.</a:t>
            </a:r>
          </a:p>
          <a:p>
            <a:pPr lvl="0"/>
            <a:r>
              <a:rPr/>
              <a:t>All examples / code in these notes is </a:t>
            </a:r>
            <a:r>
              <a:rPr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0"/>
            <a:r>
              <a:rPr/>
              <a:t>GitHub repository - will contain all course materials by the end of the week.</a:t>
            </a:r>
          </a:p>
        </p:txBody>
      </p:sp>
      <p:pic>
        <p:nvPicPr>
          <p:cNvPr descr="images/qrCodeGithubRep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https://github.com/gitMarcH/UNIMA_STA623_2023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Monte Carlo -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titles&lt;-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"posterior"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"cdf at 2.1"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"97.5% quantile"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cols&lt;-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"greenyellow"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"salmon"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hVect&lt;-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((a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(b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n),</a:t>
            </a:r>
            <a:r>
              <a:rPr>
                <a:solidFill>
                  <a:srgbClr val="4758AB"/>
                </a:solidFill>
                <a:latin typeface="Courier"/>
              </a:rPr>
              <a:t>pgamma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2.1</a:t>
            </a:r>
            <a:r>
              <a:rPr>
                <a:solidFill>
                  <a:srgbClr val="003B4F"/>
                </a:solidFill>
                <a:latin typeface="Courier"/>
              </a:rPr>
              <a:t>,a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n),</a:t>
            </a:r>
            <a:r>
              <a:rPr>
                <a:solidFill>
                  <a:srgbClr val="4758AB"/>
                </a:solidFill>
                <a:latin typeface="Courier"/>
              </a:rPr>
              <a:t>qgamma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par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mfrow=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r>
              <a:rPr>
                <a:solidFill>
                  <a:srgbClr val="657422"/>
                </a:solidFill>
                <a:latin typeface="Courier"/>
              </a:rPr>
              <a:t>mar=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for(i in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S,df[,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i],</a:t>
            </a:r>
            <a:r>
              <a:rPr>
                <a:solidFill>
                  <a:srgbClr val="657422"/>
                </a:solidFill>
                <a:latin typeface="Courier"/>
              </a:rPr>
              <a:t>type=</a:t>
            </a:r>
            <a:r>
              <a:rPr>
                <a:solidFill>
                  <a:srgbClr val="20794D"/>
                </a:solidFill>
                <a:latin typeface="Courier"/>
              </a:rPr>
              <a:t>"l"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xlab=</a:t>
            </a:r>
            <a:r>
              <a:rPr>
                <a:solidFill>
                  <a:srgbClr val="20794D"/>
                </a:solidFill>
                <a:latin typeface="Courier"/>
              </a:rPr>
              <a:t>"number of Monte Carlo samples"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ylab=</a:t>
            </a:r>
            <a:r>
              <a:rPr>
                <a:solidFill>
                  <a:srgbClr val="20794D"/>
                </a:solidFill>
                <a:latin typeface="Courier"/>
              </a:rPr>
              <a:t>"Monte Carlo approx."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cex.lab=</a:t>
            </a:r>
            <a:r>
              <a:rPr>
                <a:solidFill>
                  <a:srgbClr val="AD0000"/>
                </a:solidFill>
                <a:latin typeface="Courier"/>
              </a:rPr>
              <a:t>2.5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cex.axis=</a:t>
            </a:r>
            <a:r>
              <a:rPr>
                <a:solidFill>
                  <a:srgbClr val="AD0000"/>
                </a:solidFill>
                <a:latin typeface="Courier"/>
              </a:rPr>
              <a:t>2.5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cex.main=</a:t>
            </a:r>
            <a:r>
              <a:rPr>
                <a:solidFill>
                  <a:srgbClr val="AD0000"/>
                </a:solidFill>
                <a:latin typeface="Courier"/>
              </a:rPr>
              <a:t>2.5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lwd=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col=</a:t>
            </a:r>
            <a:r>
              <a:rPr>
                <a:solidFill>
                  <a:srgbClr val="003B4F"/>
                </a:solidFill>
                <a:latin typeface="Courier"/>
              </a:rPr>
              <a:t>cols[i],</a:t>
            </a:r>
            <a:r>
              <a:rPr>
                <a:solidFill>
                  <a:srgbClr val="657422"/>
                </a:solidFill>
                <a:latin typeface="Courier"/>
              </a:rPr>
              <a:t>main=</a:t>
            </a:r>
            <a:r>
              <a:rPr>
                <a:solidFill>
                  <a:srgbClr val="003B4F"/>
                </a:solidFill>
                <a:latin typeface="Courier"/>
              </a:rPr>
              <a:t>titles[i])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lwd=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lty=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h=</a:t>
            </a:r>
            <a:r>
              <a:rPr>
                <a:solidFill>
                  <a:srgbClr val="003B4F"/>
                </a:solidFill>
                <a:latin typeface="Courier"/>
              </a:rPr>
              <a:t>hVect[i],</a:t>
            </a:r>
            <a:r>
              <a:rPr>
                <a:solidFill>
                  <a:srgbClr val="657422"/>
                </a:solidFill>
                <a:latin typeface="Courier"/>
              </a:rPr>
              <a:t>col=</a:t>
            </a:r>
            <a:r>
              <a:rPr>
                <a:solidFill>
                  <a:srgbClr val="20794D"/>
                </a:solidFill>
                <a:latin typeface="Courier"/>
              </a:rPr>
              <a:t>"darkgrey"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  <p:pic>
        <p:nvPicPr>
          <p:cNvPr descr="Chanco_STA623_BDA_2023_Henrion_Session4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 - posterior inference for arbitrary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Often we are interested in the posterior distribution of some function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of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. For examples, in the binomial model we often are interested in the logodds: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f>
                      <m:fPr>
                        <m:type m:val="bar"/>
                      </m:fPr>
                      <m:num>
                        <m:r>
                          <m:t>θ</m:t>
                        </m:r>
                      </m:num>
                      <m:den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θ</m:t>
                        </m:r>
                      </m:den>
                    </m:f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Using Monte Carlo, we can approximate any aspect of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g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independently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  <m:sty m:val="p"/>
                                  </m:rPr>
                                  <m:t>, compute </m:t>
                                </m:r>
                                <m:sSup>
                                  <m:e>
                                    <m:r>
                                      <m:t>γ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  <m:sty m:val="p"/>
                                  </m:rPr>
                                  <m:t>, compute </m:t>
                                </m:r>
                                <m:sSup>
                                  <m:e>
                                    <m:r>
                                      <m:t>γ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  <m:sty m:val="p"/>
                                  </m:rPr>
                                  <m:t>, compute </m:t>
                                </m:r>
                                <m:sSup>
                                  <m:e>
                                    <m:r>
                                      <m:t>γ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 - posterior inference for arbitrary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Then as before, we can compute: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γ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s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r>
                              <m:t>γ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s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/</m:t>
                    </m:r>
                    <m:r>
                      <m:t>S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γ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s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γ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γ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→</m:t>
                    </m:r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γ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 - sampling from predictive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New data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are generated by the same sampling model as the observed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SAMPLING MODEL </m:t>
                      </m:r>
                      <m:r>
                        <m:t>  </m:t>
                      </m:r>
                      <m:r>
                        <m:t>  </m:t>
                      </m:r>
                      <m:r>
                        <m:t>  </m:t>
                      </m:r>
                      <m:acc>
                        <m:accPr>
                          <m:chr m:val="̃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∼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cannot predict from this model however, as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random: we need to integrate it out: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PREDICTIVE MODEL </m:t>
                      </m:r>
                      <m:r>
                        <m:t> 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above is a </a:t>
                </a:r>
                <a:r>
                  <a:rPr i="1"/>
                  <a:t>prior predictive distribution</a:t>
                </a:r>
                <a:r>
                  <a:rPr/>
                  <a:t> as we have not conditioned on observed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 - sampling from predictive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After we have observed data, we obtain the </a:t>
                </a:r>
                <a:r>
                  <a:rPr i="1"/>
                  <a:t>posterior predictive distribution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a </a:t>
                </a:r>
                <a14:m>
                  <m:oMath xmlns:m="http://schemas.openxmlformats.org/officeDocument/2006/math">
                    <m:r>
                      <m:t>Γ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  <m:r>
                          <m:rPr>
                            <m:sty m:val="p"/>
                          </m:rPr>
                          <m:t>,</m:t>
                        </m:r>
                      </m:e>
                    </m:d>
                  </m:oMath>
                </a14:m>
                <a:r>
                  <a:rPr/>
                  <a:t> prior and a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Pois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λ</m:t>
                        </m:r>
                      </m:e>
                    </m:d>
                  </m:oMath>
                </a14:m>
                <a:r>
                  <a:rPr/>
                  <a:t> sampling model, we saw (Exercise 4, Practical 1&amp;2) that the posterior predictive distribution was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NegBin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bHide m:val="0"/>
                            <m:supHide m:val="1"/>
                          </m:naryPr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In many situations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is too complicated to sample from directly. However we often are able to sample from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 - sampling from predictive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then obtain samples from the posterior predictive distribution as follows: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independently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  <m:sty m:val="p"/>
                                  </m:rPr>
                                  <m:t>, sample </m:t>
                                </m:r>
                                <m:sSup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  <m:sty m:val="p"/>
                                  </m:rPr>
                                  <m:t>, sample </m:t>
                                </m:r>
                                <m:sSup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  <m:sty m:val="p"/>
                                  </m:rPr>
                                  <m:t>, sample </m:t>
                                </m:r>
                                <m:sSup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S</m:t>
                                    </m:r>
                                  </m:e>
                                </m:d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S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/>
                  <a:t> constitutes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independent samples from the joint posterior distribution of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"/>
                        <m:grow/>
                      </m:dPr>
                      <m:e>
                        <m:sSup>
                          <m:e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/>
                  <a:t> constitutes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independent samples from the </a:t>
                </a:r>
                <a:r>
                  <a:rPr i="1"/>
                  <a:t>marginal</a:t>
                </a:r>
                <a:r>
                  <a:rPr/>
                  <a:t> posterior distribution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, i.e. the posterior predictive distribution.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 - sampling from predictive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An important use of sampling from the posterior predictive distribution is for assessing model fit: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Do samples from the posterior predictive distribution look like the actual observed data?</a:t>
                </a:r>
              </a:p>
              <a:p>
                <a:pPr lvl="0"/>
                <a:r>
                  <a:rPr/>
                  <a:t>How likely are certain aspects of the observed data to be occurring under the posterior predictive distribution?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BAYESIAN INFERENCE: multi-parameter models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inference: multi-parameter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Bayesian inference for two or more unknown parameters is not conceptually different from the one parameter case.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E.g. for a normal sampling model with parameters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with joint prior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posterior inference proceeds using Bayes’ rule: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…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…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However, for many multiparameter models, the joint posterior distribution is non-standard and difficult to sample from directly.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MARKOV CHAIN MONTE CARLO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references for Bayesian statistics / data analysis are:</a:t>
            </a:r>
          </a:p>
          <a:p>
            <a:pPr lvl="0" indent="-457200" marL="457200">
              <a:buAutoNum type="arabicPeriod"/>
            </a:pPr>
            <a:r>
              <a:rPr/>
              <a:t>Hoff, P.D. (2009). “</a:t>
            </a:r>
            <a:r>
              <a:rPr i="1"/>
              <a:t>A First Course in Bayesian Statistical Methods</a:t>
            </a:r>
            <a:r>
              <a:rPr/>
              <a:t>.” Springer.</a:t>
            </a:r>
          </a:p>
          <a:p>
            <a:pPr lvl="0" indent="-457200" marL="457200">
              <a:buAutoNum type="arabicPeriod"/>
            </a:pPr>
            <a:r>
              <a:rPr/>
              <a:t>Gelman, A., Carlin, J.B., Stern, H.S., Dunson, D.B., Vehtari, A., Rubin, D.B. (2014). “</a:t>
            </a:r>
            <a:r>
              <a:rPr i="1"/>
              <a:t>Bayesian Data Analysis</a:t>
            </a:r>
            <a:r>
              <a:rPr/>
              <a:t>”. 3</a:t>
            </a:r>
            <a:r>
              <a:rPr baseline="30000"/>
              <a:t>rd</a:t>
            </a:r>
            <a:r>
              <a:rPr/>
              <a:t> ed. CRC Press.</a:t>
            </a:r>
          </a:p>
          <a:p>
            <a:pPr lvl="0" indent="-457200" marL="457200">
              <a:buAutoNum type="arabicPeriod"/>
            </a:pPr>
            <a:r>
              <a:rPr/>
              <a:t>Ramoni, M., Sebastiani, P. (2007), ‘Bayesian Methods’, in Berthold, M., Hand, D.J. (eds.). “</a:t>
            </a:r>
            <a:r>
              <a:rPr i="1"/>
              <a:t>Intelligent Data Analysis</a:t>
            </a:r>
            <a:r>
              <a:rPr/>
              <a:t>”, 2</a:t>
            </a:r>
            <a:r>
              <a:rPr baseline="30000"/>
              <a:t>nd</a:t>
            </a:r>
            <a:r>
              <a:rPr/>
              <a:t> ed., Springer, pp.131-168</a:t>
            </a:r>
          </a:p>
          <a:p>
            <a:pPr lvl="0" indent="-457200" marL="457200">
              <a:buAutoNum type="arabicPeriod"/>
            </a:pPr>
            <a:r>
              <a:rPr/>
              <a:t>Stone, J.V. (2013). “</a:t>
            </a:r>
            <a:r>
              <a:rPr i="1"/>
              <a:t>Bayes’ Rule: A Tutorial Introduction to Bayesian Analysis</a:t>
            </a:r>
            <a:r>
              <a:rPr/>
              <a:t>”. Sebtel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distributions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are called the </a:t>
                </a:r>
                <a:r>
                  <a:rPr b="1"/>
                  <a:t>full conditional distributions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as they are conditional distributions for a single parameter given everything else.</a:t>
                </a:r>
              </a:p>
              <a:p>
                <a:pPr lvl="0" indent="0" marL="0">
                  <a:buNone/>
                </a:pPr>
                <a:r>
                  <a:rPr/>
                  <a:t>We have already seen (Exercise 8, Practical 1&amp;2) that if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μ</m:t>
                      </m:r>
                      <m:r>
                        <m:rPr>
                          <m:sty m:val="p"/>
                        </m:rPr>
                        <m:t>|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/</m:t>
                        </m:r>
                        <m:sSubSup>
                          <m:e>
                            <m:r>
                              <m:t>σ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num>
                      <m:den>
                        <m:r>
                          <m:t>1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bSup>
                          <m:e>
                            <m:r>
                              <m:t>σ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Sup>
                      <m:e>
                        <m:r>
                          <m:t>σ</m:t>
                        </m:r>
                      </m:e>
                      <m:sub>
                        <m:r>
                          <m:t>n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bSup>
                              <m:e>
                                <m:r>
                                  <m:t>σ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2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If we write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 if we assume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ν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ν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sSubSup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Then it can be shown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|</m:t>
                      </m:r>
                      <m:r>
                        <m:t>μ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ν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ν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sSubSup>
                            <m:e>
                              <m:r>
                                <m:t>τ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n</m:t>
                                </m:r>
                              </m:e>
                            </m:mr>
                            <m:mr>
                              <m:e>
                                <m:sSubSup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n</m:t>
                                    </m:r>
                                    <m:sSubSup>
                                      <m:e>
                                        <m: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μ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r>
                                                  <m:t>y</m:t>
                                                </m:r>
                                              </m:e>
                                              <m:sub>
                                                <m:r>
                                                  <m:t>i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μ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to summarise, for a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sampling model:</a:t>
                </a:r>
              </a:p>
              <a:p>
                <a:pPr lvl="0"/>
                <a:r>
                  <a:rPr/>
                  <a:t>conditionally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the normal distribution is a conjugate prior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  <a:p>
                <a:pPr lvl="0"/>
                <a:r>
                  <a:rPr/>
                  <a:t>conditionally on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, the inverse gamma distribution is a conjugate prior for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is called a </a:t>
                </a:r>
                <a:r>
                  <a:rPr b="1"/>
                  <a:t>semi-conjugate</a:t>
                </a:r>
                <a:r>
                  <a:rPr/>
                  <a:t> or </a:t>
                </a:r>
                <a:r>
                  <a:rPr b="1"/>
                  <a:t>conditionally conjugate</a:t>
                </a:r>
                <a:r>
                  <a:rPr/>
                  <a:t> prior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Note this does not guarantee that the resulting joint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conjugate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Note if we have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b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Then X follows an </a:t>
                </a:r>
                <a:r>
                  <a:rPr i="1"/>
                  <a:t>inverse Gamma</a:t>
                </a:r>
                <a:r>
                  <a:rPr/>
                  <a:t> distribution: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nor/>
                          <m:sty m:val="p"/>
                        </m:rPr>
                        <m:t>inv-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b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Under this semi-conjugate prior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given a starting sample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  <m:r>
                          <m:t> 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, we can sample a value </a:t>
                </a:r>
                <a14:m>
                  <m:oMath xmlns:m="http://schemas.openxmlformats.org/officeDocument/2006/math">
                    <m:sSup>
                      <m:e>
                        <m:r>
                          <m:t>μ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μ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/>
                  <a:t> will be a sample from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But now, </a:t>
                </a:r>
                <a14:m>
                  <m:oMath xmlns:m="http://schemas.openxmlformats.org/officeDocument/2006/math">
                    <m:sSup>
                      <m:e>
                        <m:r>
                          <m:t>μ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can also be considered a sample from the marginal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and we can then use this to sample a value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|</m:t>
                        </m:r>
                        <m:sSup>
                          <m:e>
                            <m:r>
                              <m:t>μ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Now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μ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/>
                  <a:t> can be considered a sample from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and so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can be considered a sample from the marginal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and this can be used to generate a new value </a:t>
                </a:r>
                <a14:m>
                  <m:oMath xmlns:m="http://schemas.openxmlformats.org/officeDocument/2006/math">
                    <m:sSup>
                      <m:e>
                        <m:r>
                          <m:t>μ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and so on.</a:t>
                </a:r>
              </a:p>
              <a:p>
                <a:pPr lvl="0" indent="0" marL="0">
                  <a:buNone/>
                </a:pPr>
                <a:r>
                  <a:rPr/>
                  <a:t>This is the principle of the </a:t>
                </a:r>
                <a:r>
                  <a:rPr i="1"/>
                  <a:t>Gibbs sampler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MCMC: Gibbs 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Suppose you have a vector of parameters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ϕ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and a joint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</m:d>
                  </m:oMath>
                </a14:m>
                <a:r>
                  <a:rPr/>
                  <a:t>. Given a starting value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0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Sup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Sup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  <m: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/>
                  <a:t>, the </a:t>
                </a:r>
                <a:r>
                  <a:rPr b="1"/>
                  <a:t>Gibbs sampler</a:t>
                </a:r>
                <a:r>
                  <a:rPr/>
                  <a:t> generates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as follows: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r>
                                  <m:t> 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r>
                                  <m:t> 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sample </m:t>
                                </m:r>
                                <m:r>
                                  <m:t> 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s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MCMC: Gibbs 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generates a </a:t>
                </a:r>
                <a:r>
                  <a:rPr i="1"/>
                  <a:t>dependent</a:t>
                </a:r>
                <a:r>
                  <a:rPr/>
                  <a:t> sequence of vectors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m:t>ϕ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m:t>ϕ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  <m:e/>
                          <m:e/>
                        </m:mr>
                        <m:mr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m:t>ϕ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S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S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each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depends on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0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only through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This is called the </a:t>
                </a:r>
                <a:r>
                  <a:rPr b="1"/>
                  <a:t>Markov property</a:t>
                </a:r>
                <a:r>
                  <a:rPr/>
                  <a:t> and so the sequence is called a </a:t>
                </a:r>
                <a:r>
                  <a:rPr b="1"/>
                  <a:t>Markov chain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MCMC: Gibbs 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Under conditions met for all models discussed in this course module, for any set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rPr>
                                  <m:sty m:val="b"/>
                                </m:rPr>
                                <m:t>ϕ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s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→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ϕ</m:t>
                          </m:r>
                        </m:e>
                      </m:d>
                      <m:r>
                        <m:t>d</m:t>
                      </m:r>
                      <m:r>
                        <m:rPr>
                          <m:sty m:val="b"/>
                        </m:rPr>
                        <m:t>ϕ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 as </m:t>
                      </m:r>
                      <m:r>
                        <m:t> 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</m:rPr>
                        <m:t>∞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other words, the sample distribution of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 approaches the target distribution as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 regardless of the starting value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MCMC: Gibbs 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More importantly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S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s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rPr>
                                  <m:sty m:val="b"/>
                                </m:rPr>
                                <m:t>ϕ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s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→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b"/>
                                </m:rPr>
                                <m:t>ϕ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ϕ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ϕ</m:t>
                          </m:r>
                        </m:e>
                      </m:d>
                      <m:r>
                        <m:t>d</m:t>
                      </m:r>
                      <m:r>
                        <m:rPr>
                          <m:sty m:val="b"/>
                        </m:rPr>
                        <m:t>ϕ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as </m:t>
                      </m:r>
                      <m:r>
                        <m:t> 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</m:rPr>
                        <m:t>∞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means we can approximate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g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rPr>
                                <m:sty m:val="b"/>
                              </m:rPr>
                              <m:t>ϕ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with the sample average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"/>
                        <m:grow/>
                      </m:dPr>
                      <m:e>
                        <m:r>
                          <m:t>g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m:t>ϕ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g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m:t>ϕ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S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/>
                  <a:t> just as we did in Monte Carlo approximation.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this reason, we call such approximations </a:t>
                </a:r>
                <a:r>
                  <a:rPr b="1"/>
                  <a:t>Markov Chain Monte Carlo (MCMC)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[end of STA623 Bayesian Data analysis Session 4]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estimators for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estimates of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- probability of an event A occuring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0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MONTE CARLO APPROXIMATION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the examples we have seen so far, particularly when we used conjugate priors, we ended up with a posterior distribution for an unknown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for which there existed simple formulae for posterior means and variances.</a:t>
                </a:r>
              </a:p>
              <a:p>
                <a:pPr lvl="0" indent="0" marL="0">
                  <a:buNone/>
                </a:pPr>
                <a:r>
                  <a:rPr/>
                  <a:t>Often however we are interested in other aspects of the posterior distribution, e.g.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for arbitrary sets A.</a:t>
                </a:r>
              </a:p>
              <a:p>
                <a:pPr lvl="0"/>
                <a:r>
                  <a:rPr/>
                  <a:t>posterior means and variances for functions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</a:p>
              <a:p>
                <a:pPr lvl="0"/>
                <a:r>
                  <a:rPr/>
                  <a:t>predictive distributions for missing or unobserved data</a:t>
                </a:r>
              </a:p>
              <a:p>
                <a:pPr lvl="0"/>
                <a:r>
                  <a:rPr/>
                  <a:t>comparing two or more populations, so that we are interested in the posterior distribution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max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Obtaining exact values for these quantities can be difficult or impossible.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Trick:</a:t>
                </a:r>
              </a:p>
              <a:p>
                <a:pPr lvl="0"/>
                <a:r>
                  <a:rPr/>
                  <a:t>Generate random samples for the parameters from their posterior distributions.</a:t>
                </a:r>
              </a:p>
              <a:p>
                <a:pPr lvl="0"/>
                <a:r>
                  <a:rPr/>
                  <a:t>Use these samples to compute arbitrary quantities of interest to an arbitrary degree of precision.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Generating random samples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≈</m:t>
                    </m:r>
                  </m:oMath>
                </a14:m>
                <a:r>
                  <a:rPr/>
                  <a:t> playing a game of chance. Since Monte Carlo is the most famous casino in the world, this approach was named the </a:t>
                </a:r>
                <a:r>
                  <a:rPr b="1"/>
                  <a:t>Monte Carlo approximation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Recall the integral from Exercise 5, Practical 1&amp;2: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p>
                              <m:e>
                                <m:r>
                                  <m:t>γ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;</m:t>
                                </m:r>
                                <m:r>
                                  <m:t>68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45</m:t>
                                </m:r>
                              </m:e>
                            </m:d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p>
                              <m:e>
                                <m:r>
                                  <m:t>γ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;</m:t>
                                </m:r>
                                <m:r>
                                  <m:t>219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112</m:t>
                                </m:r>
                              </m:e>
                            </m:d>
                            <m:r>
                              <m:t>d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d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t>112</m:t>
                                    </m:r>
                                  </m:e>
                                  <m:sup>
                                    <m:r>
                                      <m:t>219</m:t>
                                    </m:r>
                                  </m:sup>
                                </m:sSup>
                                <m:sSup>
                                  <m:e>
                                    <m:r>
                                      <m:t>45</m:t>
                                    </m:r>
                                  </m:e>
                                  <m:sup>
                                    <m:r>
                                      <m:t>68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219</m:t>
                                    </m:r>
                                  </m:e>
                                </m:d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68</m:t>
                                    </m:r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0</m:t>
                                    </m:r>
                                  </m:sub>
                                  <m:sup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sup>
                                  <m:e>
                                    <m:sSub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218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  <m:sSubSup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  <m:sup>
                                <m:r>
                                  <m:t>67</m:t>
                                </m:r>
                              </m:sup>
                            </m:sSub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112</m:t>
                                </m:r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45</m:t>
                                </m:r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m:t>d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d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integral can be solved in several ways, but one way involves generating random samples from both gamma distributions and then approximating the integrals by summing over the random samples.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Exercise 5, Practical 1&amp;2, we solved the integral analytically by doing the integral (albeit by using a computer programme to help with this) and found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&gt;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0.9726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Now let’s do it by sampling and approximating: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N&lt;-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1e5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theta1&lt;-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rgamma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N,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shape=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219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rate=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112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theta2&lt;-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rgamma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N,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shape=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68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rate=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(theta1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&gt;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theta2)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0.97341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STA623 - Bayesian Data Analysis</dc:title>
  <dc:creator>Marc Henrion</dc:creator>
  <cp:keywords/>
  <dcterms:created xsi:type="dcterms:W3CDTF">2023-08-31T05:17:53Z</dcterms:created>
  <dcterms:modified xsi:type="dcterms:W3CDTF">2023-08-31T05:17:53Z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2023-08-31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Session 4: Markov Chain Monte Carlo</vt:lpwstr>
  </property>
  <property fmtid="{D5CDD505-2E9C-101B-9397-08002B2CF9AE}" pid="12" name="toc-title">
    <vt:lpwstr>Table of contents</vt:lpwstr>
  </property>
</Properties>
</file>