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28/08/2023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STA623 -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t>Session 3: Bayesian estimation</a:t>
            </a: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2023-08-30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If we write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sampling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prior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posterior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(Think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as the prior sample size.)</a:t>
                </a:r>
              </a:p>
              <a:p>
                <a:pPr marL="0" lvl="0" indent="0">
                  <a:buNone/>
                </a:pPr>
                <a:r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- the combined prior and observed sample size):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98" t="-69377" b="-4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other words, for inference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conditional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mean is a weighted average of the prior mean and the sample mean (with the weights determined by the prior and sample precisions and the number of observed data points).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precision is a sum of the prior precision and the sample precision, with the latter weighted by the number of observations.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now need a prior for the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This needs to have support on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0,∞</m:t>
                    </m:r>
                  </m:e>
                </m:d>
              </m:oMath>
            </a14:m>
            <a:r>
              <a:t> as it is for a variance parameter. The gamma distribution would be a candidate, but it turns out not to be conjugate for the normal sampling model. However, the gamma is conjugate for the precision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𝜏</m:t>
                </m:r>
                <m:r>
                  <a:rPr>
                    <a:latin typeface="Cambria Math" panose="02040503050406030204" pitchFamily="18" charset="0"/>
                  </a:rPr>
                  <m:t>=1/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; or in other words, the </a:t>
            </a:r>
            <a:r>
              <a:rPr i="1"/>
              <a:t>inverse-gamma</a:t>
            </a:r>
            <a:r>
              <a:t> distribution is a conjugate prior for the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of a normal sampling model: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precision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=1/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variance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inv</m:t>
                            </m:r>
                            <m:r>
                              <m:rPr>
                                <m:nor/>
                              </m:rPr>
                              <a:rPr/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For interpretability, we will not use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interpretable as a prior sample size,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interpretable as a prior variance.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Now we can derive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∝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(This integral is left as an exercise.)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solution is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den>
                </m:f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</m:oMath>
            </a14:m>
            <a:r>
              <a:t> is the usual sample variance.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To summarise:</a:t>
                </a:r>
              </a:p>
              <a:p>
                <a:pPr marL="0" lvl="0" indent="0">
                  <a:buNone/>
                </a:pPr>
                <a:r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and once by integrating out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).</a:t>
                </a:r>
              </a:p>
              <a:p>
                <a:pPr marL="0" lvl="0" indent="0">
                  <a:buNone/>
                </a:pPr>
                <a:r>
                  <a:t>With the following prior distributions and sampling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𝑖𝑖𝑑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do inference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using the following posterior distributions: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BAYESIAN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main focus of inference in Bayesian statistics are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distribution of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given the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endParaRPr/>
          </a:p>
          <a:p>
            <a:pPr lvl="0"/>
            <a:r>
              <a:t>the posterior predictive distribution of new data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a14:m>
            <a:r>
              <a:t> given observed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̃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Often we will look at the distributions of functions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, or a function of these, to take particular values or lie in certain regions.</a:t>
                </a:r>
              </a:p>
              <a:p>
                <a:pPr marL="0" lvl="0" indent="0">
                  <a:buNone/>
                </a:pPr>
                <a:r>
                  <a:t>Frequentist statistics by contrast yields </a:t>
                </a:r>
                <a:r>
                  <a:rPr i="1"/>
                  <a:t>point estimates</a:t>
                </a:r>
                <a: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marL="0" lvl="0" indent="0">
                  <a:buNone/>
                </a:pPr>
                <a:r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  <a:endParaRPr lang="en-GB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a combination of STAN / JAGS / BUGS for Bayesian model specification.</a:t>
            </a:r>
            <a:endParaRPr lang="en-GB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</a:t>
            </a:r>
            <a:r>
              <a:rPr b="1"/>
              <a:t>Bayes estimator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is an estimator that minimses the posterior expected value of a loss function (i.e. the </a:t>
            </a:r>
            <a:r>
              <a:rPr i="1"/>
              <a:t>posterior expected loss</a:t>
            </a:r>
            <a:r>
              <a:t>).</a:t>
            </a:r>
          </a:p>
          <a:p>
            <a:pPr marL="0" lvl="0" indent="0">
              <a:buNone/>
            </a:pPr>
            <a:r>
              <a:t>Mathematically: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𝒴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nary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𝑑𝑦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a cost function.</a:t>
            </a:r>
          </a:p>
          <a:p>
            <a:pPr marL="0" lvl="0" indent="0">
              <a:buNone/>
            </a:pPr>
            <a:r>
              <a:t>Note that the integration is over both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use any cost function, but the most commonly used ones include: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quadratic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/>
          </a:p>
          <a:p>
            <a:pPr lvl="0"/>
            <a:r>
              <a:t>absolute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|"/>
                    <m:endChr m:val="|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endParaRPr/>
          </a:p>
          <a:p>
            <a:pPr lvl="0"/>
            <a:r>
              <a:t>0-1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0  </m:t>
                          </m:r>
                          <m:r>
                            <m:rPr>
                              <m:nor/>
                            </m:rPr>
                            <a:rPr/>
                            <m:t>if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m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1  </m:t>
                          </m:r>
                          <m:r>
                            <m:rPr>
                              <m:nor/>
                            </m:rPr>
                            <a:rPr/>
                            <m:t>if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mr>
                    </m:m>
                  </m:e>
                </m:d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pic>
        <p:nvPicPr>
          <p:cNvPr id="3" name="Picture 1" descr="Chanco_STA623_BDA_2023_Henrion_Session3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will see that: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quadratic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mean</a:t>
            </a:r>
          </a:p>
          <a:p>
            <a:pPr lvl="0"/>
            <a:r>
              <a:t>absolute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median</a:t>
            </a:r>
          </a:p>
          <a:p>
            <a:pPr lvl="0"/>
            <a:r>
              <a:t>0-1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 is usually rewritten using the multiplication rule: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The optimisation problem then becomes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∫∫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the probability axioms guarantee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, it is enough to find the estimator that minimises the inner integral: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not across all realisations.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Quadratic loss function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See Practical 3 for the derivation of this estimator: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particular estimator is also called the </a:t>
            </a:r>
            <a:r>
              <a:rPr b="1"/>
              <a:t>minimum mean squared error estimator (MMSE)</a:t>
            </a:r>
            <a:r>
              <a:t> and is the most widely used point estimate for posterior distributions.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Absolute loss function</a:t>
            </a:r>
          </a:p>
          <a:p>
            <a:pPr marL="0" lvl="0" indent="0">
              <a:buNone/>
            </a:pPr>
            <a:r>
              <a:t>It can be shown that solving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acc>
                    <m:accPr>
                      <m:chr m:val="̂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e>
                  </m:acc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r>
                    <a:rPr>
                      <a:latin typeface="Cambria Math" panose="02040503050406030204" pitchFamily="18" charset="0"/>
                    </a:rPr>
                    <m:t>∫</m:t>
                  </m:r>
                  <m:d>
                    <m:dPr>
                      <m:begChr m:val="|"/>
                      <m:endChr m:val="|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𝑑𝑦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is equivalent to finding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acc>
              </m:oMath>
            </a14:m>
            <a:r>
              <a:t> such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limLoc m:val="subSup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Absolute loss function</a:t>
            </a:r>
          </a:p>
          <a:p>
            <a:pPr marL="0" lvl="0" indent="0">
              <a:buNone/>
            </a:pPr>
            <a:r>
              <a:t>In other words, we need to find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that divides the posterior probability density into 2 regions with equal probability mass: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limLoc m:val="subSup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is the definition of the posterior median.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0-1 loss function</a:t>
            </a:r>
            <a:r>
              <a:t> (sometimes called hit-or-miss loss function)</a:t>
            </a:r>
          </a:p>
          <a:p>
            <a:pPr marL="0" lvl="0" indent="0">
              <a:buNone/>
            </a:pPr>
            <a:r>
              <a:t>We need to find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such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r>
                    <a:rPr>
                      <a:latin typeface="Cambria Math" panose="02040503050406030204" pitchFamily="18" charset="0"/>
                    </a:rPr>
                    <m:t>∫</m:t>
                  </m:r>
                  <m:r>
                    <a:rPr>
                      <a:latin typeface="Cambria Math" panose="02040503050406030204" pitchFamily="18" charset="0"/>
                    </a:rPr>
                    <m:t>𝒞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𝒞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0  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1  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for some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0-1 loss function</a:t>
                </a:r>
              </a:p>
              <a:p>
                <a:pPr marL="0" lvl="0" indent="0">
                  <a:buNone/>
                </a:pPr>
                <a:r>
                  <a:t>The integral becomes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𝒞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small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t> and smooth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 this is maximised at the maximum, i.e. the mode, of the posterior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409" b="-16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 the last of these estimator is usally not considered to be Bayes estimator since it requires (fairly mild) conditions to exist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smooth and existence of a single mode) and is a limiting case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→0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this reason, maximum a posterior density estimation is often considered an alternative to Bayes estimation.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CREDIBLE INTERVALS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is often desirable to identify regions of the parameter space that have a high probability of containing the parameter. To do this we can construct, after observing some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, an interval (say)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</m:oMath>
            </a14:m>
            <a:r>
              <a:t> such that the probability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</m:oMath>
            </a14:m>
            <a:r>
              <a:t> is high.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Bayesian coverage</a:t>
            </a:r>
          </a:p>
          <a:p>
            <a:pPr marL="0" lvl="0" indent="0">
              <a:buNone/>
            </a:pPr>
            <a:r>
              <a:t>An interval based on observed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100×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%</m:t>
                </m:r>
              </m:oMath>
            </a14:m>
            <a:r>
              <a:t> Bayesian coverage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|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r>
                    <a:rPr>
                      <a:latin typeface="Cambria Math" panose="02040503050406030204" pitchFamily="18" charset="0"/>
                    </a:rPr>
                    <m:t>𝛼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random, the interval is fixed.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Frequentist coverage</a:t>
            </a:r>
          </a:p>
          <a:p>
            <a:pPr marL="0" lvl="0" indent="0">
              <a:buNone/>
            </a:pPr>
            <a:r>
              <a:t>An </a:t>
            </a:r>
            <a:r>
              <a:rPr i="1"/>
              <a:t>random</a:t>
            </a:r>
            <a:r>
              <a:t> interval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𝑙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𝑢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100×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%</m:t>
                </m:r>
              </m:oMath>
            </a14:m>
            <a:r>
              <a:t> frequentist coverage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if, before the data are collected,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r>
                    <a:rPr>
                      <a:latin typeface="Cambria Math" panose="02040503050406030204" pitchFamily="18" charset="0"/>
                    </a:rPr>
                    <m:t>𝛼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fixed, the interval is random.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Bayesian intervals are usually called </a:t>
            </a:r>
            <a:r>
              <a:rPr b="1"/>
              <a:t>credible intervals</a:t>
            </a:r>
            <a:r>
              <a:t> and frequentist intevals are called </a:t>
            </a:r>
            <a:r>
              <a:rPr b="1"/>
              <a:t>confidence intervals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However, </a:t>
            </a:r>
            <a:r>
              <a:rPr b="1"/>
              <a:t>Bayesian confidence interval</a:t>
            </a:r>
            <a:r>
              <a:t> and </a:t>
            </a:r>
            <a:r>
              <a:rPr b="1"/>
              <a:t>frequentist confidence interval</a:t>
            </a:r>
            <a:r>
              <a:t> are also in use.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Bayesian confidence intervals also have frequentist coverage – see Hoff P. D. (2009), Sections 3.1.2 and 3.4 for a comment on this.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Frequentist confidence intervals are often centered on the point estimate. If not centered on the point estimate, they at the very least contain it and so </a:t>
            </a:r>
            <a:r>
              <a:rPr i="1"/>
              <a:t>anchor</a:t>
            </a:r>
            <a:r>
              <a:t> the interval.</a:t>
            </a:r>
          </a:p>
          <a:p>
            <a:pPr marL="0" lvl="0" indent="0">
              <a:buNone/>
            </a:pPr>
            <a:r>
              <a:t>In a Bayesian setting this is a bit less straightforward: we could pick any interval along the support to get an interval with the desired coverage.</a:t>
            </a:r>
          </a:p>
          <a:p>
            <a:pPr marL="0" lvl="0" indent="0">
              <a:buNone/>
            </a:pPr>
            <a:r>
              <a:t>We could simply center the interval on a chosen posterior point estimate such as the posterior mean. There are other ways to construct such intervals though.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b="1"/>
                  <a:t>Quantile-based intervals</a:t>
                </a:r>
                <a:r>
                  <a:t> (aka central posterior / equi-tailed intervals)</a:t>
                </a:r>
              </a:p>
              <a:p>
                <a:pPr marL="0" lvl="0" indent="0">
                  <a:buNone/>
                </a:pPr>
                <a:r>
                  <a:t>One simple recipe for constructing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are the quantile of the posterior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It is easy to see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marL="0" lvl="0" indent="0">
                  <a:buNone/>
                </a:pPr>
                <a:r>
                  <a:t>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⊂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;</a:t>
                </a:r>
              </a:p>
              <a:p>
                <a:pPr lvl="0"/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∉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, then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 HPD region is not necessarily an interval (e.g. for multi-modal distributions, the HPD region can consist of a union of distinct intervals).</a:t>
                </a:r>
              </a:p>
              <a:p>
                <a:pPr marL="0" lvl="0" indent="0">
                  <a:buNone/>
                </a:pPr>
                <a:r>
                  <a:t>If the HPD region is an interval, it is the </a:t>
                </a:r>
                <a:r>
                  <a:rPr i="1"/>
                  <a:t>narrowest</a:t>
                </a:r>
                <a:r>
                  <a:t> interval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coverage.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is Beta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5,2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95% quantile-based interval: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0.025;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=0.3588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0.975;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=0.9567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⇒</m:t>
                  </m:r>
                  <m:r>
                    <m:rPr>
                      <m:nor/>
                    </m:rPr>
                    <a:rPr/>
                    <m:t> 95% </m:t>
                  </m:r>
                  <m:r>
                    <m:rPr>
                      <m:nor/>
                    </m:rPr>
                    <a:rPr/>
                    <m:t>quantile</m:t>
                  </m:r>
                  <m:r>
                    <m:rPr>
                      <m:nor/>
                    </m:rPr>
                    <a:rPr/>
                    <m:t>−</m:t>
                  </m:r>
                  <m:r>
                    <m:rPr>
                      <m:nor/>
                    </m:rPr>
                    <a:rPr/>
                    <m:t>based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interval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0.3588,0.9567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width of this interval is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0.975;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0.025;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=0.5980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sz="2000"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sz="2000"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sz="2000"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sz="2000" dirty="0"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sz="2000"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sz="2000" dirty="0"/>
                  <a:t> - probability of an event A </a:t>
                </a:r>
                <a:r>
                  <a:rPr sz="2000" dirty="0" err="1"/>
                  <a:t>occuring</a:t>
                </a:r>
                <a:endParaRPr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sz="2000" dirty="0"/>
              </a:p>
              <a:p>
                <a:pPr lvl="0"/>
                <a:r>
                  <a:rPr sz="2000" dirty="0"/>
                  <a:t>p(.) - used as a shorthand notation for </a:t>
                </a:r>
                <a:r>
                  <a:rPr sz="2000" dirty="0" err="1"/>
                  <a:t>pmfs</a:t>
                </a:r>
                <a:r>
                  <a:rPr sz="2000"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sz="2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sz="2000"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sz="2000"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is Beta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5,2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95% HPD interval:</a:t>
            </a:r>
          </a:p>
          <a:p>
            <a:pPr marL="0" lvl="0" indent="0">
              <a:buNone/>
            </a:pPr>
            <a:r>
              <a:t>There’s no formula to find this; has to be found empirically by sliding a line down the y-axis on a graph of the density. In </a:t>
            </a:r>
            <a:r>
              <a:rPr>
                <a:latin typeface="Courier"/>
              </a:rPr>
              <a:t>R</a:t>
            </a:r>
            <a:r>
              <a:t>, you can use the function </a:t>
            </a:r>
            <a:r>
              <a:rPr>
                <a:latin typeface="Courier"/>
              </a:rPr>
              <a:t>hdi()</a:t>
            </a:r>
            <a:r>
              <a:t> from the </a:t>
            </a:r>
            <a:r>
              <a:rPr>
                <a:latin typeface="Courier"/>
              </a:rPr>
              <a:t>HDInterval</a:t>
            </a:r>
            <a:r>
              <a:t> package (for example).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⇒</m:t>
                  </m:r>
                  <m:r>
                    <m:rPr>
                      <m:nor/>
                    </m:rPr>
                    <a:rPr/>
                    <m:t> 95% </m:t>
                  </m:r>
                  <m:r>
                    <m:rPr>
                      <m:nor/>
                    </m:rPr>
                    <a:rPr/>
                    <m:t>HPD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interval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0.4094,0.9822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width of this interval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0.9822−0.4094=0.5728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this is (slightly) narrower than the quantile-based interval.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pic>
        <p:nvPicPr>
          <p:cNvPr id="3" name="Picture 1" descr="Chanco_STA623_BDA_2023_Henrion_Session3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To compare 2 hypotheses, or 2 models, or 2 parameter values, we can compute the prior odds and compare these to the posterior odds: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t> are the prior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t> are the posterior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t> is called the </a:t>
                </a:r>
                <a:r>
                  <a:rPr b="1"/>
                  <a:t>Bayes factor</a:t>
                </a:r>
              </a:p>
              <a:p>
                <a:pPr marL="0" lvl="0" indent="0">
                  <a:buNone/>
                </a:pPr>
                <a:r>
                  <a:t>Bayes factor = how to update our beliefs having observed data. There is a relationship between Bayes factors and frequentist p-values.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THE NORMAL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 far we have studied one-parameter distributions.</a:t>
            </a:r>
          </a:p>
          <a:p>
            <a:pPr marL="0" lvl="0" indent="0">
              <a:buNone/>
            </a:pPr>
            <a:r>
              <a:t>What about two-parameter distributions?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example the normal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with pdf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den>
                  </m:f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exp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 be able to do joint inference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we can break the problem into 2 one-parameter problems.</a:t>
            </a:r>
          </a:p>
          <a:p>
            <a:pPr marL="0" lvl="0" indent="0">
              <a:buNone/>
            </a:pPr>
            <a:r>
              <a:t>For example, for the prior: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And, after observing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Sup>
                  <m:sSub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  <a:r>
              <a:t> with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e>
                  <m:sub>
                    <m:r>
                      <m:rPr>
                        <m:nor/>
                      </m:rPr>
                      <a:rPr/>
                      <m:t>iid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similarly for the posterior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∝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above results follow straight from the definition of conditional probability: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⋅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can show (Practicals 1 &amp; 2, Exercise 8) that assuming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to be fixed, i.e. by conditioning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then a conjugate prior distribution for the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is the normal distribution itself: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  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(</m:t>
                            </m:r>
                            <m:r>
                              <m:rPr>
                                <m:nor/>
                              </m:rPr>
                              <a:rPr/>
                              <m:t>prior</m:t>
                            </m:r>
                            <m:r>
                              <m:rPr>
                                <m:nor/>
                              </m:rPr>
                              <a:rPr/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  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(</m:t>
                            </m:r>
                            <m:r>
                              <m:rPr>
                                <m:nor/>
                              </m:rPr>
                              <a:rPr/>
                              <m:t>sampling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model</m:t>
                            </m:r>
                            <m:r>
                              <m:rPr>
                                <m:nor/>
                              </m:rPr>
                              <a:rPr/>
                              <m:t>)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 the posterior is also a normal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𝑀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𝒩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Microsoft Macintosh PowerPoint</Application>
  <PresentationFormat>Widescreen</PresentationFormat>
  <Paragraphs>297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</vt:lpstr>
      <vt:lpstr>Office Theme</vt:lpstr>
      <vt:lpstr>STA623 - Bayesian Data Analysis</vt:lpstr>
      <vt:lpstr>Preliminaries</vt:lpstr>
      <vt:lpstr>Preliminaries</vt:lpstr>
      <vt:lpstr>Notation</vt:lpstr>
      <vt:lpstr>PowerPoint Presentation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PowerPoint Presentation</vt:lpstr>
      <vt:lpstr>Bayesian estimation</vt:lpstr>
      <vt:lpstr>Bayesian estimation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PowerPoint Presentation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 - example</vt:lpstr>
      <vt:lpstr>Bayesian estimation: Credible intervals - example</vt:lpstr>
      <vt:lpstr>Bayesian estimation: Credible intervals - example</vt:lpstr>
      <vt:lpstr>Bayesian estimation: Bayes factor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</dc:title>
  <dc:creator>Marc Henrion</dc:creator>
  <cp:keywords/>
  <cp:lastModifiedBy>Marc Henrion</cp:lastModifiedBy>
  <cp:revision>1</cp:revision>
  <dcterms:created xsi:type="dcterms:W3CDTF">2023-08-28T16:28:40Z</dcterms:created>
  <dcterms:modified xsi:type="dcterms:W3CDTF">2023-08-28T16:29:59Z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2023-08-30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3: Bayesian estimation</vt:lpwstr>
  </property>
  <property fmtid="{D5CDD505-2E9C-101B-9397-08002B2CF9AE}" pid="12" name="toc-title">
    <vt:lpwstr>Table of contents</vt:lpwstr>
  </property>
</Properties>
</file>