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27/08/2023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STA623 - Bayesian Data Analysis -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2023-08-28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lvl="0"/>
            <a:r>
              <a:t>Parameters are fixed but unknown.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Probabilities are always interpreted as long run relative frequency.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Procedure is judged by how well they perform in the long run over an infinite number of hypothetical repetitions of the experiment.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Bayesian paradigm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b="1"/>
              </a:p>
              <a:p>
                <a:pPr lvl="0"/>
                <a:r>
                  <a:t>Parameters are considered to be random variables.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Probability statements about parameters must be interpreted as “degrees of belief”.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We revise our beliefs about parameters after getting the data by using Bayes theorem.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Yields posterior parameter distribution - for this particular dataset.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80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PROBABILITY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section is largely based on and in places quoted verbatim from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Feelders, Ad J. (2007), ‘Statistical Concepts’, in Berthold, M., Hand, D.J. (eds.) </a:t>
            </a:r>
            <a:r>
              <a:rPr i="1"/>
              <a:t>Intelligent Data Analysis</a:t>
            </a:r>
            <a:r>
              <a:t>, 2</a:t>
            </a:r>
            <a:r>
              <a:rPr baseline="30000"/>
              <a:t>nd</a:t>
            </a:r>
            <a:r>
              <a:t> ed., Springer, pp.17-68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experiment</a:t>
                </a:r>
                <a:r>
                  <a:t> is an experiment that satisfies the following conditions:</a:t>
                </a:r>
              </a:p>
              <a:p>
                <a:pPr marL="457200" lvl="0" indent="-457200">
                  <a:buAutoNum type="arabicPeriod"/>
                </a:pPr>
                <a:r>
                  <a:t> All possible outcomes are known in advance.</a:t>
                </a:r>
              </a:p>
              <a:p>
                <a:pPr marL="457200" lvl="0" indent="-457200">
                  <a:buAutoNum type="arabicPeriod"/>
                </a:pPr>
                <a:r>
                  <a:t> In any particular trial, the outcome is not known in advance.</a:t>
                </a:r>
              </a:p>
              <a:p>
                <a:pPr marL="457200" lvl="0" indent="-457200">
                  <a:buAutoNum type="arabicPeriod"/>
                </a:pPr>
                <a:r>
                  <a:t> The experiment can be repeated under identical conditions.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outcome space</a:t>
                </a:r>
                <a:r>
                  <a:t> or </a:t>
                </a:r>
                <a:r>
                  <a:rPr b="1"/>
                  <a:t>universe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of an experiment is the set of all possible outcomes of the experiment.</a:t>
                </a:r>
              </a:p>
              <a:p>
                <a:pPr marL="0" lvl="0" indent="0">
                  <a:buNone/>
                </a:pPr>
                <a:r>
                  <a:t>Examples</a:t>
                </a:r>
              </a:p>
              <a:p>
                <a:pPr lvl="0"/>
                <a:r>
                  <a:t>In the coin tossing experiment earlier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When you roll a die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</a:t>
            </a:r>
            <a:r>
              <a:rPr b="1"/>
              <a:t>event</a:t>
            </a:r>
            <a:r>
              <a:t> is a subset of the outcome space.</a:t>
            </a:r>
          </a:p>
          <a:p>
            <a:pPr marL="0" lvl="0" indent="0">
              <a:buNone/>
            </a:pPr>
            <a:r>
              <a:t>Examples</a:t>
            </a:r>
          </a:p>
          <a:p>
            <a:pPr lvl="0"/>
            <a:r>
              <a:t>“Coin lands head”: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heads</m:t>
                </m:r>
                <m:r>
                  <a:rPr>
                    <a:latin typeface="Cambria Math" panose="02040503050406030204" pitchFamily="18" charset="0"/>
                  </a:rPr>
                  <m:t>}={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endParaRPr/>
          </a:p>
          <a:p>
            <a:pPr lvl="0"/>
            <a:r>
              <a:t>“Die shows even number”: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even</m:t>
                </m:r>
                <m:r>
                  <a:rPr>
                    <a:latin typeface="Cambria Math" panose="02040503050406030204" pitchFamily="18" charset="0"/>
                  </a:rPr>
                  <m:t>}={2,4,6}</m:t>
                </m:r>
              </m:oMath>
            </a14:m>
            <a:endParaRPr/>
          </a:p>
          <a:p>
            <a:pPr marL="0" lvl="0" indent="0">
              <a:buNone/>
            </a:pPr>
            <a:r>
              <a:t>Special events</a:t>
            </a:r>
          </a:p>
          <a:p>
            <a:pPr lvl="0"/>
            <a:r>
              <a:t>Impossible / empty event: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endParaRPr/>
          </a:p>
          <a:p>
            <a:pPr lvl="0"/>
            <a:r>
              <a:t>Sure event / outcome space: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lvl="0"/>
            <a:r>
              <a:t>Singleton events: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={3}</m:t>
                </m:r>
              </m:oMath>
            </a14:m>
            <a:endParaRPr/>
          </a:p>
          <a:p>
            <a:pPr lvl="0"/>
            <a:r>
              <a:t>The complementary event: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\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Classical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denote the operator measuring the size of an event. The </a:t>
            </a:r>
            <a:r>
              <a:rPr b="1"/>
              <a:t>probability</a:t>
            </a:r>
            <a:r>
              <a:t>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is defined as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If all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are equally likely, then this means the probability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ratio of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If your outcome space is not discrete, then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function mapping outcome sets to the positive real line.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Frequency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It is supposed an experiment is repeated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times, producing an outcome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𝑜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during the i</a:t>
            </a:r>
            <a:r>
              <a:rPr baseline="30000"/>
              <a:t>th</a:t>
            </a:r>
            <a:r>
              <a:t> run. Probability is the defined as the long-run relative frequency: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nor/>
                        </m:rPr>
                        <a:rPr/>
                        <m:t>lim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→∞</m:t>
                      </m:r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the indicator function (1 if its argument is true, 0 otherwise).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Subjective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According to this definition, probability is a measure of the degree of belief that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will occur.</a:t>
            </a:r>
          </a:p>
          <a:p>
            <a:pPr marL="0" lvl="0" indent="0">
              <a:buNone/>
            </a:pPr>
            <a:r>
              <a:t>Degree of belief depends on the person who has the belief, so with this definition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can be different for different people.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subjective definition of probability allows expressing all uncertainty through probability - this is important for Bayesian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as a mathematical concept was formally introduced in the 17</a:t>
            </a:r>
            <a:r>
              <a:rPr baseline="30000"/>
              <a:t>th</a:t>
            </a:r>
            <a:r>
              <a:t> century by French mathematicians </a:t>
            </a:r>
            <a:r>
              <a:rPr b="1"/>
              <a:t>Blaise Pascal</a:t>
            </a:r>
            <a:r>
              <a:t> and </a:t>
            </a:r>
            <a:r>
              <a:rPr b="1"/>
              <a:t>Pierre de Fermat</a:t>
            </a:r>
            <a:r>
              <a:t> when they were discussing games of chance.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formal, mathematical derivation of probability theory follows from set theory and measure theory.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  <a:endParaRPr lang="en-GB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STAN / JAGS / BUGS for Bayesian model specification.</a:t>
            </a:r>
            <a:endParaRPr lang="en-GB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pic>
        <p:nvPicPr>
          <p:cNvPr id="3" name="Picture 1" descr="images/pasca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Blaise Pascal (public domain / Wikipedia)</a:t>
            </a:r>
          </a:p>
        </p:txBody>
      </p:sp>
      <p:pic>
        <p:nvPicPr>
          <p:cNvPr id="5" name="Picture 1" descr="images/fermat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Pierre de Fermat (public domain / Wikipedia)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(whether according to the classical, frequency or subjective definition)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from subsets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to the real line satisfying the following axioms: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∩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∪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Everything else in probability theory is derived from these 3 axioms.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probability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can be influenced by information about the occurrence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. The </a:t>
            </a:r>
            <a:r>
              <a:rPr b="1"/>
              <a:t>conditional probability</a:t>
            </a:r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, denoted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, is defined as the probability of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has occurred.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Intuitively: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new, </a:t>
            </a:r>
            <a:r>
              <a:rPr b="1"/>
              <a:t>reduced</a:t>
            </a:r>
            <a:r>
              <a:t> universe / outcome space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</m:oMath>
            </a14:m>
            <a:r>
              <a:t>. The division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guarantees that the conditional distribution sums / integrates to 1, i.e. is a valid probability distribution.</a:t>
            </a:r>
          </a:p>
          <a:p>
            <a:pPr marL="0" lvl="0" indent="0">
              <a:buNone/>
            </a:pPr>
            <a:r>
              <a:t>From the conditional probability, we can derive the </a:t>
            </a:r>
            <a:r>
              <a:rPr b="1"/>
              <a:t>multiplication rule</a:t>
            </a:r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pic>
        <p:nvPicPr>
          <p:cNvPr id="3" name="Picture 1" descr="Chanco_STA623_BDA_2022_Henrion_Session1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are said to be </a:t>
            </a:r>
            <a:r>
              <a:rPr b="1"/>
              <a:t>independent</a:t>
            </a:r>
            <a:r>
              <a:t> if the occurrence of one event does not influence the probability of occurrence of the other event.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can more concisely be expressed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We define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form a </a:t>
                </a:r>
                <a:r>
                  <a:rPr b="1"/>
                  <a:t>partition</a:t>
                </a:r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if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known as the </a:t>
                </a:r>
                <a:r>
                  <a:rPr b="1"/>
                  <a:t>Theorem of Total Probability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25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pic>
        <p:nvPicPr>
          <p:cNvPr id="3" name="Picture 1" descr="Chanco_STA623_BDA_2022_Henrion_Session1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A box contains 4 balls: 3 white, 1 red.</a:t>
            </a:r>
          </a:p>
          <a:p>
            <a:pPr marL="0" lvl="0" indent="0">
              <a:buNone/>
            </a:pPr>
            <a:r>
              <a:t>First draw one ball at random. Then, without replacing the first ball, draw a second ball from the box.</a:t>
            </a:r>
          </a:p>
          <a:p>
            <a:pPr marL="0" lvl="0" indent="0">
              <a:buNone/>
            </a:pPr>
            <a:r>
              <a:t>What is the probability that the second ball is a red ball?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most easily calculated using the TTP.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be the event of drawing a red ball on the first / second draw, and similarly for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hence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form a parition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+0⋅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Bayes’ Theorem shows how probabilities change in light of evidence: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for a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Session 1: Inference paradigms, probability theory, Bayes’ theorem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Bayes’ Rule was first formulated by an 18</a:t>
            </a:r>
            <a:r>
              <a:rPr baseline="30000"/>
              <a:t>th</a:t>
            </a:r>
            <a:r>
              <a:t> century English clergyman, Thomas Bayes, it was only published after his death.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While Bayes’ Rule is important for Bayesian statistics, it is a result from probability theory and useful win both Bayesian and frequentist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pic>
        <p:nvPicPr>
          <p:cNvPr id="3" name="Picture 1" descr="images/baye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(probably not) Thomas Bayes (public domain / Wikipedia)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diagnostic test</a:t>
            </a:r>
          </a:p>
          <a:p>
            <a:pPr marL="0" lvl="0" indent="0">
              <a:buNone/>
            </a:pPr>
            <a:r>
              <a:t>Disease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,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=0.001</m:t>
                </m:r>
              </m:oMath>
            </a14:m>
            <a:r>
              <a:t>, i.e. occurs only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0.1%</m:t>
                </m:r>
              </m:oMath>
            </a14:m>
            <a:r>
              <a:t> of the population.</a:t>
            </a:r>
          </a:p>
          <a:p>
            <a:pPr marL="0" lvl="0" indent="0">
              <a:buNone/>
            </a:pPr>
            <a:r>
              <a:t>There is a diagnostic test, which can give a positive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) or negative (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acc>
              </m:oMath>
            </a14:m>
            <a:r>
              <a:t>) result. The diagnostic test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95%</m:t>
                </m:r>
              </m:oMath>
            </a14:m>
            <a:r>
              <a:t> sensitivity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=0.95</m:t>
                </m:r>
              </m:oMath>
            </a14:m>
            <a:r>
              <a:t>)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98%</m:t>
                </m:r>
              </m:oMath>
            </a14:m>
            <a:r>
              <a:t> specificity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e>
                </m:d>
                <m:r>
                  <a:rPr>
                    <a:latin typeface="Cambria Math" panose="02040503050406030204" pitchFamily="18" charset="0"/>
                  </a:rPr>
                  <m:t>=0.98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What is the probability that a patient has the disease if the test result is positive?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acc>
              </m:oMath>
            </a14:m>
            <a:r>
              <a:t> is a partition of the outcome space.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Apply Bayes’s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0.95⋅0.001+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1−0.98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1−0.001</m:t>
                                </m:r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=0.0454</m:t>
                        </m:r>
                      </m:e>
                    </m:mr>
                  </m:m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∝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𝐷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is the </a:t>
            </a:r>
            <a:r>
              <a:rPr b="1"/>
              <a:t>posterior</a:t>
            </a:r>
            <a:r>
              <a:t> probability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</m:oMath>
            </a14:m>
            <a:r>
              <a:t> is the </a:t>
            </a:r>
            <a:r>
              <a:rPr b="1"/>
              <a:t>likelihood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</m:oMath>
            </a14:m>
            <a:r>
              <a:t> is the </a:t>
            </a:r>
            <a:r>
              <a:rPr b="1"/>
              <a:t>prior</a:t>
            </a:r>
            <a:r>
              <a:t> probability</a:t>
            </a:r>
          </a:p>
          <a:p>
            <a:pPr marL="0" lvl="0" indent="0">
              <a:buNone/>
            </a:pPr>
            <a:r>
              <a:t>We can consider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(the denominator) to be just a constant to schale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d>
              </m:oMath>
            </a14:m>
            <a:r>
              <a:t> so that it is a valid distribution.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variable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is a function from the outcome space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the real line: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Example: Consider the experiment of tossing a coin 2 times: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number of heads turning up is a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 </a:t>
            </a:r>
            <a:r>
              <a:rPr b="1"/>
              <a:t>probability mass function</a:t>
            </a:r>
            <a:r>
              <a:t> (pmf)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assigns to each realisation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 of a </a:t>
            </a:r>
            <a:r>
              <a:rPr i="1"/>
              <a:t>discrete</a:t>
            </a:r>
            <a:r>
              <a:t> random variable X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about continuous random variables?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a continuous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for all values of x (the probability of </a:t>
            </a:r>
            <a:r>
              <a:rPr i="1"/>
              <a:t>exactly</a:t>
            </a:r>
            <a:r>
              <a:t> realising one value among an infinity of possible values is 0). Hence it makes little sense to define a pmf.</a:t>
            </a:r>
          </a:p>
          <a:p>
            <a:pPr marL="0" lvl="0" indent="0">
              <a:buNone/>
            </a:pPr>
            <a:r>
              <a:t>Instead, we will define probabilities as areas under a curve. A </a:t>
            </a:r>
            <a:r>
              <a:rPr b="1"/>
              <a:t>probability density function</a:t>
            </a:r>
            <a:r>
              <a:t> (pdf)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so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nary>
                  <m:naryPr>
                    <m:limLoc m:val="subSup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−∞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while the axioms of probability imply that in the discrete case, a pmf satisfies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≤1</m:t>
                </m:r>
              </m:oMath>
            </a14:m>
            <a:r>
              <a:t>, in the continuous case, a pdf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 does not have to be bounded above by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If we have the pdf given by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≤0.5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Then it follows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0.1&lt;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≤0.3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=0.6−0.2=0.4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2_Henrion_Session1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expected or average / mean value for a given distribution? Let us define the </a:t>
            </a:r>
            <a:r>
              <a:rPr b="1"/>
              <a:t>expectation</a:t>
            </a:r>
            <a:r>
              <a:t> or the </a:t>
            </a:r>
            <a:r>
              <a:rPr b="1"/>
              <a:t>mean</a:t>
            </a:r>
            <a:r>
              <a:t> of a random value.</a:t>
            </a:r>
          </a:p>
          <a:p>
            <a:pPr marL="0" lvl="0" indent="0">
              <a:buNone/>
            </a:pPr>
            <a:r>
              <a:t>Discrete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Notation: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also compute expectations for arbitrary functions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</m:oMath>
            </a14:m>
            <a:r>
              <a:t> of a random variable: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discrete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continuous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special case of such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is used to define the variance of a random variable.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variance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is defined as spread around the mean and obtained by averaging the squared differences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:r>
              <a:t>The </a:t>
            </a:r>
            <a:r>
              <a:rPr b="1"/>
              <a:t>standard deviation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t> has the advantage of being on the same scale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Discrete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}∩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Discrete case (in this case: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4" t="-2981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marginal distribution function</a:t>
                </a:r>
                <a:r>
                  <a:t> of X can be obtained from the joint distribution function by summing (discrete case) or integrating (continuous case) over Y.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Discrete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52" b="-39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define the </a:t>
            </a:r>
            <a:r>
              <a:rPr b="1"/>
              <a:t>conditional</a:t>
            </a:r>
            <a:r>
              <a:t> distribution function of X given 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As before for events, we define random variables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to be </a:t>
            </a:r>
            <a:r>
              <a:rPr b="1"/>
              <a:t>independent</a:t>
            </a:r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sz="2000"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r>
                      <a:rPr sz="20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2000"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sz="2000"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sz="2000"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sz="2000"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sz="2000" dirty="0"/>
                  <a:t> - probability of an event A </a:t>
                </a:r>
                <a:r>
                  <a:rPr sz="2000" dirty="0" err="1"/>
                  <a:t>occuring</a:t>
                </a:r>
                <a:endParaRPr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sz="2000"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sz="2000" dirty="0"/>
              </a:p>
              <a:p>
                <a:pPr lvl="0"/>
                <a:r>
                  <a:rPr sz="2000" dirty="0"/>
                  <a:t>p(.) - used as a shorthand notation for </a:t>
                </a:r>
                <a:r>
                  <a:rPr sz="2000" dirty="0" err="1"/>
                  <a:t>pmfs</a:t>
                </a:r>
                <a:r>
                  <a:rPr sz="2000"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sz="2000">
                        <a:latin typeface="Cambria Math" panose="02040503050406030204" pitchFamily="18" charset="0"/>
                      </a:rPr>
                      <m:t>∼</m:t>
                    </m:r>
                    <m:r>
                      <a:rPr sz="2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sz="2000"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sz="2000"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All the previous definitions and theorems also apply to probability mass and density functions.</a:t>
            </a:r>
          </a:p>
          <a:p>
            <a:pPr marL="0" lvl="0" indent="0">
              <a:buNone/>
            </a:pPr>
            <a:r>
              <a:t>For discrete random variables, this is obvious as the probability mass function simply specifies probabilities.</a:t>
            </a:r>
          </a:p>
          <a:p>
            <a:pPr marL="0" lvl="0" indent="0">
              <a:buNone/>
            </a:pPr>
            <a:r>
              <a:t>For continuous random variables, these follow from the definitions of joint, conditional and marginal distribution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be 2 random variables. Then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Given a dataset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be the joint probability density or mass function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e>
                </m:d>
              </m:oMath>
            </a14:m>
            <a:r>
              <a:t> for all permutations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1,…,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 are </a:t>
            </a:r>
            <a:r>
              <a:rPr b="1"/>
              <a:t>exchangeable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subscript contains no information about the outcomes.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 important result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are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exchangeable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𝑛</m:t>
                  </m:r>
                  <m:r>
                    <a:rPr>
                      <a:latin typeface="Cambria Math" panose="02040503050406030204" pitchFamily="18" charset="0"/>
                    </a:rPr>
                    <m:t>⇔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are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Unless specified otherwise we will always assume exchangeability.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Probabilities can be used informally to express information and our beliefs about unknown quanities.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can be made formal.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Probabilities can be used to express rational beliefs and there is a relationship between probability and information.</a:t>
                </a:r>
              </a:p>
              <a:p>
                <a:pPr marL="0" lvl="0" indent="0">
                  <a:buNone/>
                </a:pPr>
                <a:r>
                  <a:t>Bayes’ rule provides a rational way of updating beliefs in the light of new information.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process of </a:t>
                </a:r>
                <a:r>
                  <a:rPr i="1"/>
                  <a:t>inductive learning</a:t>
                </a:r>
                <a:r>
                  <a:t> is referred to as </a:t>
                </a:r>
                <a:r>
                  <a:rPr i="1"/>
                  <a:t>Bayesian inference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methods provide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Statistical estimators with desirable properties.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Parsimonious descriptions of data.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A computational framework for model estimation, selection and validation.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2 main paradigms for statistical inference: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Frequentist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Bayesian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Microsoft Macintosh PowerPoint</Application>
  <PresentationFormat>Widescreen</PresentationFormat>
  <Paragraphs>370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</vt:lpstr>
      <vt:lpstr>Office Theme</vt:lpstr>
      <vt:lpstr>STA623 - Bayesian Data Analysis - Session 1</vt:lpstr>
      <vt:lpstr>Preliminaries</vt:lpstr>
      <vt:lpstr>PowerPoint Presentation</vt:lpstr>
      <vt:lpstr>Session 1</vt:lpstr>
      <vt:lpstr>Notation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Probability theory</vt:lpstr>
      <vt:lpstr>Probability theory: Random experiments</vt:lpstr>
      <vt:lpstr>Probability theory: Random experiments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 axioms</vt:lpstr>
      <vt:lpstr>Probability theory: Conditional probability</vt:lpstr>
      <vt:lpstr>Probability theory: Conditional probability</vt:lpstr>
      <vt:lpstr>Probability theory: independence</vt:lpstr>
      <vt:lpstr>Probability theory: Law of Total Probability</vt:lpstr>
      <vt:lpstr>Probability theory: Law of Total Probability</vt:lpstr>
      <vt:lpstr>Probability theory: Law of Total Probability</vt:lpstr>
      <vt:lpstr>Probability theory: Law of Total Probability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Random variables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expectation &amp; variance</vt:lpstr>
      <vt:lpstr>Probability theory: Random variables - expectation &amp; variance</vt:lpstr>
      <vt:lpstr>Probability theory: Random variables - expectation &amp; variance</vt:lpstr>
      <vt:lpstr>Probability theory: Random variables - conditional distributions</vt:lpstr>
      <vt:lpstr>Probability theory: Random variables - joint distributions</vt:lpstr>
      <vt:lpstr>Probability theory: Random variables - marginal distribution</vt:lpstr>
      <vt:lpstr>Probability theory: Random variables - conditional distribution</vt:lpstr>
      <vt:lpstr>Probability theory: Random variables</vt:lpstr>
      <vt:lpstr>Probability theory: Bayes’ Rule</vt:lpstr>
      <vt:lpstr>Probability theory: exchangability &amp; independence</vt:lpstr>
      <vt:lpstr>Probability theory: exchangability &amp; independence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 - Session 1</dc:title>
  <dc:creator>Marc Henrion</dc:creator>
  <cp:keywords/>
  <cp:lastModifiedBy>Marc Henrion</cp:lastModifiedBy>
  <cp:revision>1</cp:revision>
  <dcterms:created xsi:type="dcterms:W3CDTF">2023-08-27T19:09:26Z</dcterms:created>
  <dcterms:modified xsi:type="dcterms:W3CDTF">2023-08-27T19:10:03Z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2023-08-28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