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e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38963" lIns="77925" rIns="77925" tIns="38963" wrap="none"/>
          <a:lstStyle/>
          <a:p>
            <a:endParaRPr lang="en-US">
              <a:latin charset="0" pitchFamily="34" typeface="Calibri"/>
            </a:endParaRPr>
          </a:p>
        </p:txBody>
      </p:sp>
      <p:pic>
        <p:nvPicPr>
          <p:cNvPr descr="CoM new.jpg" id="8" name="Picture 7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3: Bayesian estimation</a:t>
            </a:r>
            <a:br/>
            <a:br/>
            <a:r>
              <a:rPr/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2024-10-30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If we write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indent="0" marL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Now we can derive the posterior: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solution is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summarise:</a:t>
                </a:r>
              </a:p>
              <a:p>
                <a:pPr lvl="0" indent="0" marL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indent="0" marL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lvl="0" indent="0" marL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These notes were written in </a:t>
            </a:r>
            <a:r>
              <a:rPr>
                <a:latin typeface="Courier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0"/>
            <a:r>
              <a:rPr/>
              <a:t>GitHub repository - will contain all course materials by the end of the week.</a:t>
            </a:r>
          </a:p>
        </p:txBody>
      </p:sp>
      <p:pic>
        <p:nvPicPr>
          <p:cNvPr descr="images/qrCodeGithub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https://github.com/gitMarcH/UNIMA_STA623_2024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Mathematically: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indent="0" marL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p:pic>
        <p:nvPicPr>
          <p:cNvPr descr="Chanco_STA623_BDA_2024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will see that: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0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0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optimisation problem then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Quadratic loss function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It can be shown (byt splitting the interval over which we integrate into regions below and above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, then deriving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solving for 0) that solving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indent="0" marL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</a:p>
              <a:p>
                <a:pPr lvl="0" indent="0" marL="0">
                  <a:buNone/>
                </a:pPr>
                <a:r>
                  <a:rPr/>
                  <a:t>The integral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references for Bayesian statistics / data analysis are:</a:t>
            </a:r>
          </a:p>
          <a:p>
            <a:pPr lvl="0" indent="-457200" marL="457200">
              <a:buAutoNum type="arabicPeriod"/>
            </a:pPr>
            <a:r>
              <a:rPr/>
              <a:t>Hoff, P.D. (2009). “</a:t>
            </a:r>
            <a:r>
              <a:rPr i="1"/>
              <a:t>A First Course in Bayesian Statistical Methods</a:t>
            </a:r>
            <a:r>
              <a:rPr/>
              <a:t>.” Springer.</a:t>
            </a:r>
          </a:p>
          <a:p>
            <a:pPr lvl="0" indent="-457200" marL="457200">
              <a:buAutoNum type="arabicPeriod"/>
            </a:pPr>
            <a:r>
              <a:rPr/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rPr/>
              <a:t>”. 3</a:t>
            </a:r>
            <a:r>
              <a:rPr baseline="30000"/>
              <a:t>rd</a:t>
            </a:r>
            <a:r>
              <a:rPr/>
              <a:t> ed. CRC Press.</a:t>
            </a:r>
          </a:p>
          <a:p>
            <a:pPr lvl="0" indent="-457200" marL="457200">
              <a:buAutoNum type="arabicPeriod"/>
            </a:pPr>
            <a:r>
              <a:rPr/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rPr/>
              <a:t>”, 2</a:t>
            </a:r>
            <a:r>
              <a:rPr baseline="30000"/>
              <a:t>nd</a:t>
            </a:r>
            <a:r>
              <a:rPr/>
              <a:t> ed., Springer, pp.131-168</a:t>
            </a:r>
          </a:p>
          <a:p>
            <a:pPr lvl="0" indent="-457200" marL="457200">
              <a:buAutoNum type="arabicPeriod"/>
            </a:pPr>
            <a:r>
              <a:rPr/>
              <a:t>Stone, J.V. (2013). “</a:t>
            </a:r>
            <a:r>
              <a:rPr i="1"/>
              <a:t>Bayes’ Rule: A Tutorial Introduction to Bayesian Analysis</a:t>
            </a:r>
            <a:r>
              <a:rPr/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Bayesian coverage</a:t>
                </a:r>
              </a:p>
              <a:p>
                <a:pPr lvl="0" indent="0" marL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Frequentist coverage</a:t>
                </a:r>
              </a:p>
              <a:p>
                <a:pPr lvl="0" indent="0" marL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intervals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indent="0" marL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indent="0" marL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indent="0" marL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easy to see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indent="0" marL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quantile-based interval: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HPD interval:</a:t>
                </a:r>
              </a:p>
              <a:p>
                <a:pPr lvl="0" indent="0" marL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p:pic>
        <p:nvPicPr>
          <p:cNvPr descr="Chanco_STA623_BDA_2024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indent="0" marL="0">
                  <a:buNone/>
                </a:pPr>
                <a:r>
                  <a:rPr/>
                  <a:t>Bayes factor = how to update our beliefs having observed data. There is a relationship between Bayes factors and frequentist p-values.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indent="0" marL="0">
                  <a:buNone/>
                </a:pPr>
                <a:r>
                  <a:rPr/>
                  <a:t>What about two-parameter distributions?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indent="0" marL="0">
                  <a:buNone/>
                </a:pPr>
                <a:r>
                  <a:rPr/>
                  <a:t>For example, for the prior: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dcterms:created xsi:type="dcterms:W3CDTF">2024-10-28T19:07:34Z</dcterms:created>
  <dcterms:modified xsi:type="dcterms:W3CDTF">2024-10-28T19:07:34Z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