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30/10/2024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t>Session 4: Markov Chain Monte Carlo</a:t>
            </a: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2024-10-31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Let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be a parameter of interest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 be a sample from the sampling model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Suppose we can sample a number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of independent, random values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from the posterior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/>
                            <m:t>iid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the empirical distribution of the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 would approximate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with the approximation improving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increases.</a:t>
                </a:r>
              </a:p>
              <a:p>
                <a:pPr marL="0" lvl="0" indent="0">
                  <a:buNone/>
                </a:pPr>
                <a:r>
                  <a:t>The empirical distribution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 is called the </a:t>
                </a:r>
                <a:r>
                  <a:rPr b="1"/>
                  <a:t>Monte Carlo approximation</a:t>
                </a:r>
                <a:r>
                  <a:t>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Note: Monte Carlo works for any distribution, not just posteriors.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i="1"/>
              <a:t>Law of Large Numbers (LLN)</a:t>
            </a:r>
            <a:r>
              <a:t> is why Monte Carlo works: by the LLN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=∫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𝑑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example, this means that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#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𝑡h</m:t>
                    </m:r>
                  </m:sup>
                </m:sSup>
              </m:oMath>
            </a14:m>
            <a:r>
              <a:t> percentile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,…,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}→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sub>
                </m:sSub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…</m:t>
                </m:r>
              </m:oMath>
            </a14:m>
            <a:endParaRPr/>
          </a:p>
          <a:p>
            <a:pPr marL="0" lvl="0" indent="0">
              <a:buNone/>
            </a:pPr>
            <a:r>
              <a:t>We can approximate just about any aspect of the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in this way and with an arbitrary degree of precision given a large enough sample.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d>
              </m:oMath>
            </a14:m>
            <a:r>
              <a:t> prior with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𝑃𝑜𝑖𝑠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</m:d>
              </m:oMath>
            </a14:m>
            <a:r>
              <a:t> sampling model for some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, the posterior distribution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In Practical 3, Exercise 3, we had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  <m:r>
                  <a:rPr>
                    <a:latin typeface="Cambria Math" panose="02040503050406030204" pitchFamily="18" charset="0"/>
                  </a:rPr>
                  <m:t>=5,</m:t>
                </m:r>
                <m:r>
                  <a:rPr>
                    <a:latin typeface="Cambria Math" panose="02040503050406030204" pitchFamily="18" charset="0"/>
                  </a:rPr>
                  <m:t>𝑏</m:t>
                </m:r>
                <m:r>
                  <a:rPr>
                    <a:latin typeface="Cambria Math" panose="02040503050406030204" pitchFamily="18" charset="0"/>
                  </a:rPr>
                  <m:t>=2,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=18,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  <m:r>
                  <a:rPr>
                    <a:latin typeface="Cambria Math" panose="02040503050406030204" pitchFamily="18" charset="0"/>
                  </a:rPr>
                  <m:t>=40</m:t>
                </m:r>
              </m:oMath>
            </a14:m>
            <a:r>
              <a:t>, yielding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45,20</m:t>
                    </m:r>
                  </m:e>
                </m:d>
              </m:oMath>
            </a14:m>
            <a:r>
              <a:t> posterior.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Exercise: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Use Monte Carlo, with sizes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=10,100,1000,10000</m:t>
                </m:r>
              </m:oMath>
            </a14:m>
            <a:r>
              <a:t> to approximate</a:t>
            </a:r>
          </a:p>
          <a:p>
            <a:pPr lvl="0"/>
            <a:r>
              <a:t>the posterior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posterior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&lt;2.1|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95% quantile-based Bayesian confidence interval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first draw some Monte Carlo samples: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a&lt;-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; b&lt;-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sy&lt;-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; n&lt;-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s10&lt;-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The posterior mean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=45/20=2.25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Approximated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2.127597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2.263114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2.267247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2.249742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382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posterior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&lt;2.1|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is given by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sy,b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n)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0.3417987</a:t>
                </a:r>
              </a:p>
              <a:p>
                <a:pPr marL="0" lvl="0" indent="0">
                  <a:buNone/>
                </a:pPr>
                <a:r>
                  <a:t>We can approximate this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0.6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0.36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0.32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0.3317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The quantile based 95% Bayesian confidence interval is given by: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[1] 1.641165 2.953397</a:t>
            </a:r>
          </a:p>
          <a:p>
            <a:pPr marL="0" lvl="0" indent="0">
              <a:buNone/>
            </a:pPr>
            <a:r>
              <a:t>This too we can approximate using Monte Carlo, by taking empirical quantiles of the samples: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1.715649 2.527271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1.678758 2.961095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We can plot how these quantities converge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sVect&lt;-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1500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df&lt;-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data.frame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sVect,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postMean=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postCdf=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postQ975=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for(s in sVect){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samp&lt;-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sy,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postMean[df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postCdf[df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postQ975[df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quantile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probs=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0.975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  <a:endParaRPr lang="en-GB" sz="2000" dirty="0"/>
          </a:p>
          <a:p>
            <a:pPr lvl="0"/>
            <a:endParaRPr sz="2000" dirty="0"/>
          </a:p>
          <a:p>
            <a:pPr lvl="0"/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a combination of STAN / JAGS / BUGS for Bayesian model specification.</a:t>
            </a:r>
            <a:endParaRPr lang="en-GB" sz="2000" dirty="0"/>
          </a:p>
          <a:p>
            <a:pPr lvl="0"/>
            <a:endParaRPr sz="2000" dirty="0"/>
          </a:p>
          <a:p>
            <a:pPr lvl="0"/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titles&lt;-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"posterior"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"cdf at 2.1"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"97.5% quantile"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cols&lt;-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"greenyellow"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"salmon"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hVect&lt;-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((a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n),</a:t>
            </a:r>
            <a:r>
              <a:rPr>
                <a:solidFill>
                  <a:srgbClr val="4758AB"/>
                </a:solidFill>
                <a:latin typeface="Courier"/>
              </a:rPr>
              <a:t>pgamma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2.1</a:t>
            </a:r>
            <a:r>
              <a:rPr>
                <a:solidFill>
                  <a:srgbClr val="003B4F"/>
                </a:solidFill>
                <a:latin typeface="Courier"/>
              </a:rPr>
              <a:t>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n),</a:t>
            </a:r>
            <a:r>
              <a:rPr>
                <a:solidFill>
                  <a:srgbClr val="4758AB"/>
                </a:solidFill>
                <a:latin typeface="Courier"/>
              </a:rPr>
              <a:t>qgamma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r>
              <a:rPr>
                <a:solidFill>
                  <a:srgbClr val="657422"/>
                </a:solidFill>
                <a:latin typeface="Courier"/>
              </a:rPr>
              <a:t>mar=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for(i in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S,df[,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i],</a:t>
            </a:r>
            <a:r>
              <a:rPr>
                <a:solidFill>
                  <a:srgbClr val="657422"/>
                </a:solidFill>
                <a:latin typeface="Courier"/>
              </a:rPr>
              <a:t>type=</a:t>
            </a:r>
            <a:r>
              <a:rPr>
                <a:solidFill>
                  <a:srgbClr val="20794D"/>
                </a:solidFill>
                <a:latin typeface="Courier"/>
              </a:rPr>
              <a:t>"l"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Monte Carlo samples"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ylab=</a:t>
            </a:r>
            <a:r>
              <a:rPr>
                <a:solidFill>
                  <a:srgbClr val="20794D"/>
                </a:solidFill>
                <a:latin typeface="Courier"/>
              </a:rPr>
              <a:t>"Monte Carlo approx."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cex.lab=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cex.axis=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cex.main=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lwd=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003B4F"/>
                </a:solidFill>
                <a:latin typeface="Courier"/>
              </a:rPr>
              <a:t>cols[i],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003B4F"/>
                </a:solidFill>
                <a:latin typeface="Courier"/>
              </a:rPr>
              <a:t>titles[i])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lwd=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lty=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h=</a:t>
            </a:r>
            <a:r>
              <a:rPr>
                <a:solidFill>
                  <a:srgbClr val="003B4F"/>
                </a:solidFill>
                <a:latin typeface="Courier"/>
              </a:rPr>
              <a:t>hVect[i],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"darkgrey"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  <p:pic>
        <p:nvPicPr>
          <p:cNvPr id="3" name="Picture 1" descr="Chanco_STA623_BDA_2024_Henrion_Session4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posterior inference for arbitrary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Often we are interested in the posterior distribution of some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</m:oMath>
            </a14:m>
            <a:r>
              <a:t> of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. For examples, in the binomial model we often are interested in the logodds: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den>
                </m:f>
              </m:oMath>
            </a14:m>
            <a:r>
              <a:t>.</a:t>
            </a:r>
          </a:p>
          <a:p>
            <a:pPr marL="0" lvl="0" indent="0">
              <a:buNone/>
            </a:pPr>
            <a:r>
              <a:t>Using Monte Carlo, we can approximate any aspect of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independently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posterior inference for arbitrary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 as before, we can compute: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…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New data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acc>
              </m:oMath>
            </a14:m>
            <a:r>
              <a:t> are generated by the same sampling model as the observed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SAMPLING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MODEL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      </m:t>
                  </m:r>
                  <m:acc>
                    <m:accPr>
                      <m:chr m:val="̃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We cannot predict from this model however,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random: we need to integrate it out: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PREDICTIVE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MODEL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 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above is a </a:t>
            </a:r>
            <a:r>
              <a:rPr i="1"/>
              <a:t>prior predictive distribution</a:t>
            </a:r>
            <a:r>
              <a:t> as we have not conditioned on observed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After we have observed data, we obtain the </a:t>
                </a:r>
                <a:r>
                  <a:rPr i="1"/>
                  <a:t>posterior predictive distribution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r>
                  <a:t> prior and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Pois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t> sampling model, we saw (Exercise 4, Practical 1&amp;2) that the posterior predictive distribution was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NegBin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In many situations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is too complicated to sample from directly. However we often are able to sample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66" t="-1897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We can then obtain samples from the posterior predictive distribution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independently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t> constitutes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independent samples from the joint posterior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t> constitutes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independent samples from the </a:t>
                </a:r>
                <a:r>
                  <a:rPr i="1"/>
                  <a:t>marginal</a:t>
                </a:r>
                <a:r>
                  <a:t> posterior distribution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t>, i.e. the posterior predictive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important use of sampling from the posterior predictive distribution is for assessing model fit: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Do samples from the posterior predictive distribution look like the actual observed data?</a:t>
            </a:r>
          </a:p>
          <a:p>
            <a:pPr lvl="0"/>
            <a:r>
              <a:t>How likely are certain aspects of the observed data to be occurring under the posterior predictive distribution?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BAYESIAN INFERENCE: multi-parameter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inference: multi-parameter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inference for two or more unknown parameters is not conceptually different from the one parameter case.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E.g. for a normal sampling model with parameters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with joint prior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posterior inference proceeds using Bayes’ rule: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However, for many multiparameter models, the joint posterior distribution is non-standard and difficult to sample from directly.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MARKOV CHAIN MONTE CARLO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distributions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are called the </a:t>
                </a:r>
                <a:r>
                  <a:rPr b="1"/>
                  <a:t>full conditional distributions</a:t>
                </a:r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as they are conditional distributions for a single parameter given everything else.</a:t>
                </a:r>
              </a:p>
              <a:p>
                <a:pPr marL="0" lvl="0" indent="0">
                  <a:buNone/>
                </a:pPr>
                <a:r>
                  <a:t>We have already seen (Exercise 8, Practical 1&amp;2) that if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‾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1/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989" b="-4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If we write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if we assume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/2,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Then it can be shown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/2,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39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 to summarise,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sampling model:</a:t>
            </a:r>
          </a:p>
          <a:p>
            <a:pPr lvl="0"/>
            <a:r>
              <a:t>conditionally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 normal distribution is a conjugate prior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0"/>
            <a:r>
              <a:t>conditionally 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, the inverse gamma distribution is a conjugate prior for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/>
          </a:p>
          <a:p>
            <a:pPr marL="0" lvl="0" indent="0">
              <a:buNone/>
            </a:pPr>
            <a:r>
              <a:t>This is called a </a:t>
            </a:r>
            <a:r>
              <a:rPr b="1"/>
              <a:t>semi-conjugate</a:t>
            </a:r>
            <a:r>
              <a:t> or </a:t>
            </a:r>
            <a:r>
              <a:rPr b="1"/>
              <a:t>conditionally conjugate</a:t>
            </a:r>
            <a:r>
              <a:t> prior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this does not guarantee that the resulting joint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is conjugate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if we have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 X follows an </a:t>
            </a:r>
            <a:r>
              <a:rPr i="1"/>
              <a:t>inverse Gamma</a:t>
            </a:r>
            <a:r>
              <a:t>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m:rPr>
                      <m:nor/>
                    </m:rPr>
                    <a:rPr/>
                    <m:t>inv</m:t>
                  </m:r>
                  <m:r>
                    <m:rPr>
                      <m:nor/>
                    </m:rPr>
                    <a:rPr/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Under this semi-conjugate prior for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, given a starting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2 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t>, we can sample a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t> will be a sample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But 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t> can also be considered a sample from the marginal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we can then use this to sample a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Now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t> can be considered a sample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t> can be considered a sample from the marginal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this can be used to generate a new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so on.</a:t>
                </a:r>
              </a:p>
              <a:p>
                <a:pPr marL="0" lvl="0" indent="0">
                  <a:buNone/>
                </a:pPr>
                <a:r>
                  <a:t>This is the principle of the </a:t>
                </a:r>
                <a:r>
                  <a:rPr i="1"/>
                  <a:t>Gibbs sampler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68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you have a vector of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𝛟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e>
                </m:d>
              </m:oMath>
            </a14:m>
            <a:r>
              <a:t> and a joint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</m:d>
              </m:oMath>
            </a14:m>
            <a:r>
              <a:t>. Given a starting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e>
                </m:d>
              </m:oMath>
            </a14:m>
            <a:r>
              <a:t>, the </a:t>
            </a:r>
            <a:r>
              <a:rPr b="1"/>
              <a:t>Gibbs sampler</a:t>
            </a:r>
            <a:r>
              <a:t> generates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from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sup>
                </m:sSup>
              </m:oMath>
            </a14:m>
            <a:r>
              <a:t> as follows: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This generates a </a:t>
                </a:r>
                <a:r>
                  <a:rPr i="1"/>
                  <a:t>dependent</a:t>
                </a:r>
                <a:r>
                  <a:t> sequence of vectors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r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t> only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This is called the </a:t>
                </a:r>
                <a:r>
                  <a:rPr b="1"/>
                  <a:t>Markov property</a:t>
                </a:r>
                <a:r>
                  <a:t> and so the sequence is called a </a:t>
                </a:r>
                <a:r>
                  <a:rPr b="1"/>
                  <a:t>Markov chain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Under conditions met for all models discussed in this course module, for any set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𝛟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a:rPr>
                      <a:latin typeface="Cambria Math" panose="02040503050406030204" pitchFamily="18" charset="0"/>
                    </a:rPr>
                    <m:t>𝑠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In other words, the sample distribution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approaches the target distribution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 regardless of the starting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importantly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𝛟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means we can approximate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</m:d>
                  </m:e>
                </m:d>
              </m:oMath>
            </a14:m>
            <a:r>
              <a:t> with the sample average of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{"/>
                    <m:endChr m:val="}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</m:d>
                  </m:e>
                </m:d>
              </m:oMath>
            </a14:m>
            <a:r>
              <a:t> just as we did in Monte Carlo approximation.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this reason, we call such approximations </a:t>
            </a:r>
            <a:r>
              <a:rPr b="1"/>
              <a:t>Markov Chain Monte Carlo (MCMC)</a:t>
            </a:r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4]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sz="2000"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sz="2000"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sz="2000"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sz="2000" dirty="0"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sz="2000"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sz="2000" dirty="0"/>
                  <a:t> - probability of an event A </a:t>
                </a:r>
                <a:r>
                  <a:rPr sz="2000" dirty="0" err="1"/>
                  <a:t>occuring</a:t>
                </a:r>
                <a:endParaRPr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sz="2000" dirty="0"/>
              </a:p>
              <a:p>
                <a:pPr lvl="0"/>
                <a:r>
                  <a:rPr sz="2000" dirty="0"/>
                  <a:t>p(.) - used as a shorthand notation for </a:t>
                </a:r>
                <a:r>
                  <a:rPr sz="2000" dirty="0" err="1"/>
                  <a:t>pmfs</a:t>
                </a:r>
                <a:r>
                  <a:rPr sz="2000"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sz="2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sz="2000"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sz="2000"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MONTE CARLO APPROXIMATION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In the examples we have seen so far, particularly when we used conjugate priors, we ended up with a posterior distribution for an unknown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for which there existed simple formulae for posterior means and variances.</a:t>
                </a:r>
              </a:p>
              <a:p>
                <a:pPr marL="0" lvl="0" indent="0">
                  <a:buNone/>
                </a:pPr>
                <a:r>
                  <a:t>Often however we are interested in other aspects of the posterior distribution, e.g.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for arbitrary sets A.</a:t>
                </a:r>
              </a:p>
              <a:p>
                <a:pPr lvl="0"/>
                <a:r>
                  <a:t>posterior means and variances for functions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/>
              </a:p>
              <a:p>
                <a:pPr lvl="0"/>
                <a:r>
                  <a:t>predictive distributions for missing or unobserved data</a:t>
                </a:r>
              </a:p>
              <a:p>
                <a:pPr lvl="0"/>
                <a:r>
                  <a:t>comparing two or more populations, so that we are interested in the posterior distribution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max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Obtaining exact values for these quantities can be difficult or impossible.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Trick:</a:t>
                </a:r>
              </a:p>
              <a:p>
                <a:pPr lvl="0"/>
                <a:r>
                  <a:t>Generate random samples for the parameters from their posterior distributions.</a:t>
                </a:r>
              </a:p>
              <a:p>
                <a:pPr lvl="0"/>
                <a:r>
                  <a:t>Use these samples to compute arbitrary quantities of interest to an arbitrary degree of precision.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Generating random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t> playing a game of chance. Since Monte Carlo is the most famous casino in the world, this approach was named the </a:t>
                </a:r>
                <a:r>
                  <a:rPr b="1"/>
                  <a:t>Monte Carlo approximation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r="-965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Recall the integral from Exercise 5, Practical 1&amp;2: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|...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;68,45</m:t>
                                </m:r>
                              </m:e>
                            </m:d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;219,112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219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68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219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68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limLoc m:val="subSup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218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−112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−45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integral can be solved in several ways, but one way involves generating random samples from both gamma distributions and then approximating the integrals by summing over the random samples.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493" r="-1206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Exercise 5, Practical 1&amp;2, we solved the integral analytically by doing the integral (albeit by using a computer programme to help with this) and found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|...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=0.9726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Now let’s do it by sampling and approximating: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N&lt;-</a:t>
            </a:r>
            <a:r>
              <a:rPr>
                <a:solidFill>
                  <a:srgbClr val="AD0000"/>
                </a:solidFill>
                <a:latin typeface="Courier"/>
              </a:rPr>
              <a:t>1e5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theta1&lt;-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003B4F"/>
                </a:solidFill>
                <a:latin typeface="Courier"/>
              </a:rPr>
              <a:t>N,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AD0000"/>
                </a:solidFill>
                <a:latin typeface="Courier"/>
              </a:rPr>
              <a:t>219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AD0000"/>
                </a:solidFill>
                <a:latin typeface="Courier"/>
              </a:rPr>
              <a:t>112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theta2&lt;-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003B4F"/>
                </a:solidFill>
                <a:latin typeface="Courier"/>
              </a:rPr>
              <a:t>N,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AD0000"/>
                </a:solidFill>
                <a:latin typeface="Courier"/>
              </a:rPr>
              <a:t>68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(theta1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theta2)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N</a:t>
            </a:r>
          </a:p>
          <a:p>
            <a:pPr lvl="0" indent="0">
              <a:buNone/>
            </a:pPr>
            <a:r>
              <a:rPr>
                <a:latin typeface="Courier"/>
              </a:rPr>
              <a:t>[1] 0.9726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2781</Words>
  <Application>Microsoft Macintosh PowerPoint</Application>
  <PresentationFormat>Widescreen</PresentationFormat>
  <Paragraphs>268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</vt:lpstr>
      <vt:lpstr>Office Theme</vt:lpstr>
      <vt:lpstr>STA623 Bayesian Data Analysis</vt:lpstr>
      <vt:lpstr>Preliminaries</vt:lpstr>
      <vt:lpstr>Preliminaries</vt:lpstr>
      <vt:lpstr>Notation</vt:lpstr>
      <vt:lpstr>PowerPoint Presentation</vt:lpstr>
      <vt:lpstr>Monte Carlo</vt:lpstr>
      <vt:lpstr>Monte Carlo</vt:lpstr>
      <vt:lpstr>Monte Carlo</vt:lpstr>
      <vt:lpstr>Monte Carlo</vt:lpstr>
      <vt:lpstr>Monte Carlo</vt:lpstr>
      <vt:lpstr>Monte Carlo</vt:lpstr>
      <vt:lpstr>Monte Carlo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posterior inference for arbitrary functions</vt:lpstr>
      <vt:lpstr>Monte Carlo - posterior inference for arbitrary functions</vt:lpstr>
      <vt:lpstr>Monte Carlo - sampling from predictive distributions</vt:lpstr>
      <vt:lpstr>Monte Carlo - sampling from predictive distributions</vt:lpstr>
      <vt:lpstr>Monte Carlo - sampling from predictive distributions</vt:lpstr>
      <vt:lpstr>Monte Carlo - sampling from predictive distributions</vt:lpstr>
      <vt:lpstr>PowerPoint Presentation</vt:lpstr>
      <vt:lpstr>Bayesian inference: multi-parameter models</vt:lpstr>
      <vt:lpstr>PowerPoint Presentation</vt:lpstr>
      <vt:lpstr>MCMC</vt:lpstr>
      <vt:lpstr>MCMC</vt:lpstr>
      <vt:lpstr>MCMC</vt:lpstr>
      <vt:lpstr>MCMC</vt:lpstr>
      <vt:lpstr>MCMC</vt:lpstr>
      <vt:lpstr>MCMC: Gibbs sampler</vt:lpstr>
      <vt:lpstr>MCMC: Gibbs sampler</vt:lpstr>
      <vt:lpstr>MCMC: Gibbs sampler</vt:lpstr>
      <vt:lpstr>MCMC: Gibbs sampler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Bayesian Data Analysis</dc:title>
  <dc:creator>Marc Henrion</dc:creator>
  <cp:keywords/>
  <cp:lastModifiedBy>Marc Henrion</cp:lastModifiedBy>
  <cp:revision>1</cp:revision>
  <dcterms:created xsi:type="dcterms:W3CDTF">2024-10-30T03:47:04Z</dcterms:created>
  <dcterms:modified xsi:type="dcterms:W3CDTF">2024-10-30T03:49:08Z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2024-10-31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4: Markov Chain Monte Carlo</vt:lpwstr>
  </property>
  <property fmtid="{D5CDD505-2E9C-101B-9397-08002B2CF9AE}" pid="12" name="toc-title">
    <vt:lpwstr>Table of contents</vt:lpwstr>
  </property>
</Properties>
</file>