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0B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7" d="100"/>
          <a:sy n="77" d="100"/>
        </p:scale>
        <p:origin x="-802"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44D9B35-9EF6-42B0-A1ED-330D5A996F2E}" type="datetimeFigureOut">
              <a:rPr lang="ru-RU" smtClean="0"/>
              <a:pPr/>
              <a:t>14.05.2017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5457F-8A23-440A-994B-E052F328337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D9B35-9EF6-42B0-A1ED-330D5A996F2E}" type="datetimeFigureOut">
              <a:rPr lang="ru-RU" smtClean="0"/>
              <a:pPr/>
              <a:t>14.05.2017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5457F-8A23-440A-994B-E052F328337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Овал 3"/>
          <p:cNvSpPr/>
          <p:nvPr/>
        </p:nvSpPr>
        <p:spPr>
          <a:xfrm>
            <a:off x="1691680" y="2708920"/>
            <a:ext cx="5544616" cy="216024"/>
          </a:xfrm>
          <a:prstGeom prst="ellipse">
            <a:avLst/>
          </a:prstGeom>
          <a:gradFill>
            <a:gsLst>
              <a:gs pos="100000">
                <a:schemeClr val="tx1"/>
              </a:gs>
              <a:gs pos="21000">
                <a:schemeClr val="bg1"/>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059832" y="2996952"/>
            <a:ext cx="3168352" cy="369332"/>
          </a:xfrm>
          <a:prstGeom prst="rect">
            <a:avLst/>
          </a:prstGeom>
          <a:noFill/>
        </p:spPr>
        <p:txBody>
          <a:bodyPr wrap="square" rtlCol="0">
            <a:spAutoFit/>
          </a:bodyPr>
          <a:lstStyle/>
          <a:p>
            <a:r>
              <a:rPr lang="en-US" dirty="0" smtClean="0">
                <a:solidFill>
                  <a:schemeClr val="bg1">
                    <a:lumMod val="75000"/>
                  </a:schemeClr>
                </a:solidFill>
                <a:latin typeface="GOST type B" pitchFamily="34" charset="0"/>
              </a:rPr>
              <a:t>F </a:t>
            </a:r>
            <a:r>
              <a:rPr lang="ru-RU" dirty="0" smtClean="0">
                <a:solidFill>
                  <a:schemeClr val="bg1">
                    <a:lumMod val="75000"/>
                  </a:schemeClr>
                </a:solidFill>
                <a:latin typeface="GOST type B" pitchFamily="34" charset="0"/>
              </a:rPr>
              <a:t> </a:t>
            </a:r>
            <a:r>
              <a:rPr lang="en-US" dirty="0" smtClean="0">
                <a:solidFill>
                  <a:srgbClr val="FF0000"/>
                </a:solidFill>
                <a:latin typeface="GOST type B" pitchFamily="34" charset="0"/>
              </a:rPr>
              <a:t>O</a:t>
            </a:r>
            <a:r>
              <a:rPr lang="en-US" dirty="0" smtClean="0">
                <a:solidFill>
                  <a:schemeClr val="bg1">
                    <a:lumMod val="75000"/>
                  </a:schemeClr>
                </a:solidFill>
                <a:latin typeface="GOST type B" pitchFamily="34" charset="0"/>
              </a:rPr>
              <a:t> </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N</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T</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A</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N</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S</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K</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I</a:t>
            </a:r>
            <a:r>
              <a:rPr lang="ru-RU" dirty="0" smtClean="0">
                <a:solidFill>
                  <a:schemeClr val="bg1">
                    <a:lumMod val="75000"/>
                  </a:schemeClr>
                </a:solidFill>
                <a:latin typeface="GOST type B" pitchFamily="34" charset="0"/>
              </a:rPr>
              <a:t> </a:t>
            </a:r>
            <a:r>
              <a:rPr lang="en-US" dirty="0" smtClean="0">
                <a:solidFill>
                  <a:schemeClr val="bg1">
                    <a:lumMod val="75000"/>
                  </a:schemeClr>
                </a:solidFill>
                <a:latin typeface="GOST type B" pitchFamily="34" charset="0"/>
              </a:rPr>
              <a:t> Y</a:t>
            </a:r>
            <a:endParaRPr lang="ru-RU" dirty="0">
              <a:solidFill>
                <a:schemeClr val="bg1">
                  <a:lumMod val="75000"/>
                </a:schemeClr>
              </a:solidFill>
              <a:latin typeface="GOST type B" pitchFamily="34" charset="0"/>
            </a:endParaRPr>
          </a:p>
        </p:txBody>
      </p:sp>
      <p:sp>
        <p:nvSpPr>
          <p:cNvPr id="6" name="TextBox 5"/>
          <p:cNvSpPr txBox="1"/>
          <p:nvPr/>
        </p:nvSpPr>
        <p:spPr>
          <a:xfrm>
            <a:off x="4355976" y="3284984"/>
            <a:ext cx="497252" cy="215444"/>
          </a:xfrm>
          <a:prstGeom prst="rect">
            <a:avLst/>
          </a:prstGeom>
          <a:noFill/>
        </p:spPr>
        <p:txBody>
          <a:bodyPr wrap="none" rtlCol="0">
            <a:spAutoFit/>
          </a:bodyPr>
          <a:lstStyle/>
          <a:p>
            <a:r>
              <a:rPr lang="en-US" sz="800" dirty="0" smtClean="0">
                <a:solidFill>
                  <a:schemeClr val="bg1">
                    <a:lumMod val="75000"/>
                  </a:schemeClr>
                </a:solidFill>
                <a:latin typeface="OCR A Extended" pitchFamily="50" charset="0"/>
              </a:rPr>
              <a:t>16245</a:t>
            </a:r>
            <a:endParaRPr lang="ru-RU" sz="800" dirty="0">
              <a:solidFill>
                <a:schemeClr val="bg1">
                  <a:lumMod val="75000"/>
                </a:schemeClr>
              </a:solidFill>
            </a:endParaRPr>
          </a:p>
        </p:txBody>
      </p:sp>
      <p:sp>
        <p:nvSpPr>
          <p:cNvPr id="7" name="TextBox 6"/>
          <p:cNvSpPr txBox="1"/>
          <p:nvPr/>
        </p:nvSpPr>
        <p:spPr>
          <a:xfrm>
            <a:off x="4499992" y="384919"/>
            <a:ext cx="678391" cy="307777"/>
          </a:xfrm>
          <a:prstGeom prst="rect">
            <a:avLst/>
          </a:prstGeom>
          <a:noFill/>
        </p:spPr>
        <p:txBody>
          <a:bodyPr wrap="none" rtlCol="0">
            <a:spAutoFit/>
          </a:bodyPr>
          <a:lstStyle/>
          <a:p>
            <a:r>
              <a:rPr lang="ru-RU" sz="1400" dirty="0" smtClean="0">
                <a:solidFill>
                  <a:schemeClr val="bg1"/>
                </a:solidFill>
                <a:latin typeface="GOST Type AU" pitchFamily="2" charset="0"/>
              </a:rPr>
              <a:t>Главная</a:t>
            </a:r>
            <a:endParaRPr lang="ru-RU" sz="1400" dirty="0">
              <a:solidFill>
                <a:schemeClr val="bg1"/>
              </a:solidFill>
              <a:latin typeface="GOST Type AU" pitchFamily="2" charset="0"/>
            </a:endParaRPr>
          </a:p>
        </p:txBody>
      </p:sp>
      <p:sp>
        <p:nvSpPr>
          <p:cNvPr id="8" name="TextBox 7"/>
          <p:cNvSpPr txBox="1"/>
          <p:nvPr/>
        </p:nvSpPr>
        <p:spPr>
          <a:xfrm>
            <a:off x="5364088" y="384919"/>
            <a:ext cx="500458" cy="307777"/>
          </a:xfrm>
          <a:prstGeom prst="rect">
            <a:avLst/>
          </a:prstGeom>
          <a:noFill/>
        </p:spPr>
        <p:txBody>
          <a:bodyPr wrap="none" rtlCol="0">
            <a:spAutoFit/>
          </a:bodyPr>
          <a:lstStyle/>
          <a:p>
            <a:r>
              <a:rPr lang="ru-RU" sz="1400" dirty="0" smtClean="0">
                <a:solidFill>
                  <a:schemeClr val="bg1">
                    <a:lumMod val="85000"/>
                  </a:schemeClr>
                </a:solidFill>
                <a:latin typeface="GOST Type AU" pitchFamily="2" charset="0"/>
              </a:rPr>
              <a:t>Инфо</a:t>
            </a:r>
            <a:endParaRPr lang="ru-RU" sz="1400" dirty="0">
              <a:solidFill>
                <a:schemeClr val="bg1">
                  <a:lumMod val="85000"/>
                </a:schemeClr>
              </a:solidFill>
              <a:latin typeface="GOST Type AU" pitchFamily="2" charset="0"/>
            </a:endParaRPr>
          </a:p>
        </p:txBody>
      </p:sp>
      <p:sp>
        <p:nvSpPr>
          <p:cNvPr id="9" name="TextBox 8"/>
          <p:cNvSpPr txBox="1"/>
          <p:nvPr/>
        </p:nvSpPr>
        <p:spPr>
          <a:xfrm>
            <a:off x="5940152" y="384919"/>
            <a:ext cx="835485" cy="307777"/>
          </a:xfrm>
          <a:prstGeom prst="rect">
            <a:avLst/>
          </a:prstGeom>
          <a:noFill/>
        </p:spPr>
        <p:txBody>
          <a:bodyPr wrap="none" rtlCol="0">
            <a:spAutoFit/>
          </a:bodyPr>
          <a:lstStyle/>
          <a:p>
            <a:r>
              <a:rPr lang="ru-RU" sz="1400" dirty="0" smtClean="0">
                <a:solidFill>
                  <a:schemeClr val="bg1">
                    <a:lumMod val="85000"/>
                  </a:schemeClr>
                </a:solidFill>
                <a:latin typeface="GOST Type AU" pitchFamily="2" charset="0"/>
              </a:rPr>
              <a:t>О проекте</a:t>
            </a:r>
            <a:endParaRPr lang="ru-RU" sz="1400" dirty="0">
              <a:solidFill>
                <a:schemeClr val="bg1">
                  <a:lumMod val="85000"/>
                </a:schemeClr>
              </a:solidFill>
              <a:latin typeface="GOST Type AU" pitchFamily="2" charset="0"/>
            </a:endParaRPr>
          </a:p>
        </p:txBody>
      </p:sp>
      <p:sp>
        <p:nvSpPr>
          <p:cNvPr id="10" name="TextBox 9"/>
          <p:cNvSpPr txBox="1"/>
          <p:nvPr/>
        </p:nvSpPr>
        <p:spPr>
          <a:xfrm>
            <a:off x="6948264" y="384919"/>
            <a:ext cx="588623" cy="307777"/>
          </a:xfrm>
          <a:prstGeom prst="rect">
            <a:avLst/>
          </a:prstGeom>
          <a:noFill/>
        </p:spPr>
        <p:txBody>
          <a:bodyPr wrap="none" rtlCol="0">
            <a:spAutoFit/>
          </a:bodyPr>
          <a:lstStyle/>
          <a:p>
            <a:r>
              <a:rPr lang="ru-RU" sz="1400" dirty="0" smtClean="0">
                <a:solidFill>
                  <a:schemeClr val="bg1">
                    <a:lumMod val="85000"/>
                  </a:schemeClr>
                </a:solidFill>
                <a:latin typeface="GOST Type AU" pitchFamily="2" charset="0"/>
              </a:rPr>
              <a:t>Форум</a:t>
            </a:r>
            <a:endParaRPr lang="ru-RU" sz="1400" dirty="0">
              <a:solidFill>
                <a:schemeClr val="bg1">
                  <a:lumMod val="85000"/>
                </a:schemeClr>
              </a:solidFill>
              <a:latin typeface="GOST Type AU" pitchFamily="2" charset="0"/>
            </a:endParaRPr>
          </a:p>
        </p:txBody>
      </p:sp>
      <p:sp>
        <p:nvSpPr>
          <p:cNvPr id="11" name="TextBox 10"/>
          <p:cNvSpPr txBox="1"/>
          <p:nvPr/>
        </p:nvSpPr>
        <p:spPr>
          <a:xfrm>
            <a:off x="8172157" y="384919"/>
            <a:ext cx="816249" cy="307777"/>
          </a:xfrm>
          <a:prstGeom prst="rect">
            <a:avLst/>
          </a:prstGeom>
          <a:noFill/>
        </p:spPr>
        <p:txBody>
          <a:bodyPr wrap="none" rtlCol="0">
            <a:spAutoFit/>
          </a:bodyPr>
          <a:lstStyle/>
          <a:p>
            <a:r>
              <a:rPr lang="ru-RU" sz="1400" dirty="0" smtClean="0">
                <a:solidFill>
                  <a:schemeClr val="bg1">
                    <a:lumMod val="85000"/>
                  </a:schemeClr>
                </a:solidFill>
                <a:latin typeface="GOST Type AU" pitchFamily="2" charset="0"/>
              </a:rPr>
              <a:t>Контакты</a:t>
            </a:r>
            <a:endParaRPr lang="ru-RU" sz="1400" dirty="0">
              <a:solidFill>
                <a:schemeClr val="bg1">
                  <a:lumMod val="85000"/>
                </a:schemeClr>
              </a:solidFill>
              <a:latin typeface="GOST Type AU" pitchFamily="2" charset="0"/>
            </a:endParaRPr>
          </a:p>
        </p:txBody>
      </p:sp>
      <p:sp>
        <p:nvSpPr>
          <p:cNvPr id="16" name="TextBox 15"/>
          <p:cNvSpPr txBox="1"/>
          <p:nvPr/>
        </p:nvSpPr>
        <p:spPr>
          <a:xfrm>
            <a:off x="107504" y="188640"/>
            <a:ext cx="800219" cy="553998"/>
          </a:xfrm>
          <a:prstGeom prst="rect">
            <a:avLst/>
          </a:prstGeom>
          <a:noFill/>
        </p:spPr>
        <p:txBody>
          <a:bodyPr wrap="square" rtlCol="0">
            <a:spAutoFit/>
          </a:bodyPr>
          <a:lstStyle/>
          <a:p>
            <a:pPr algn="ctr"/>
            <a:r>
              <a:rPr lang="ru-RU" sz="2000" dirty="0" smtClean="0">
                <a:solidFill>
                  <a:schemeClr val="bg1">
                    <a:lumMod val="75000"/>
                  </a:schemeClr>
                </a:solidFill>
                <a:latin typeface="OCR A Extended" pitchFamily="50" charset="0"/>
              </a:rPr>
              <a:t>05</a:t>
            </a:r>
          </a:p>
          <a:p>
            <a:r>
              <a:rPr lang="en-US" sz="1000" dirty="0" smtClean="0">
                <a:solidFill>
                  <a:schemeClr val="bg1">
                    <a:lumMod val="75000"/>
                  </a:schemeClr>
                </a:solidFill>
                <a:latin typeface="OCR A Extended" pitchFamily="50" charset="0"/>
              </a:rPr>
              <a:t>May 2017</a:t>
            </a:r>
            <a:endParaRPr lang="ru-RU" sz="1000" dirty="0">
              <a:solidFill>
                <a:schemeClr val="bg1">
                  <a:lumMod val="75000"/>
                </a:schemeClr>
              </a:solidFill>
              <a:latin typeface="Monotype Corsiva" pitchFamily="66" charset="0"/>
            </a:endParaRPr>
          </a:p>
        </p:txBody>
      </p:sp>
      <p:sp>
        <p:nvSpPr>
          <p:cNvPr id="21" name="Стрелка вправо 20"/>
          <p:cNvSpPr/>
          <p:nvPr/>
        </p:nvSpPr>
        <p:spPr>
          <a:xfrm>
            <a:off x="8687214" y="152656"/>
            <a:ext cx="180000" cy="180000"/>
          </a:xfrm>
          <a:prstGeom prst="rightArrow">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7596336" y="383423"/>
            <a:ext cx="474810" cy="307777"/>
          </a:xfrm>
          <a:prstGeom prst="rect">
            <a:avLst/>
          </a:prstGeom>
          <a:noFill/>
        </p:spPr>
        <p:txBody>
          <a:bodyPr wrap="none" rtlCol="0">
            <a:spAutoFit/>
          </a:bodyPr>
          <a:lstStyle/>
          <a:p>
            <a:r>
              <a:rPr lang="ru-RU" sz="1400" dirty="0" smtClean="0">
                <a:solidFill>
                  <a:schemeClr val="bg1">
                    <a:lumMod val="85000"/>
                  </a:schemeClr>
                </a:solidFill>
                <a:latin typeface="GOST Type AU" pitchFamily="2" charset="0"/>
              </a:rPr>
              <a:t>Блог</a:t>
            </a:r>
            <a:endParaRPr lang="ru-RU" sz="1400" dirty="0">
              <a:solidFill>
                <a:schemeClr val="bg1">
                  <a:lumMod val="85000"/>
                </a:schemeClr>
              </a:solidFill>
              <a:latin typeface="GOST Type AU" pitchFamily="2" charset="0"/>
            </a:endParaRPr>
          </a:p>
        </p:txBody>
      </p:sp>
      <p:sp>
        <p:nvSpPr>
          <p:cNvPr id="23" name="Блок-схема: узел 22"/>
          <p:cNvSpPr/>
          <p:nvPr/>
        </p:nvSpPr>
        <p:spPr>
          <a:xfrm>
            <a:off x="8460440" y="175354"/>
            <a:ext cx="72000" cy="72000"/>
          </a:xfrm>
          <a:prstGeom prst="flowChartConnector">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p:nvPr/>
        </p:nvCxnSpPr>
        <p:spPr>
          <a:xfrm>
            <a:off x="8369466" y="286936"/>
            <a:ext cx="108000" cy="0"/>
          </a:xfrm>
          <a:prstGeom prst="line">
            <a:avLst/>
          </a:prstGeom>
          <a:ln w="25400">
            <a:solidFill>
              <a:schemeClr val="bg1"/>
            </a:solidFill>
          </a:ln>
          <a:scene3d>
            <a:camera prst="orthographicFront">
              <a:rot lat="17400000" lon="24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25" name="Скругленный прямоугольник 24"/>
          <p:cNvSpPr/>
          <p:nvPr/>
        </p:nvSpPr>
        <p:spPr>
          <a:xfrm>
            <a:off x="7272496" y="6597352"/>
            <a:ext cx="1764000" cy="144016"/>
          </a:xfrm>
          <a:prstGeom prst="roundRect">
            <a:avLst/>
          </a:prstGeom>
          <a:gradFill>
            <a:gsLst>
              <a:gs pos="0">
                <a:schemeClr val="tx1"/>
              </a:gs>
              <a:gs pos="50000">
                <a:schemeClr val="tx1">
                  <a:lumMod val="50000"/>
                  <a:lumOff val="50000"/>
                </a:schemeClr>
              </a:gs>
              <a:gs pos="100000">
                <a:schemeClr val="tx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r>
              <a:rPr lang="ru-RU" sz="1000" dirty="0" smtClean="0">
                <a:solidFill>
                  <a:schemeClr val="tx1"/>
                </a:solidFill>
                <a:latin typeface="GOST Type AU" pitchFamily="2" charset="0"/>
              </a:rPr>
              <a:t>сейчас на сайте 12 пользователей</a:t>
            </a:r>
            <a:endParaRPr lang="ru-RU" sz="1000" dirty="0">
              <a:solidFill>
                <a:schemeClr val="tx1"/>
              </a:solidFill>
              <a:latin typeface="GOST Type AU" pitchFamily="2" charset="0"/>
            </a:endParaRPr>
          </a:p>
        </p:txBody>
      </p:sp>
      <p:cxnSp>
        <p:nvCxnSpPr>
          <p:cNvPr id="27" name="Прямая соединительная линия 26"/>
          <p:cNvCxnSpPr/>
          <p:nvPr/>
        </p:nvCxnSpPr>
        <p:spPr>
          <a:xfrm>
            <a:off x="4500000" y="332656"/>
            <a:ext cx="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4500000" y="332656"/>
            <a:ext cx="0" cy="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5148072" y="764704"/>
            <a:ext cx="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5220072" y="692704"/>
            <a:ext cx="0" cy="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5148072" y="332656"/>
            <a:ext cx="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5220072" y="332656"/>
            <a:ext cx="0" cy="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4499992" y="764704"/>
            <a:ext cx="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4499992" y="692704"/>
            <a:ext cx="0" cy="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3528" y="5837202"/>
            <a:ext cx="8496944" cy="400110"/>
          </a:xfrm>
          <a:prstGeom prst="rect">
            <a:avLst/>
          </a:prstGeom>
          <a:noFill/>
        </p:spPr>
        <p:txBody>
          <a:bodyPr wrap="square" rtlCol="0">
            <a:spAutoFit/>
          </a:bodyPr>
          <a:lstStyle/>
          <a:p>
            <a:pPr algn="ctr"/>
            <a:r>
              <a:rPr lang="ru-RU" sz="2000" dirty="0" smtClean="0">
                <a:solidFill>
                  <a:schemeClr val="tx1">
                    <a:lumMod val="75000"/>
                    <a:lumOff val="25000"/>
                  </a:schemeClr>
                </a:solidFill>
                <a:latin typeface="GOST type A" pitchFamily="34" charset="0"/>
              </a:rPr>
              <a:t>Объединение совладельцев многокварти</a:t>
            </a:r>
            <a:r>
              <a:rPr lang="ru-RU" sz="2000" dirty="0" smtClean="0">
                <a:solidFill>
                  <a:schemeClr val="bg1">
                    <a:lumMod val="50000"/>
                  </a:schemeClr>
                </a:solidFill>
                <a:latin typeface="GOST type A" pitchFamily="34" charset="0"/>
              </a:rPr>
              <a:t>р</a:t>
            </a:r>
            <a:r>
              <a:rPr lang="ru-RU" sz="2000" dirty="0" smtClean="0">
                <a:solidFill>
                  <a:schemeClr val="bg1">
                    <a:lumMod val="65000"/>
                  </a:schemeClr>
                </a:solidFill>
                <a:latin typeface="GOST type A" pitchFamily="34" charset="0"/>
              </a:rPr>
              <a:t>но</a:t>
            </a:r>
            <a:r>
              <a:rPr lang="ru-RU" sz="2000" dirty="0" smtClean="0">
                <a:solidFill>
                  <a:schemeClr val="bg1">
                    <a:lumMod val="85000"/>
                  </a:schemeClr>
                </a:solidFill>
                <a:latin typeface="GOST type A" pitchFamily="34" charset="0"/>
              </a:rPr>
              <a:t>г</a:t>
            </a:r>
            <a:r>
              <a:rPr lang="ru-RU" sz="2000" dirty="0" smtClean="0">
                <a:solidFill>
                  <a:schemeClr val="bg1"/>
                </a:solidFill>
                <a:latin typeface="GOST type A" pitchFamily="34" charset="0"/>
              </a:rPr>
              <a:t>о</a:t>
            </a:r>
            <a:r>
              <a:rPr lang="ru-RU" sz="2000" dirty="0" smtClean="0">
                <a:solidFill>
                  <a:schemeClr val="bg1">
                    <a:lumMod val="85000"/>
                  </a:schemeClr>
                </a:solidFill>
                <a:latin typeface="GOST type A" pitchFamily="34" charset="0"/>
              </a:rPr>
              <a:t> д</a:t>
            </a:r>
            <a:r>
              <a:rPr lang="ru-RU" sz="2000" dirty="0" smtClean="0">
                <a:solidFill>
                  <a:schemeClr val="bg1">
                    <a:lumMod val="65000"/>
                  </a:schemeClr>
                </a:solidFill>
                <a:latin typeface="GOST type A" pitchFamily="34" charset="0"/>
              </a:rPr>
              <a:t>ом</a:t>
            </a:r>
            <a:r>
              <a:rPr lang="ru-RU" sz="2000" dirty="0" smtClean="0">
                <a:solidFill>
                  <a:schemeClr val="bg1">
                    <a:lumMod val="50000"/>
                  </a:schemeClr>
                </a:solidFill>
                <a:latin typeface="GOST type A" pitchFamily="34" charset="0"/>
              </a:rPr>
              <a:t>а</a:t>
            </a:r>
            <a:endParaRPr lang="ru-RU" sz="2000" dirty="0">
              <a:solidFill>
                <a:schemeClr val="bg1">
                  <a:lumMod val="50000"/>
                </a:schemeClr>
              </a:solidFill>
              <a:latin typeface="GOST type 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5000">
              <a:schemeClr val="bg1"/>
            </a:gs>
          </a:gsLst>
          <a:lin ang="5400000" scaled="0"/>
        </a:gradFill>
        <a:effectLst/>
      </p:bgPr>
    </p:bg>
    <p:spTree>
      <p:nvGrpSpPr>
        <p:cNvPr id="1" name=""/>
        <p:cNvGrpSpPr/>
        <p:nvPr/>
      </p:nvGrpSpPr>
      <p:grpSpPr>
        <a:xfrm>
          <a:off x="0" y="0"/>
          <a:ext cx="0" cy="0"/>
          <a:chOff x="0" y="0"/>
          <a:chExt cx="0" cy="0"/>
        </a:xfrm>
      </p:grpSpPr>
      <p:sp>
        <p:nvSpPr>
          <p:cNvPr id="72" name="Прямоугольник 71"/>
          <p:cNvSpPr/>
          <p:nvPr/>
        </p:nvSpPr>
        <p:spPr>
          <a:xfrm>
            <a:off x="3244" y="0"/>
            <a:ext cx="9144000" cy="6858000"/>
          </a:xfrm>
          <a:prstGeom prst="rect">
            <a:avLst/>
          </a:prstGeom>
          <a:blipFill>
            <a:blip r:embed="rId2" cstate="prin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Прямоугольник 54"/>
          <p:cNvSpPr/>
          <p:nvPr/>
        </p:nvSpPr>
        <p:spPr>
          <a:xfrm>
            <a:off x="0" y="0"/>
            <a:ext cx="9144000" cy="6858000"/>
          </a:xfrm>
          <a:prstGeom prst="rect">
            <a:avLst/>
          </a:prstGeom>
          <a:solidFill>
            <a:schemeClr val="tx1">
              <a:lumMod val="95000"/>
              <a:lumOff val="5000"/>
              <a:alpha val="62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2643" y="-27384"/>
            <a:ext cx="1911101" cy="584775"/>
          </a:xfrm>
          <a:prstGeom prst="rect">
            <a:avLst/>
          </a:prstGeom>
          <a:noFill/>
        </p:spPr>
        <p:txBody>
          <a:bodyPr wrap="none" rtlCol="0">
            <a:spAutoFit/>
          </a:bodyPr>
          <a:lstStyle/>
          <a:p>
            <a:r>
              <a:rPr lang="ru-RU" sz="3200" dirty="0" smtClean="0">
                <a:solidFill>
                  <a:schemeClr val="bg1">
                    <a:lumMod val="95000"/>
                  </a:schemeClr>
                </a:solidFill>
                <a:latin typeface="GOST Type AU" pitchFamily="2" charset="0"/>
                <a:cs typeface="Courier New" pitchFamily="49" charset="0"/>
              </a:rPr>
              <a:t>И</a:t>
            </a:r>
            <a:r>
              <a:rPr lang="ru-RU" sz="3200" dirty="0" smtClean="0">
                <a:solidFill>
                  <a:srgbClr val="FF0000"/>
                </a:solidFill>
                <a:latin typeface="GOST Type AU" pitchFamily="2" charset="0"/>
                <a:cs typeface="Courier New" pitchFamily="49" charset="0"/>
              </a:rPr>
              <a:t>н</a:t>
            </a:r>
            <a:r>
              <a:rPr lang="ru-RU" sz="3200" dirty="0" smtClean="0">
                <a:solidFill>
                  <a:schemeClr val="bg1">
                    <a:lumMod val="95000"/>
                  </a:schemeClr>
                </a:solidFill>
                <a:latin typeface="GOST Type AU" pitchFamily="2" charset="0"/>
                <a:cs typeface="Courier New" pitchFamily="49" charset="0"/>
              </a:rPr>
              <a:t>формация</a:t>
            </a:r>
            <a:endParaRPr lang="ru-RU" sz="3200" dirty="0">
              <a:solidFill>
                <a:schemeClr val="bg1">
                  <a:lumMod val="95000"/>
                </a:schemeClr>
              </a:solidFill>
              <a:latin typeface="GOST Type AU" pitchFamily="2" charset="0"/>
              <a:cs typeface="Courier New" pitchFamily="49" charset="0"/>
            </a:endParaRPr>
          </a:p>
        </p:txBody>
      </p:sp>
      <p:sp>
        <p:nvSpPr>
          <p:cNvPr id="5" name="TextBox 4"/>
          <p:cNvSpPr txBox="1"/>
          <p:nvPr/>
        </p:nvSpPr>
        <p:spPr>
          <a:xfrm>
            <a:off x="4499992" y="96887"/>
            <a:ext cx="678391"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Главная</a:t>
            </a:r>
            <a:endParaRPr lang="ru-RU" sz="1400" dirty="0">
              <a:solidFill>
                <a:schemeClr val="bg1">
                  <a:lumMod val="95000"/>
                </a:schemeClr>
              </a:solidFill>
              <a:latin typeface="GOST Type AU" pitchFamily="2" charset="0"/>
            </a:endParaRPr>
          </a:p>
        </p:txBody>
      </p:sp>
      <p:sp>
        <p:nvSpPr>
          <p:cNvPr id="7" name="TextBox 6"/>
          <p:cNvSpPr txBox="1"/>
          <p:nvPr/>
        </p:nvSpPr>
        <p:spPr>
          <a:xfrm>
            <a:off x="5292080" y="96887"/>
            <a:ext cx="500458" cy="307777"/>
          </a:xfrm>
          <a:prstGeom prst="rect">
            <a:avLst/>
          </a:prstGeom>
          <a:noFill/>
        </p:spPr>
        <p:txBody>
          <a:bodyPr wrap="none" rtlCol="0">
            <a:spAutoFit/>
          </a:bodyPr>
          <a:lstStyle/>
          <a:p>
            <a:r>
              <a:rPr lang="ru-RU" sz="1400" dirty="0" smtClean="0">
                <a:solidFill>
                  <a:schemeClr val="bg1"/>
                </a:solidFill>
                <a:latin typeface="GOST Type AU" pitchFamily="2" charset="0"/>
              </a:rPr>
              <a:t>Инфо</a:t>
            </a:r>
            <a:endParaRPr lang="ru-RU" sz="1400" dirty="0">
              <a:solidFill>
                <a:schemeClr val="bg1"/>
              </a:solidFill>
              <a:latin typeface="GOST Type AU" pitchFamily="2" charset="0"/>
            </a:endParaRPr>
          </a:p>
        </p:txBody>
      </p:sp>
      <p:sp>
        <p:nvSpPr>
          <p:cNvPr id="8" name="TextBox 7"/>
          <p:cNvSpPr txBox="1"/>
          <p:nvPr/>
        </p:nvSpPr>
        <p:spPr>
          <a:xfrm>
            <a:off x="5940152" y="96887"/>
            <a:ext cx="835485"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О проекте</a:t>
            </a:r>
            <a:endParaRPr lang="ru-RU" sz="1400" dirty="0">
              <a:solidFill>
                <a:schemeClr val="bg1">
                  <a:lumMod val="95000"/>
                </a:schemeClr>
              </a:solidFill>
              <a:latin typeface="GOST Type AU" pitchFamily="2" charset="0"/>
            </a:endParaRPr>
          </a:p>
        </p:txBody>
      </p:sp>
      <p:sp>
        <p:nvSpPr>
          <p:cNvPr id="9" name="TextBox 8"/>
          <p:cNvSpPr txBox="1"/>
          <p:nvPr/>
        </p:nvSpPr>
        <p:spPr>
          <a:xfrm>
            <a:off x="6948264" y="96887"/>
            <a:ext cx="588623"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Форум</a:t>
            </a:r>
            <a:endParaRPr lang="ru-RU" sz="1400" dirty="0">
              <a:solidFill>
                <a:schemeClr val="bg1">
                  <a:lumMod val="95000"/>
                </a:schemeClr>
              </a:solidFill>
              <a:latin typeface="GOST Type AU" pitchFamily="2" charset="0"/>
            </a:endParaRPr>
          </a:p>
        </p:txBody>
      </p:sp>
      <p:sp>
        <p:nvSpPr>
          <p:cNvPr id="10" name="TextBox 9"/>
          <p:cNvSpPr txBox="1"/>
          <p:nvPr/>
        </p:nvSpPr>
        <p:spPr>
          <a:xfrm>
            <a:off x="8172157" y="96887"/>
            <a:ext cx="816249"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Контакты</a:t>
            </a:r>
            <a:endParaRPr lang="ru-RU" sz="1400" dirty="0">
              <a:solidFill>
                <a:schemeClr val="bg1">
                  <a:lumMod val="95000"/>
                </a:schemeClr>
              </a:solidFill>
              <a:latin typeface="GOST Type AU" pitchFamily="2" charset="0"/>
            </a:endParaRPr>
          </a:p>
        </p:txBody>
      </p:sp>
      <p:sp>
        <p:nvSpPr>
          <p:cNvPr id="12" name="TextBox 11"/>
          <p:cNvSpPr txBox="1"/>
          <p:nvPr/>
        </p:nvSpPr>
        <p:spPr>
          <a:xfrm>
            <a:off x="7596336" y="95391"/>
            <a:ext cx="474810"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Блог</a:t>
            </a:r>
            <a:endParaRPr lang="ru-RU" sz="1400" dirty="0">
              <a:solidFill>
                <a:schemeClr val="bg1">
                  <a:lumMod val="95000"/>
                </a:schemeClr>
              </a:solidFill>
              <a:latin typeface="GOST Type AU" pitchFamily="2" charset="0"/>
            </a:endParaRPr>
          </a:p>
        </p:txBody>
      </p:sp>
      <p:sp>
        <p:nvSpPr>
          <p:cNvPr id="14" name="Прямоугольник 13"/>
          <p:cNvSpPr/>
          <p:nvPr/>
        </p:nvSpPr>
        <p:spPr>
          <a:xfrm>
            <a:off x="323528" y="764704"/>
            <a:ext cx="1440160" cy="6480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dirty="0" smtClean="0">
                <a:solidFill>
                  <a:schemeClr val="bg1">
                    <a:lumMod val="95000"/>
                  </a:schemeClr>
                </a:solidFill>
                <a:latin typeface="GOST Type AU" pitchFamily="2" charset="0"/>
              </a:rPr>
              <a:t>Новости</a:t>
            </a:r>
          </a:p>
          <a:p>
            <a:r>
              <a:rPr lang="ru-RU" dirty="0" smtClean="0">
                <a:solidFill>
                  <a:schemeClr val="bg1">
                    <a:lumMod val="95000"/>
                  </a:schemeClr>
                </a:solidFill>
                <a:latin typeface="GOST Type AU" pitchFamily="2" charset="0"/>
              </a:rPr>
              <a:t>События</a:t>
            </a:r>
          </a:p>
          <a:p>
            <a:r>
              <a:rPr lang="ru-RU" dirty="0" smtClean="0">
                <a:solidFill>
                  <a:schemeClr val="bg1">
                    <a:lumMod val="95000"/>
                  </a:schemeClr>
                </a:solidFill>
                <a:latin typeface="GOST Type AU" pitchFamily="2" charset="0"/>
              </a:rPr>
              <a:t>Происшествия</a:t>
            </a:r>
          </a:p>
          <a:p>
            <a:r>
              <a:rPr lang="ru-RU" dirty="0" smtClean="0">
                <a:solidFill>
                  <a:schemeClr val="bg1">
                    <a:lumMod val="95000"/>
                  </a:schemeClr>
                </a:solidFill>
                <a:latin typeface="GOST Type AU" pitchFamily="2" charset="0"/>
              </a:rPr>
              <a:t>Собрания</a:t>
            </a:r>
          </a:p>
          <a:p>
            <a:r>
              <a:rPr lang="ru-RU" dirty="0" smtClean="0">
                <a:solidFill>
                  <a:schemeClr val="bg1">
                    <a:lumMod val="95000"/>
                  </a:schemeClr>
                </a:solidFill>
                <a:latin typeface="GOST Type AU" pitchFamily="2" charset="0"/>
              </a:rPr>
              <a:t>Начисления	</a:t>
            </a:r>
          </a:p>
          <a:p>
            <a:r>
              <a:rPr lang="ru-RU" dirty="0" smtClean="0">
                <a:solidFill>
                  <a:schemeClr val="bg1">
                    <a:lumMod val="95000"/>
                  </a:schemeClr>
                </a:solidFill>
                <a:latin typeface="GOST Type AU" pitchFamily="2" charset="0"/>
              </a:rPr>
              <a:t>Бюджет</a:t>
            </a:r>
            <a:r>
              <a:rPr lang="ru-RU" dirty="0" smtClean="0">
                <a:solidFill>
                  <a:schemeClr val="tx1">
                    <a:lumMod val="65000"/>
                    <a:lumOff val="35000"/>
                  </a:schemeClr>
                </a:solidFill>
                <a:latin typeface="GOST Type AU" pitchFamily="2" charset="0"/>
              </a:rPr>
              <a:t> </a:t>
            </a:r>
            <a:r>
              <a:rPr lang="ru-RU" dirty="0" smtClean="0">
                <a:solidFill>
                  <a:schemeClr val="bg1">
                    <a:lumMod val="95000"/>
                  </a:schemeClr>
                </a:solidFill>
                <a:latin typeface="GOST Type AU" pitchFamily="2" charset="0"/>
              </a:rPr>
              <a:t>2017</a:t>
            </a:r>
          </a:p>
        </p:txBody>
      </p:sp>
      <p:cxnSp>
        <p:nvCxnSpPr>
          <p:cNvPr id="17" name="Прямая соединительная линия 16"/>
          <p:cNvCxnSpPr/>
          <p:nvPr/>
        </p:nvCxnSpPr>
        <p:spPr>
          <a:xfrm>
            <a:off x="5220080" y="44624"/>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20080" y="44624"/>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5868152" y="476672"/>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5940152" y="404672"/>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5868152" y="44624"/>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5940152" y="44624"/>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5220072" y="476672"/>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5220072" y="404672"/>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543812" y="4106889"/>
            <a:ext cx="1800000" cy="23400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algn="ctr"/>
            <a:endParaRPr lang="ru-RU" sz="2000" dirty="0" smtClean="0">
              <a:latin typeface="GOST Type AU" pitchFamily="2" charset="0"/>
            </a:endParaRPr>
          </a:p>
          <a:p>
            <a:pPr algn="ctr"/>
            <a:r>
              <a:rPr lang="ru-RU" sz="2000" dirty="0" smtClean="0">
                <a:latin typeface="GOST Type AU" pitchFamily="2" charset="0"/>
              </a:rPr>
              <a:t>Правление</a:t>
            </a:r>
          </a:p>
          <a:p>
            <a:pPr algn="ctr"/>
            <a:endParaRPr lang="ru-RU" sz="2000" dirty="0" smtClean="0">
              <a:latin typeface="GOST Type AU" pitchFamily="2" charset="0"/>
            </a:endParaRPr>
          </a:p>
          <a:p>
            <a:pPr algn="ctr"/>
            <a:r>
              <a:rPr lang="ru-RU" sz="3600" dirty="0" smtClean="0">
                <a:solidFill>
                  <a:schemeClr val="bg1">
                    <a:lumMod val="95000"/>
                  </a:schemeClr>
                </a:solidFill>
                <a:latin typeface="OCR A Extended" pitchFamily="50" charset="0"/>
              </a:rPr>
              <a:t>009</a:t>
            </a:r>
            <a:endParaRPr lang="ru-RU" sz="3600" dirty="0" smtClean="0">
              <a:solidFill>
                <a:schemeClr val="bg1">
                  <a:lumMod val="95000"/>
                </a:schemeClr>
              </a:solidFill>
              <a:latin typeface="Monotype Corsiva" pitchFamily="66" charset="0"/>
            </a:endParaRPr>
          </a:p>
          <a:p>
            <a:pPr algn="ctr"/>
            <a:endParaRPr lang="ru-RU" sz="2000" dirty="0">
              <a:latin typeface="GOST Type AU" pitchFamily="2" charset="0"/>
            </a:endParaRPr>
          </a:p>
        </p:txBody>
      </p:sp>
      <p:sp>
        <p:nvSpPr>
          <p:cNvPr id="75" name="Прямоугольник 74"/>
          <p:cNvSpPr/>
          <p:nvPr/>
        </p:nvSpPr>
        <p:spPr>
          <a:xfrm>
            <a:off x="2632044" y="4106889"/>
            <a:ext cx="1800000" cy="23400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algn="ctr"/>
            <a:endParaRPr lang="ru-RU" sz="2000" dirty="0" smtClean="0">
              <a:latin typeface="GOST Type AU" pitchFamily="2" charset="0"/>
            </a:endParaRPr>
          </a:p>
          <a:p>
            <a:pPr algn="ctr"/>
            <a:r>
              <a:rPr lang="ru-RU" sz="2000" dirty="0" smtClean="0">
                <a:latin typeface="GOST Type AU" pitchFamily="2" charset="0"/>
              </a:rPr>
              <a:t>Текущие задачи</a:t>
            </a:r>
          </a:p>
          <a:p>
            <a:pPr algn="ctr"/>
            <a:endParaRPr lang="ru-RU" sz="2000" dirty="0" smtClean="0">
              <a:latin typeface="GOST Type AU" pitchFamily="2" charset="0"/>
            </a:endParaRPr>
          </a:p>
          <a:p>
            <a:pPr algn="ctr"/>
            <a:r>
              <a:rPr lang="ru-RU" sz="3600" dirty="0" smtClean="0">
                <a:solidFill>
                  <a:schemeClr val="bg1">
                    <a:lumMod val="95000"/>
                  </a:schemeClr>
                </a:solidFill>
                <a:latin typeface="OCR A Extended" pitchFamily="50" charset="0"/>
              </a:rPr>
              <a:t>037</a:t>
            </a:r>
            <a:endParaRPr lang="ru-RU" sz="3600" dirty="0" smtClean="0">
              <a:solidFill>
                <a:schemeClr val="bg1">
                  <a:lumMod val="95000"/>
                </a:schemeClr>
              </a:solidFill>
              <a:latin typeface="Monotype Corsiva" pitchFamily="66" charset="0"/>
            </a:endParaRPr>
          </a:p>
          <a:p>
            <a:pPr algn="ctr"/>
            <a:endParaRPr lang="ru-RU" sz="2000" dirty="0">
              <a:latin typeface="GOST Type AU" pitchFamily="2" charset="0"/>
            </a:endParaRPr>
          </a:p>
        </p:txBody>
      </p:sp>
      <p:sp>
        <p:nvSpPr>
          <p:cNvPr id="76" name="Прямоугольник 75"/>
          <p:cNvSpPr/>
          <p:nvPr/>
        </p:nvSpPr>
        <p:spPr>
          <a:xfrm>
            <a:off x="4720276" y="4106889"/>
            <a:ext cx="1800000" cy="23400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algn="ctr"/>
            <a:endParaRPr lang="ru-RU" sz="2000" dirty="0" smtClean="0">
              <a:latin typeface="GOST Type AU" pitchFamily="2" charset="0"/>
            </a:endParaRPr>
          </a:p>
          <a:p>
            <a:pPr algn="ctr"/>
            <a:r>
              <a:rPr lang="ru-RU" sz="2000" dirty="0" smtClean="0">
                <a:latin typeface="GOST Type AU" pitchFamily="2" charset="0"/>
              </a:rPr>
              <a:t>Заявки</a:t>
            </a:r>
          </a:p>
          <a:p>
            <a:pPr algn="ctr"/>
            <a:endParaRPr lang="ru-RU" sz="2000" dirty="0" smtClean="0">
              <a:latin typeface="GOST Type AU" pitchFamily="2" charset="0"/>
            </a:endParaRPr>
          </a:p>
          <a:p>
            <a:pPr algn="ctr"/>
            <a:r>
              <a:rPr lang="ru-RU" sz="3600" dirty="0" smtClean="0">
                <a:solidFill>
                  <a:schemeClr val="bg1">
                    <a:lumMod val="95000"/>
                  </a:schemeClr>
                </a:solidFill>
                <a:latin typeface="OCR A Extended" pitchFamily="50" charset="0"/>
              </a:rPr>
              <a:t>098</a:t>
            </a:r>
            <a:endParaRPr lang="ru-RU" sz="3600" dirty="0" smtClean="0">
              <a:solidFill>
                <a:schemeClr val="bg1">
                  <a:lumMod val="95000"/>
                </a:schemeClr>
              </a:solidFill>
              <a:latin typeface="Monotype Corsiva" pitchFamily="66" charset="0"/>
            </a:endParaRPr>
          </a:p>
          <a:p>
            <a:pPr algn="ctr"/>
            <a:endParaRPr lang="ru-RU" sz="2000" dirty="0">
              <a:latin typeface="GOST Type AU" pitchFamily="2" charset="0"/>
            </a:endParaRPr>
          </a:p>
        </p:txBody>
      </p:sp>
      <p:sp>
        <p:nvSpPr>
          <p:cNvPr id="77" name="Прямоугольник 76"/>
          <p:cNvSpPr/>
          <p:nvPr/>
        </p:nvSpPr>
        <p:spPr>
          <a:xfrm>
            <a:off x="6804448" y="4106889"/>
            <a:ext cx="1800000" cy="2340000"/>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algn="ctr"/>
            <a:endParaRPr lang="ru-RU" sz="2000" dirty="0" smtClean="0">
              <a:latin typeface="GOST Type AU" pitchFamily="2" charset="0"/>
            </a:endParaRPr>
          </a:p>
          <a:p>
            <a:pPr algn="ctr"/>
            <a:r>
              <a:rPr lang="ru-RU" sz="2000" dirty="0" smtClean="0">
                <a:latin typeface="GOST Type AU" pitchFamily="2" charset="0"/>
              </a:rPr>
              <a:t>Наши деньги</a:t>
            </a:r>
          </a:p>
          <a:p>
            <a:pPr algn="ctr"/>
            <a:endParaRPr lang="ru-RU" sz="2000" dirty="0" smtClean="0">
              <a:latin typeface="GOST Type AU" pitchFamily="2" charset="0"/>
            </a:endParaRPr>
          </a:p>
          <a:p>
            <a:pPr algn="ctr"/>
            <a:r>
              <a:rPr lang="ru-RU" sz="3600" dirty="0" smtClean="0">
                <a:solidFill>
                  <a:schemeClr val="bg1">
                    <a:lumMod val="95000"/>
                  </a:schemeClr>
                </a:solidFill>
                <a:latin typeface="OCR A Extended" pitchFamily="50" charset="0"/>
              </a:rPr>
              <a:t>12009</a:t>
            </a:r>
            <a:endParaRPr lang="ru-RU" sz="3600" dirty="0" smtClean="0">
              <a:solidFill>
                <a:schemeClr val="bg1">
                  <a:lumMod val="95000"/>
                </a:schemeClr>
              </a:solidFill>
              <a:latin typeface="Monotype Corsiva" pitchFamily="66" charset="0"/>
            </a:endParaRPr>
          </a:p>
          <a:p>
            <a:pPr algn="ctr"/>
            <a:endParaRPr lang="ru-RU" sz="2000" dirty="0">
              <a:latin typeface="GOST Type AU" pitchFamily="2" charset="0"/>
            </a:endParaRPr>
          </a:p>
        </p:txBody>
      </p:sp>
      <p:sp>
        <p:nvSpPr>
          <p:cNvPr id="78" name="TextBox 77"/>
          <p:cNvSpPr txBox="1"/>
          <p:nvPr/>
        </p:nvSpPr>
        <p:spPr>
          <a:xfrm>
            <a:off x="3449689" y="2915005"/>
            <a:ext cx="1584176" cy="369332"/>
          </a:xfrm>
          <a:prstGeom prst="rect">
            <a:avLst/>
          </a:prstGeom>
          <a:solidFill>
            <a:srgbClr val="FF0000"/>
          </a:solidFill>
        </p:spPr>
        <p:txBody>
          <a:bodyPr wrap="square" rtlCol="0">
            <a:spAutoFit/>
          </a:bodyPr>
          <a:lstStyle/>
          <a:p>
            <a:pPr algn="ctr"/>
            <a:r>
              <a:rPr lang="ru-RU" dirty="0" smtClean="0">
                <a:solidFill>
                  <a:schemeClr val="bg1"/>
                </a:solidFill>
                <a:latin typeface="GOST Type AU" pitchFamily="2" charset="0"/>
              </a:rPr>
              <a:t>Должники</a:t>
            </a:r>
            <a:endParaRPr lang="ru-RU" dirty="0">
              <a:solidFill>
                <a:schemeClr val="bg1"/>
              </a:solidFill>
              <a:latin typeface="GOST Type AU" pitchFamily="2" charset="0"/>
            </a:endParaRPr>
          </a:p>
        </p:txBody>
      </p:sp>
      <p:sp>
        <p:nvSpPr>
          <p:cNvPr id="80" name="Прямоугольник 79"/>
          <p:cNvSpPr/>
          <p:nvPr/>
        </p:nvSpPr>
        <p:spPr>
          <a:xfrm>
            <a:off x="1835696" y="764704"/>
            <a:ext cx="1584176" cy="6480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sz="1600" dirty="0" smtClean="0">
                <a:solidFill>
                  <a:schemeClr val="bg1">
                    <a:lumMod val="95000"/>
                  </a:schemeClr>
                </a:solidFill>
                <a:latin typeface="GOST Type AU" pitchFamily="2" charset="0"/>
              </a:rPr>
              <a:t>Бухгалтер</a:t>
            </a:r>
          </a:p>
          <a:p>
            <a:r>
              <a:rPr lang="ru-RU" sz="1600" dirty="0" smtClean="0">
                <a:solidFill>
                  <a:schemeClr val="bg1">
                    <a:lumMod val="95000"/>
                  </a:schemeClr>
                </a:solidFill>
                <a:latin typeface="GOST Type AU" pitchFamily="2" charset="0"/>
              </a:rPr>
              <a:t>Дворники</a:t>
            </a:r>
          </a:p>
          <a:p>
            <a:r>
              <a:rPr lang="ru-RU" sz="1600" dirty="0" smtClean="0">
                <a:solidFill>
                  <a:schemeClr val="bg1">
                    <a:lumMod val="95000"/>
                  </a:schemeClr>
                </a:solidFill>
                <a:latin typeface="GOST Type AU" pitchFamily="2" charset="0"/>
              </a:rPr>
              <a:t>Сантехник</a:t>
            </a:r>
          </a:p>
          <a:p>
            <a:r>
              <a:rPr lang="ru-RU" sz="1600" dirty="0" smtClean="0">
                <a:solidFill>
                  <a:schemeClr val="bg1">
                    <a:lumMod val="95000"/>
                  </a:schemeClr>
                </a:solidFill>
                <a:latin typeface="GOST Type AU" pitchFamily="2" charset="0"/>
              </a:rPr>
              <a:t>Электрик</a:t>
            </a:r>
          </a:p>
          <a:p>
            <a:r>
              <a:rPr lang="ru-RU" sz="1600" dirty="0" smtClean="0">
                <a:solidFill>
                  <a:schemeClr val="bg1">
                    <a:lumMod val="95000"/>
                  </a:schemeClr>
                </a:solidFill>
                <a:latin typeface="GOST Type AU" pitchFamily="2" charset="0"/>
              </a:rPr>
              <a:t>Уборка подъездов</a:t>
            </a:r>
          </a:p>
          <a:p>
            <a:r>
              <a:rPr lang="ru-RU" sz="1600" dirty="0" smtClean="0">
                <a:solidFill>
                  <a:schemeClr val="bg1">
                    <a:lumMod val="95000"/>
                  </a:schemeClr>
                </a:solidFill>
                <a:latin typeface="GOST Type AU" pitchFamily="2" charset="0"/>
              </a:rPr>
              <a:t>Провайдеры</a:t>
            </a:r>
            <a:endParaRPr lang="ru-RU" sz="1600" dirty="0">
              <a:solidFill>
                <a:schemeClr val="bg1">
                  <a:lumMod val="95000"/>
                </a:schemeClr>
              </a:solidFill>
              <a:latin typeface="GOST Type AU" pitchFamily="2" charset="0"/>
            </a:endParaRPr>
          </a:p>
        </p:txBody>
      </p:sp>
      <p:sp>
        <p:nvSpPr>
          <p:cNvPr id="81" name="Прямоугольник 80"/>
          <p:cNvSpPr/>
          <p:nvPr/>
        </p:nvSpPr>
        <p:spPr>
          <a:xfrm>
            <a:off x="5076056" y="764704"/>
            <a:ext cx="1440160" cy="6480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dirty="0" smtClean="0">
                <a:solidFill>
                  <a:schemeClr val="bg1">
                    <a:lumMod val="95000"/>
                  </a:schemeClr>
                </a:solidFill>
                <a:latin typeface="GOST Type AU" pitchFamily="2" charset="0"/>
              </a:rPr>
              <a:t>Квартиры</a:t>
            </a:r>
          </a:p>
          <a:p>
            <a:r>
              <a:rPr lang="ru-RU" dirty="0" smtClean="0">
                <a:solidFill>
                  <a:schemeClr val="bg1">
                    <a:lumMod val="95000"/>
                  </a:schemeClr>
                </a:solidFill>
                <a:latin typeface="GOST Type AU" pitchFamily="2" charset="0"/>
              </a:rPr>
              <a:t>Жильцы</a:t>
            </a:r>
          </a:p>
        </p:txBody>
      </p:sp>
      <p:sp>
        <p:nvSpPr>
          <p:cNvPr id="82" name="Прямоугольник 81"/>
          <p:cNvSpPr/>
          <p:nvPr/>
        </p:nvSpPr>
        <p:spPr>
          <a:xfrm>
            <a:off x="6228184" y="764704"/>
            <a:ext cx="1440160" cy="6480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dirty="0" smtClean="0">
                <a:solidFill>
                  <a:schemeClr val="bg1">
                    <a:lumMod val="95000"/>
                  </a:schemeClr>
                </a:solidFill>
                <a:latin typeface="GOST Type AU" pitchFamily="2" charset="0"/>
              </a:rPr>
              <a:t>Балконы</a:t>
            </a:r>
          </a:p>
          <a:p>
            <a:r>
              <a:rPr lang="ru-RU" sz="1600" dirty="0" smtClean="0">
                <a:solidFill>
                  <a:schemeClr val="bg1">
                    <a:lumMod val="95000"/>
                  </a:schemeClr>
                </a:solidFill>
                <a:latin typeface="GOST Type AU" pitchFamily="2" charset="0"/>
              </a:rPr>
              <a:t>Пристройки</a:t>
            </a:r>
          </a:p>
          <a:p>
            <a:r>
              <a:rPr lang="ru-RU" sz="1600" dirty="0" smtClean="0">
                <a:solidFill>
                  <a:schemeClr val="bg1">
                    <a:lumMod val="95000"/>
                  </a:schemeClr>
                </a:solidFill>
                <a:latin typeface="GOST Type AU" pitchFamily="2" charset="0"/>
              </a:rPr>
              <a:t>Гаражи</a:t>
            </a:r>
          </a:p>
          <a:p>
            <a:r>
              <a:rPr lang="ru-RU" sz="1600" dirty="0" smtClean="0">
                <a:solidFill>
                  <a:schemeClr val="bg1">
                    <a:lumMod val="95000"/>
                  </a:schemeClr>
                </a:solidFill>
                <a:latin typeface="GOST Type AU" pitchFamily="2" charset="0"/>
              </a:rPr>
              <a:t>Газоны</a:t>
            </a:r>
          </a:p>
          <a:p>
            <a:r>
              <a:rPr lang="ru-RU" sz="1600" dirty="0" smtClean="0">
                <a:solidFill>
                  <a:schemeClr val="bg1">
                    <a:lumMod val="95000"/>
                  </a:schemeClr>
                </a:solidFill>
                <a:latin typeface="GOST Type AU" pitchFamily="2" charset="0"/>
              </a:rPr>
              <a:t>Клумбы</a:t>
            </a:r>
          </a:p>
          <a:p>
            <a:r>
              <a:rPr lang="ru-RU" sz="1600" dirty="0" smtClean="0">
                <a:solidFill>
                  <a:schemeClr val="bg1">
                    <a:lumMod val="95000"/>
                  </a:schemeClr>
                </a:solidFill>
                <a:latin typeface="GOST Type AU" pitchFamily="2" charset="0"/>
              </a:rPr>
              <a:t>Площадки</a:t>
            </a:r>
          </a:p>
          <a:p>
            <a:r>
              <a:rPr lang="ru-RU" sz="1600" dirty="0" smtClean="0">
                <a:solidFill>
                  <a:schemeClr val="bg1">
                    <a:lumMod val="95000"/>
                  </a:schemeClr>
                </a:solidFill>
                <a:latin typeface="GOST Type AU" pitchFamily="2" charset="0"/>
              </a:rPr>
              <a:t>Альфатеры</a:t>
            </a:r>
            <a:endParaRPr lang="ru-RU" sz="1600" dirty="0">
              <a:solidFill>
                <a:schemeClr val="bg1">
                  <a:lumMod val="95000"/>
                </a:schemeClr>
              </a:solidFill>
              <a:latin typeface="GOST Type AU" pitchFamily="2" charset="0"/>
            </a:endParaRPr>
          </a:p>
        </p:txBody>
      </p:sp>
      <p:sp>
        <p:nvSpPr>
          <p:cNvPr id="83" name="Прямоугольник 82"/>
          <p:cNvSpPr/>
          <p:nvPr/>
        </p:nvSpPr>
        <p:spPr>
          <a:xfrm>
            <a:off x="3419872" y="764704"/>
            <a:ext cx="1584176" cy="360040"/>
          </a:xfrm>
          <a:prstGeom prst="rect">
            <a:avLst/>
          </a:prstGeom>
          <a:solidFill>
            <a:schemeClr val="tx1">
              <a:lumMod val="50000"/>
              <a:lumOff val="50000"/>
              <a:alpha val="46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dirty="0" smtClean="0">
                <a:solidFill>
                  <a:schemeClr val="bg1">
                    <a:lumMod val="95000"/>
                  </a:schemeClr>
                </a:solidFill>
                <a:latin typeface="GOST Type AU" pitchFamily="2" charset="0"/>
              </a:rPr>
              <a:t>Договора</a:t>
            </a:r>
          </a:p>
          <a:p>
            <a:r>
              <a:rPr lang="ru-RU" dirty="0" smtClean="0">
                <a:solidFill>
                  <a:schemeClr val="bg1">
                    <a:lumMod val="95000"/>
                  </a:schemeClr>
                </a:solidFill>
                <a:latin typeface="GOST Type AU" pitchFamily="2" charset="0"/>
              </a:rPr>
              <a:t>Справка-форма 1</a:t>
            </a:r>
          </a:p>
          <a:p>
            <a:r>
              <a:rPr lang="ru-RU" dirty="0" smtClean="0">
                <a:solidFill>
                  <a:schemeClr val="bg1">
                    <a:lumMod val="95000"/>
                  </a:schemeClr>
                </a:solidFill>
                <a:latin typeface="GOST Type AU" pitchFamily="2" charset="0"/>
              </a:rPr>
              <a:t>Приказы</a:t>
            </a:r>
          </a:p>
          <a:p>
            <a:r>
              <a:rPr lang="ru-RU" dirty="0" smtClean="0">
                <a:solidFill>
                  <a:schemeClr val="bg1">
                    <a:lumMod val="95000"/>
                  </a:schemeClr>
                </a:solidFill>
                <a:latin typeface="GOST Type AU" pitchFamily="2" charset="0"/>
              </a:rPr>
              <a:t>Положения</a:t>
            </a:r>
          </a:p>
          <a:p>
            <a:r>
              <a:rPr lang="ru-RU" dirty="0" smtClean="0">
                <a:solidFill>
                  <a:schemeClr val="bg1">
                    <a:lumMod val="95000"/>
                  </a:schemeClr>
                </a:solidFill>
                <a:latin typeface="GOST Type AU" pitchFamily="2" charset="0"/>
              </a:rPr>
              <a:t>Протоколы</a:t>
            </a:r>
          </a:p>
          <a:p>
            <a:r>
              <a:rPr lang="ru-RU" dirty="0" smtClean="0">
                <a:solidFill>
                  <a:schemeClr val="bg1">
                    <a:lumMod val="95000"/>
                  </a:schemeClr>
                </a:solidFill>
                <a:latin typeface="GOST Type AU" pitchFamily="2" charset="0"/>
              </a:rPr>
              <a:t>Устав</a:t>
            </a:r>
          </a:p>
        </p:txBody>
      </p:sp>
      <p:sp>
        <p:nvSpPr>
          <p:cNvPr id="29" name="Прямоугольник 28"/>
          <p:cNvSpPr/>
          <p:nvPr/>
        </p:nvSpPr>
        <p:spPr>
          <a:xfrm>
            <a:off x="7452320" y="980728"/>
            <a:ext cx="1778684" cy="2376264"/>
          </a:xfrm>
          <a:prstGeom prst="rect">
            <a:avLst/>
          </a:prstGeom>
          <a:solidFill>
            <a:schemeClr val="bg2">
              <a:lumMod val="90000"/>
            </a:schemeClr>
          </a:solidFill>
          <a:ln w="3175" cmpd="sng">
            <a:noFill/>
          </a:ln>
          <a:effectLst/>
          <a:scene3d>
            <a:camera prst="perspectiveContrastingLeftFacing">
              <a:rot lat="623785" lon="1200000" rev="2138678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ru-RU" sz="800" dirty="0" smtClean="0">
                <a:solidFill>
                  <a:schemeClr val="tx1">
                    <a:lumMod val="75000"/>
                    <a:lumOff val="25000"/>
                  </a:schemeClr>
                </a:solidFill>
              </a:rPr>
              <a:t>     </a:t>
            </a:r>
          </a:p>
          <a:p>
            <a:pPr algn="ctr"/>
            <a:r>
              <a:rPr lang="ru-RU" sz="1600" dirty="0" smtClean="0">
                <a:solidFill>
                  <a:schemeClr val="tx1">
                    <a:lumMod val="75000"/>
                    <a:lumOff val="25000"/>
                  </a:schemeClr>
                </a:solidFill>
                <a:latin typeface="Monotype Corsiva" pitchFamily="66" charset="0"/>
              </a:rPr>
              <a:t>Объявление</a:t>
            </a:r>
          </a:p>
          <a:p>
            <a:pPr algn="just"/>
            <a:endParaRPr lang="ru-RU" sz="800" dirty="0" smtClean="0">
              <a:solidFill>
                <a:schemeClr val="tx1">
                  <a:lumMod val="75000"/>
                  <a:lumOff val="25000"/>
                </a:schemeClr>
              </a:solidFill>
            </a:endParaRPr>
          </a:p>
          <a:p>
            <a:pPr algn="just"/>
            <a:r>
              <a:rPr lang="ru-RU" sz="800" dirty="0" smtClean="0">
                <a:solidFill>
                  <a:schemeClr val="tx1">
                    <a:lumMod val="75000"/>
                    <a:lumOff val="25000"/>
                  </a:schemeClr>
                </a:solidFill>
                <a:latin typeface="Monotype Corsiva" pitchFamily="66" charset="0"/>
              </a:rPr>
              <a:t>        </a:t>
            </a:r>
            <a:r>
              <a:rPr lang="ru-RU" sz="700" dirty="0" smtClean="0">
                <a:solidFill>
                  <a:schemeClr val="tx1">
                    <a:lumMod val="75000"/>
                    <a:lumOff val="25000"/>
                  </a:schemeClr>
                </a:solidFill>
                <a:latin typeface="Monotype Corsiva" pitchFamily="66" charset="0"/>
              </a:rPr>
              <a:t>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 Текст наполненный смыслом для понимания смысла.</a:t>
            </a:r>
          </a:p>
          <a:p>
            <a:pPr algn="just"/>
            <a:endParaRPr lang="ru-RU" sz="700" dirty="0" smtClean="0">
              <a:solidFill>
                <a:schemeClr val="tx1">
                  <a:lumMod val="75000"/>
                  <a:lumOff val="25000"/>
                </a:schemeClr>
              </a:solidFill>
              <a:latin typeface="Monotype Corsiva" pitchFamily="66" charset="0"/>
            </a:endParaRPr>
          </a:p>
          <a:p>
            <a:pPr algn="just"/>
            <a:r>
              <a:rPr lang="ru-RU" sz="700" dirty="0" smtClean="0">
                <a:solidFill>
                  <a:schemeClr val="tx1">
                    <a:lumMod val="75000"/>
                    <a:lumOff val="25000"/>
                  </a:schemeClr>
                </a:solidFill>
                <a:latin typeface="Monotype Corsiva" pitchFamily="66" charset="0"/>
              </a:rPr>
              <a:t>01 мая 2017 г.                                 Бородин  Н.А.</a:t>
            </a:r>
            <a:endParaRPr lang="ru-RU" sz="700" dirty="0">
              <a:solidFill>
                <a:schemeClr val="tx1">
                  <a:lumMod val="75000"/>
                  <a:lumOff val="25000"/>
                </a:schemeClr>
              </a:solidFill>
              <a:latin typeface="Monotype Corsiva" pitchFamily="66" charset="0"/>
            </a:endParaRPr>
          </a:p>
        </p:txBody>
      </p:sp>
      <p:sp>
        <p:nvSpPr>
          <p:cNvPr id="30" name="Прямоугольник 29"/>
          <p:cNvSpPr/>
          <p:nvPr/>
        </p:nvSpPr>
        <p:spPr>
          <a:xfrm>
            <a:off x="4720276" y="5874837"/>
            <a:ext cx="1800200" cy="576064"/>
          </a:xfrm>
          <a:prstGeom prst="rect">
            <a:avLst/>
          </a:prstGeom>
          <a:gradFill flip="none" rotWithShape="1">
            <a:gsLst>
              <a:gs pos="100000">
                <a:schemeClr val="bg1">
                  <a:lumMod val="95000"/>
                </a:schemeClr>
              </a:gs>
              <a:gs pos="54000">
                <a:schemeClr val="bg1">
                  <a:lumMod val="65000"/>
                </a:scheme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lumMod val="85000"/>
                    <a:lumOff val="15000"/>
                  </a:schemeClr>
                </a:solidFill>
                <a:latin typeface="GOST Type AU" pitchFamily="2" charset="0"/>
              </a:rPr>
              <a:t>Подать заявку</a:t>
            </a:r>
          </a:p>
        </p:txBody>
      </p:sp>
      <p:sp>
        <p:nvSpPr>
          <p:cNvPr id="31" name="Прямоугольник 30"/>
          <p:cNvSpPr/>
          <p:nvPr/>
        </p:nvSpPr>
        <p:spPr>
          <a:xfrm>
            <a:off x="6804248" y="5877272"/>
            <a:ext cx="1800200" cy="576064"/>
          </a:xfrm>
          <a:prstGeom prst="rect">
            <a:avLst/>
          </a:prstGeom>
          <a:gradFill flip="none" rotWithShape="1">
            <a:gsLst>
              <a:gs pos="100000">
                <a:schemeClr val="bg1">
                  <a:lumMod val="95000"/>
                </a:schemeClr>
              </a:gs>
              <a:gs pos="54000">
                <a:schemeClr val="bg1">
                  <a:lumMod val="65000"/>
                </a:scheme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lumMod val="85000"/>
                    <a:lumOff val="15000"/>
                  </a:schemeClr>
                </a:solidFill>
                <a:latin typeface="GOST Type AU" pitchFamily="2" charset="0"/>
              </a:rPr>
              <a:t>Помочь деньгами</a:t>
            </a:r>
          </a:p>
        </p:txBody>
      </p:sp>
      <p:sp>
        <p:nvSpPr>
          <p:cNvPr id="32" name="Прямоугольник 31"/>
          <p:cNvSpPr/>
          <p:nvPr/>
        </p:nvSpPr>
        <p:spPr>
          <a:xfrm>
            <a:off x="2632044" y="5874837"/>
            <a:ext cx="1800200" cy="576064"/>
          </a:xfrm>
          <a:prstGeom prst="rect">
            <a:avLst/>
          </a:prstGeom>
          <a:gradFill flip="none" rotWithShape="1">
            <a:gsLst>
              <a:gs pos="100000">
                <a:schemeClr val="bg1">
                  <a:lumMod val="95000"/>
                </a:schemeClr>
              </a:gs>
              <a:gs pos="54000">
                <a:schemeClr val="bg1">
                  <a:lumMod val="65000"/>
                </a:scheme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lumMod val="85000"/>
                    <a:lumOff val="15000"/>
                  </a:schemeClr>
                </a:solidFill>
                <a:latin typeface="GOST Type AU" pitchFamily="2" charset="0"/>
              </a:rPr>
              <a:t>Посмотреть все</a:t>
            </a:r>
          </a:p>
        </p:txBody>
      </p:sp>
      <p:sp>
        <p:nvSpPr>
          <p:cNvPr id="33" name="Прямоугольник 32"/>
          <p:cNvSpPr/>
          <p:nvPr/>
        </p:nvSpPr>
        <p:spPr>
          <a:xfrm>
            <a:off x="553751" y="5877272"/>
            <a:ext cx="1800200" cy="576064"/>
          </a:xfrm>
          <a:prstGeom prst="rect">
            <a:avLst/>
          </a:prstGeom>
          <a:gradFill flip="none" rotWithShape="1">
            <a:gsLst>
              <a:gs pos="100000">
                <a:schemeClr val="bg1">
                  <a:lumMod val="95000"/>
                </a:schemeClr>
              </a:gs>
              <a:gs pos="54000">
                <a:schemeClr val="bg1">
                  <a:lumMod val="65000"/>
                </a:scheme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lumMod val="85000"/>
                    <a:lumOff val="15000"/>
                  </a:schemeClr>
                </a:solidFill>
                <a:latin typeface="GOST Type AU" pitchFamily="2" charset="0"/>
              </a:rPr>
              <a:t>Посмотреть всех</a:t>
            </a:r>
          </a:p>
        </p:txBody>
      </p:sp>
      <p:sp>
        <p:nvSpPr>
          <p:cNvPr id="34" name="TextBox 33"/>
          <p:cNvSpPr txBox="1"/>
          <p:nvPr/>
        </p:nvSpPr>
        <p:spPr>
          <a:xfrm>
            <a:off x="395536" y="2915652"/>
            <a:ext cx="3060000" cy="369332"/>
          </a:xfrm>
          <a:prstGeom prst="rect">
            <a:avLst/>
          </a:prstGeom>
          <a:solidFill>
            <a:schemeClr val="bg1">
              <a:lumMod val="85000"/>
            </a:schemeClr>
          </a:solidFill>
        </p:spPr>
        <p:txBody>
          <a:bodyPr wrap="square" rtlCol="0">
            <a:spAutoFit/>
          </a:bodyPr>
          <a:lstStyle/>
          <a:p>
            <a:pPr algn="ctr"/>
            <a:r>
              <a:rPr lang="ru-RU" dirty="0" smtClean="0">
                <a:solidFill>
                  <a:schemeClr val="tx1">
                    <a:lumMod val="85000"/>
                    <a:lumOff val="15000"/>
                  </a:schemeClr>
                </a:solidFill>
                <a:latin typeface="GOST Type AU" pitchFamily="2" charset="0"/>
              </a:rPr>
              <a:t>Кто и чем нам помог. Факты.</a:t>
            </a:r>
            <a:endParaRPr lang="ru-RU" dirty="0">
              <a:solidFill>
                <a:schemeClr val="tx1">
                  <a:lumMod val="85000"/>
                  <a:lumOff val="15000"/>
                </a:schemeClr>
              </a:solidFill>
              <a:latin typeface="GOST Type AU"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5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643" y="12372"/>
            <a:ext cx="1669047" cy="584775"/>
          </a:xfrm>
          <a:prstGeom prst="rect">
            <a:avLst/>
          </a:prstGeom>
          <a:noFill/>
        </p:spPr>
        <p:txBody>
          <a:bodyPr wrap="none" rtlCol="0">
            <a:spAutoFit/>
          </a:bodyPr>
          <a:lstStyle/>
          <a:p>
            <a:r>
              <a:rPr lang="ru-RU" sz="3200" dirty="0" smtClean="0">
                <a:solidFill>
                  <a:schemeClr val="bg1">
                    <a:lumMod val="95000"/>
                  </a:schemeClr>
                </a:solidFill>
                <a:latin typeface="GOST Type AU" pitchFamily="2" charset="0"/>
                <a:cs typeface="Courier New" pitchFamily="49" charset="0"/>
              </a:rPr>
              <a:t>О </a:t>
            </a:r>
            <a:r>
              <a:rPr lang="ru-RU" sz="3200" dirty="0" smtClean="0">
                <a:solidFill>
                  <a:srgbClr val="FF0000"/>
                </a:solidFill>
                <a:latin typeface="GOST Type AU" pitchFamily="2" charset="0"/>
                <a:cs typeface="Courier New" pitchFamily="49" charset="0"/>
              </a:rPr>
              <a:t>п</a:t>
            </a:r>
            <a:r>
              <a:rPr lang="ru-RU" sz="3200" dirty="0" smtClean="0">
                <a:solidFill>
                  <a:schemeClr val="bg1">
                    <a:lumMod val="95000"/>
                  </a:schemeClr>
                </a:solidFill>
                <a:latin typeface="GOST Type AU" pitchFamily="2" charset="0"/>
                <a:cs typeface="Courier New" pitchFamily="49" charset="0"/>
              </a:rPr>
              <a:t>роекте</a:t>
            </a:r>
            <a:endParaRPr lang="ru-RU" sz="3200" dirty="0">
              <a:solidFill>
                <a:schemeClr val="bg1">
                  <a:lumMod val="95000"/>
                </a:schemeClr>
              </a:solidFill>
              <a:latin typeface="GOST Type AU" pitchFamily="2" charset="0"/>
              <a:cs typeface="Courier New" pitchFamily="49" charset="0"/>
            </a:endParaRPr>
          </a:p>
        </p:txBody>
      </p:sp>
      <p:sp>
        <p:nvSpPr>
          <p:cNvPr id="5" name="TextBox 4"/>
          <p:cNvSpPr txBox="1"/>
          <p:nvPr/>
        </p:nvSpPr>
        <p:spPr>
          <a:xfrm>
            <a:off x="4499992" y="96887"/>
            <a:ext cx="678391"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Главная</a:t>
            </a:r>
            <a:endParaRPr lang="ru-RU" sz="1400" dirty="0">
              <a:solidFill>
                <a:schemeClr val="bg1">
                  <a:lumMod val="95000"/>
                </a:schemeClr>
              </a:solidFill>
              <a:latin typeface="GOST Type AU" pitchFamily="2" charset="0"/>
            </a:endParaRPr>
          </a:p>
        </p:txBody>
      </p:sp>
      <p:sp>
        <p:nvSpPr>
          <p:cNvPr id="7" name="TextBox 6"/>
          <p:cNvSpPr txBox="1"/>
          <p:nvPr/>
        </p:nvSpPr>
        <p:spPr>
          <a:xfrm>
            <a:off x="5292080" y="96887"/>
            <a:ext cx="500458" cy="307777"/>
          </a:xfrm>
          <a:prstGeom prst="rect">
            <a:avLst/>
          </a:prstGeom>
          <a:noFill/>
        </p:spPr>
        <p:txBody>
          <a:bodyPr wrap="none" rtlCol="0">
            <a:spAutoFit/>
          </a:bodyPr>
          <a:lstStyle/>
          <a:p>
            <a:r>
              <a:rPr lang="ru-RU" sz="1400" dirty="0" smtClean="0">
                <a:solidFill>
                  <a:schemeClr val="bg1"/>
                </a:solidFill>
                <a:latin typeface="GOST Type AU" pitchFamily="2" charset="0"/>
              </a:rPr>
              <a:t>Инфо</a:t>
            </a:r>
            <a:endParaRPr lang="ru-RU" sz="1400" dirty="0">
              <a:solidFill>
                <a:schemeClr val="bg1"/>
              </a:solidFill>
              <a:latin typeface="GOST Type AU" pitchFamily="2" charset="0"/>
            </a:endParaRPr>
          </a:p>
        </p:txBody>
      </p:sp>
      <p:sp>
        <p:nvSpPr>
          <p:cNvPr id="8" name="TextBox 7"/>
          <p:cNvSpPr txBox="1"/>
          <p:nvPr/>
        </p:nvSpPr>
        <p:spPr>
          <a:xfrm>
            <a:off x="5940152" y="96887"/>
            <a:ext cx="835485"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О </a:t>
            </a:r>
            <a:r>
              <a:rPr lang="ru-RU" sz="1400" dirty="0" smtClean="0">
                <a:solidFill>
                  <a:schemeClr val="bg1"/>
                </a:solidFill>
                <a:latin typeface="GOST Type AU" pitchFamily="2" charset="0"/>
              </a:rPr>
              <a:t>п</a:t>
            </a:r>
            <a:r>
              <a:rPr lang="ru-RU" sz="1400" dirty="0" smtClean="0">
                <a:solidFill>
                  <a:schemeClr val="bg1">
                    <a:lumMod val="95000"/>
                  </a:schemeClr>
                </a:solidFill>
                <a:latin typeface="GOST Type AU" pitchFamily="2" charset="0"/>
              </a:rPr>
              <a:t>роекте</a:t>
            </a:r>
            <a:endParaRPr lang="ru-RU" sz="1400" dirty="0">
              <a:solidFill>
                <a:schemeClr val="bg1">
                  <a:lumMod val="95000"/>
                </a:schemeClr>
              </a:solidFill>
              <a:latin typeface="GOST Type AU" pitchFamily="2" charset="0"/>
            </a:endParaRPr>
          </a:p>
        </p:txBody>
      </p:sp>
      <p:sp>
        <p:nvSpPr>
          <p:cNvPr id="9" name="TextBox 8"/>
          <p:cNvSpPr txBox="1"/>
          <p:nvPr/>
        </p:nvSpPr>
        <p:spPr>
          <a:xfrm>
            <a:off x="6948264" y="96887"/>
            <a:ext cx="588623"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Форум</a:t>
            </a:r>
            <a:endParaRPr lang="ru-RU" sz="1400" dirty="0">
              <a:solidFill>
                <a:schemeClr val="bg1">
                  <a:lumMod val="95000"/>
                </a:schemeClr>
              </a:solidFill>
              <a:latin typeface="GOST Type AU" pitchFamily="2" charset="0"/>
            </a:endParaRPr>
          </a:p>
        </p:txBody>
      </p:sp>
      <p:sp>
        <p:nvSpPr>
          <p:cNvPr id="10" name="TextBox 9"/>
          <p:cNvSpPr txBox="1"/>
          <p:nvPr/>
        </p:nvSpPr>
        <p:spPr>
          <a:xfrm>
            <a:off x="8172157" y="96887"/>
            <a:ext cx="816249"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Контакты</a:t>
            </a:r>
            <a:endParaRPr lang="ru-RU" sz="1400" dirty="0">
              <a:solidFill>
                <a:schemeClr val="bg1">
                  <a:lumMod val="95000"/>
                </a:schemeClr>
              </a:solidFill>
              <a:latin typeface="GOST Type AU" pitchFamily="2" charset="0"/>
            </a:endParaRPr>
          </a:p>
        </p:txBody>
      </p:sp>
      <p:sp>
        <p:nvSpPr>
          <p:cNvPr id="12" name="TextBox 11"/>
          <p:cNvSpPr txBox="1"/>
          <p:nvPr/>
        </p:nvSpPr>
        <p:spPr>
          <a:xfrm>
            <a:off x="7596336" y="95391"/>
            <a:ext cx="474810" cy="307777"/>
          </a:xfrm>
          <a:prstGeom prst="rect">
            <a:avLst/>
          </a:prstGeom>
          <a:noFill/>
        </p:spPr>
        <p:txBody>
          <a:bodyPr wrap="none" rtlCol="0">
            <a:spAutoFit/>
          </a:bodyPr>
          <a:lstStyle/>
          <a:p>
            <a:r>
              <a:rPr lang="ru-RU" sz="1400" dirty="0" smtClean="0">
                <a:solidFill>
                  <a:schemeClr val="bg1">
                    <a:lumMod val="95000"/>
                  </a:schemeClr>
                </a:solidFill>
                <a:latin typeface="GOST Type AU" pitchFamily="2" charset="0"/>
              </a:rPr>
              <a:t>Блог</a:t>
            </a:r>
            <a:endParaRPr lang="ru-RU" sz="1400" dirty="0">
              <a:solidFill>
                <a:schemeClr val="bg1">
                  <a:lumMod val="95000"/>
                </a:schemeClr>
              </a:solidFill>
              <a:latin typeface="GOST Type AU" pitchFamily="2" charset="0"/>
            </a:endParaRPr>
          </a:p>
        </p:txBody>
      </p:sp>
      <p:cxnSp>
        <p:nvCxnSpPr>
          <p:cNvPr id="17" name="Прямая соединительная линия 16"/>
          <p:cNvCxnSpPr/>
          <p:nvPr/>
        </p:nvCxnSpPr>
        <p:spPr>
          <a:xfrm>
            <a:off x="5989308" y="52244"/>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989308" y="52244"/>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6637380" y="484292"/>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6709380" y="412292"/>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6637380" y="52244"/>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6709380" y="52244"/>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5989300" y="484292"/>
            <a:ext cx="72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5989300" y="412292"/>
            <a:ext cx="0" cy="72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3244" y="1412776"/>
            <a:ext cx="5400000" cy="544522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ru-RU" sz="1400" dirty="0" smtClean="0">
                <a:solidFill>
                  <a:schemeClr val="tx1"/>
                </a:solidFill>
                <a:latin typeface="Monotype Corsiva" pitchFamily="66" charset="0"/>
              </a:rPr>
              <a:t>        </a:t>
            </a:r>
          </a:p>
          <a:p>
            <a:pPr algn="just"/>
            <a:r>
              <a:rPr lang="ru-RU" sz="1400" dirty="0" smtClean="0">
                <a:solidFill>
                  <a:schemeClr val="tx1"/>
                </a:solidFill>
                <a:latin typeface="Monotype Corsiva" pitchFamily="66" charset="0"/>
              </a:rPr>
              <a:t>        « Можно  было и дальше продолжать платить в ЖЕК, всё равно, что  выбрасывать деньги. Но мы выбрали  другой путь, и есть уверенность в том, что мы сами  сможем содержать свои дома и свой двор. Три дома, 269 квартир… Иногда это кажется не реальным, но если заглянуть в себя и осознать то, что по сути других вариантов нет, кроме как договориться с соседями и взять на себя ответственность за своё жильё, то становится понятно, что не сложно  раз в месяц оплатить квартплату или если нет материальной возможности всегда можно выполнить какие-то работы для содержания своего дома в порядке. У нас многоквартирный дом и он заканчивается не на пороге квартиры, есть ещё общая крыша, подвал, двор и много всего интересного. Осталось только найти инвестора на 45</a:t>
            </a:r>
            <a:r>
              <a:rPr lang="en-US" sz="1400" dirty="0" smtClean="0">
                <a:solidFill>
                  <a:schemeClr val="tx1"/>
                </a:solidFill>
                <a:latin typeface="Monotype Corsiva" pitchFamily="66" charset="0"/>
              </a:rPr>
              <a:t>00000</a:t>
            </a:r>
            <a:r>
              <a:rPr lang="ru-RU" sz="1400" dirty="0" smtClean="0">
                <a:solidFill>
                  <a:schemeClr val="tx1"/>
                </a:solidFill>
                <a:latin typeface="Monotype Corsiva" pitchFamily="66" charset="0"/>
              </a:rPr>
              <a:t> </a:t>
            </a:r>
            <a:r>
              <a:rPr lang="en-US" sz="1400" dirty="0" smtClean="0">
                <a:solidFill>
                  <a:schemeClr val="tx1"/>
                </a:solidFill>
                <a:latin typeface="Monotype Corsiva" pitchFamily="66" charset="0"/>
              </a:rPr>
              <a:t>$.</a:t>
            </a:r>
            <a:r>
              <a:rPr lang="ru-RU" sz="1400" dirty="0" smtClean="0">
                <a:solidFill>
                  <a:schemeClr val="tx1"/>
                </a:solidFill>
                <a:latin typeface="Monotype Corsiva" pitchFamily="66" charset="0"/>
              </a:rPr>
              <a:t> »</a:t>
            </a:r>
          </a:p>
          <a:p>
            <a:pPr algn="just"/>
            <a:endParaRPr lang="ru-RU" sz="1400" dirty="0" smtClean="0">
              <a:solidFill>
                <a:schemeClr val="tx1"/>
              </a:solidFill>
              <a:latin typeface="Monotype Corsiva" pitchFamily="66" charset="0"/>
            </a:endParaRPr>
          </a:p>
          <a:p>
            <a:pPr algn="r"/>
            <a:r>
              <a:rPr lang="ru-RU" sz="1400" dirty="0" smtClean="0">
                <a:solidFill>
                  <a:schemeClr val="tx1"/>
                </a:solidFill>
                <a:latin typeface="Monotype Corsiva" pitchFamily="66" charset="0"/>
              </a:rPr>
              <a:t>Дом 16/2, кв.5, Николай.</a:t>
            </a:r>
          </a:p>
        </p:txBody>
      </p:sp>
      <p:sp>
        <p:nvSpPr>
          <p:cNvPr id="74" name="TextBox 73"/>
          <p:cNvSpPr txBox="1"/>
          <p:nvPr/>
        </p:nvSpPr>
        <p:spPr>
          <a:xfrm>
            <a:off x="-4260" y="764704"/>
            <a:ext cx="5400600" cy="646331"/>
          </a:xfrm>
          <a:prstGeom prst="rect">
            <a:avLst/>
          </a:prstGeom>
          <a:solidFill>
            <a:schemeClr val="bg1">
              <a:alpha val="90000"/>
            </a:schemeClr>
          </a:solidFill>
        </p:spPr>
        <p:txBody>
          <a:bodyPr wrap="square" rtlCol="0">
            <a:spAutoFit/>
          </a:bodyPr>
          <a:lstStyle/>
          <a:p>
            <a:pPr algn="ctr"/>
            <a:r>
              <a:rPr lang="ru-RU" sz="2000" b="1" dirty="0" smtClean="0">
                <a:latin typeface="GOST Type AU" pitchFamily="2" charset="0"/>
              </a:rPr>
              <a:t>Объединение совладельцев многоквартирного дома.</a:t>
            </a:r>
          </a:p>
          <a:p>
            <a:pPr algn="ctr"/>
            <a:r>
              <a:rPr lang="ru-RU" sz="1600" dirty="0" smtClean="0">
                <a:latin typeface="GOST Type AU" pitchFamily="2" charset="0"/>
              </a:rPr>
              <a:t>Что мы сами об этом думаем:</a:t>
            </a:r>
            <a:endParaRPr lang="ru-RU" sz="1600" dirty="0"/>
          </a:p>
        </p:txBody>
      </p:sp>
      <p:sp>
        <p:nvSpPr>
          <p:cNvPr id="75" name="Прямоугольник 74"/>
          <p:cNvSpPr/>
          <p:nvPr/>
        </p:nvSpPr>
        <p:spPr>
          <a:xfrm>
            <a:off x="5406278" y="764704"/>
            <a:ext cx="3744000" cy="317829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ru-RU" sz="1400" dirty="0" smtClean="0">
              <a:solidFill>
                <a:schemeClr val="tx1">
                  <a:lumMod val="75000"/>
                  <a:lumOff val="25000"/>
                </a:schemeClr>
              </a:solidFill>
              <a:latin typeface="Monotype Corsiva" pitchFamily="66" charset="0"/>
            </a:endParaRPr>
          </a:p>
        </p:txBody>
      </p:sp>
      <p:sp>
        <p:nvSpPr>
          <p:cNvPr id="77" name="TextBox 76"/>
          <p:cNvSpPr txBox="1"/>
          <p:nvPr/>
        </p:nvSpPr>
        <p:spPr>
          <a:xfrm>
            <a:off x="5647312" y="4777407"/>
            <a:ext cx="2081019" cy="307777"/>
          </a:xfrm>
          <a:prstGeom prst="rect">
            <a:avLst/>
          </a:prstGeom>
          <a:noFill/>
        </p:spPr>
        <p:txBody>
          <a:bodyPr wrap="none" rtlCol="0">
            <a:spAutoFit/>
          </a:bodyPr>
          <a:lstStyle/>
          <a:p>
            <a:pPr algn="ctr"/>
            <a:r>
              <a:rPr lang="ru-RU" sz="1400" dirty="0" smtClean="0">
                <a:latin typeface="GOST Type AU" pitchFamily="2" charset="0"/>
              </a:rPr>
              <a:t>Хоти сообщить своё</a:t>
            </a:r>
            <a:r>
              <a:rPr lang="ru-RU" sz="1400" dirty="0" smtClean="0">
                <a:solidFill>
                  <a:schemeClr val="tx1">
                    <a:lumMod val="85000"/>
                    <a:lumOff val="15000"/>
                  </a:schemeClr>
                </a:solidFill>
                <a:latin typeface="GOST Type AU" pitchFamily="2" charset="0"/>
              </a:rPr>
              <a:t> </a:t>
            </a:r>
            <a:r>
              <a:rPr lang="ru-RU" sz="1400" dirty="0" smtClean="0">
                <a:solidFill>
                  <a:srgbClr val="FF0000"/>
                </a:solidFill>
                <a:latin typeface="GOST Type AU" pitchFamily="2" charset="0"/>
              </a:rPr>
              <a:t>мнение</a:t>
            </a:r>
            <a:r>
              <a:rPr lang="ru-RU" sz="1400" dirty="0" smtClean="0">
                <a:solidFill>
                  <a:schemeClr val="tx1">
                    <a:lumMod val="85000"/>
                    <a:lumOff val="15000"/>
                  </a:schemeClr>
                </a:solidFill>
                <a:latin typeface="GOST Type AU" pitchFamily="2" charset="0"/>
              </a:rPr>
              <a:t>?</a:t>
            </a:r>
          </a:p>
        </p:txBody>
      </p:sp>
      <p:sp>
        <p:nvSpPr>
          <p:cNvPr id="78" name="Овал 77"/>
          <p:cNvSpPr/>
          <p:nvPr/>
        </p:nvSpPr>
        <p:spPr>
          <a:xfrm>
            <a:off x="7774015" y="4437112"/>
            <a:ext cx="914400" cy="914400"/>
          </a:xfrm>
          <a:prstGeom prst="ellipse">
            <a:avLst/>
          </a:prstGeom>
          <a:gradFill>
            <a:gsLst>
              <a:gs pos="0">
                <a:schemeClr val="bg1">
                  <a:lumMod val="95000"/>
                </a:schemeClr>
              </a:gs>
              <a:gs pos="15000">
                <a:schemeClr val="tx1"/>
              </a:gs>
            </a:gsLst>
            <a:lin ang="5400000" scaled="0"/>
          </a:gradFill>
          <a:ln w="15875">
            <a:solidFill>
              <a:schemeClr val="bg1"/>
            </a:solidFill>
          </a:ln>
          <a:effectLst>
            <a:outerShdw blurRad="152400" dist="38100" dir="5400000" sx="90000" sy="-190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sz="1400" dirty="0" smtClean="0">
                <a:solidFill>
                  <a:schemeClr val="bg1"/>
                </a:solidFill>
                <a:latin typeface="GOST Type AU" pitchFamily="2" charset="0"/>
              </a:rPr>
              <a:t>Жмите здесь</a:t>
            </a:r>
            <a:endParaRPr lang="ru-RU" sz="1400" dirty="0">
              <a:solidFill>
                <a:schemeClr val="bg1"/>
              </a:solidFill>
            </a:endParaRPr>
          </a:p>
        </p:txBody>
      </p:sp>
      <p:sp>
        <p:nvSpPr>
          <p:cNvPr id="79" name="TextBox 78"/>
          <p:cNvSpPr txBox="1"/>
          <p:nvPr/>
        </p:nvSpPr>
        <p:spPr>
          <a:xfrm>
            <a:off x="5403844" y="6557729"/>
            <a:ext cx="3744000" cy="307777"/>
          </a:xfrm>
          <a:prstGeom prst="rect">
            <a:avLst/>
          </a:prstGeom>
          <a:solidFill>
            <a:schemeClr val="tx1"/>
          </a:solidFill>
        </p:spPr>
        <p:txBody>
          <a:bodyPr wrap="square" rtlCol="0">
            <a:spAutoFit/>
          </a:bodyPr>
          <a:lstStyle/>
          <a:p>
            <a:pPr algn="ctr"/>
            <a:r>
              <a:rPr lang="ru-RU" sz="1400" dirty="0" smtClean="0">
                <a:solidFill>
                  <a:schemeClr val="bg1"/>
                </a:solidFill>
                <a:latin typeface="GOST Type AU" pitchFamily="2" charset="0"/>
              </a:rPr>
              <a:t>Посмотреть ещё высказывания …</a:t>
            </a:r>
          </a:p>
        </p:txBody>
      </p:sp>
      <p:sp>
        <p:nvSpPr>
          <p:cNvPr id="27" name="TextBox 26"/>
          <p:cNvSpPr txBox="1"/>
          <p:nvPr/>
        </p:nvSpPr>
        <p:spPr>
          <a:xfrm>
            <a:off x="3933896" y="5312688"/>
            <a:ext cx="1286176" cy="184666"/>
          </a:xfrm>
          <a:prstGeom prst="rect">
            <a:avLst/>
          </a:prstGeom>
          <a:solidFill>
            <a:schemeClr val="tx1"/>
          </a:solidFill>
        </p:spPr>
        <p:txBody>
          <a:bodyPr wrap="none" lIns="36000" tIns="0" rIns="36000" bIns="0" rtlCol="0">
            <a:spAutoFit/>
          </a:bodyPr>
          <a:lstStyle/>
          <a:p>
            <a:pPr algn="ctr"/>
            <a:r>
              <a:rPr lang="ru-RU" sz="1200" dirty="0" smtClean="0">
                <a:solidFill>
                  <a:schemeClr val="bg1"/>
                </a:solidFill>
                <a:latin typeface="GOST Type AU" pitchFamily="2" charset="0"/>
              </a:rPr>
              <a:t>Дом 16/4, кв. 38, Нина</a:t>
            </a:r>
          </a:p>
        </p:txBody>
      </p:sp>
      <p:cxnSp>
        <p:nvCxnSpPr>
          <p:cNvPr id="31" name="Прямая соединительная линия 30"/>
          <p:cNvCxnSpPr/>
          <p:nvPr/>
        </p:nvCxnSpPr>
        <p:spPr>
          <a:xfrm>
            <a:off x="179512" y="5291269"/>
            <a:ext cx="504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7359" y="4674622"/>
            <a:ext cx="1120628" cy="338554"/>
          </a:xfrm>
          <a:prstGeom prst="rect">
            <a:avLst/>
          </a:prstGeom>
          <a:noFill/>
        </p:spPr>
        <p:txBody>
          <a:bodyPr wrap="none" rtlCol="0">
            <a:spAutoFit/>
          </a:bodyPr>
          <a:lstStyle/>
          <a:p>
            <a:r>
              <a:rPr lang="ru-RU" sz="1600" i="1" dirty="0" smtClean="0">
                <a:latin typeface="GOST type A" pitchFamily="34" charset="0"/>
              </a:rPr>
              <a:t>Комментарии</a:t>
            </a:r>
            <a:endParaRPr lang="ru-RU" sz="1600" i="1" dirty="0">
              <a:latin typeface="GOST type A" pitchFamily="34" charset="0"/>
            </a:endParaRPr>
          </a:p>
        </p:txBody>
      </p:sp>
      <p:sp>
        <p:nvSpPr>
          <p:cNvPr id="33" name="TextBox 32"/>
          <p:cNvSpPr txBox="1"/>
          <p:nvPr/>
        </p:nvSpPr>
        <p:spPr>
          <a:xfrm>
            <a:off x="107504" y="5013176"/>
            <a:ext cx="5040560" cy="276999"/>
          </a:xfrm>
          <a:prstGeom prst="rect">
            <a:avLst/>
          </a:prstGeom>
          <a:noFill/>
        </p:spPr>
        <p:txBody>
          <a:bodyPr wrap="square" rtlCol="0">
            <a:spAutoFit/>
          </a:bodyPr>
          <a:lstStyle/>
          <a:p>
            <a:r>
              <a:rPr lang="ru-RU" sz="1200" dirty="0" smtClean="0">
                <a:latin typeface="GOST Type AU" pitchFamily="2" charset="0"/>
              </a:rPr>
              <a:t>Всё это утопия, лучше бы остались в ЖЭКе, и платили меньше и всё было хорошо.</a:t>
            </a:r>
          </a:p>
        </p:txBody>
      </p:sp>
      <p:sp>
        <p:nvSpPr>
          <p:cNvPr id="34" name="Стрелка вверх 33"/>
          <p:cNvSpPr/>
          <p:nvPr/>
        </p:nvSpPr>
        <p:spPr>
          <a:xfrm rot="10800000">
            <a:off x="2051721" y="5343399"/>
            <a:ext cx="180000" cy="1800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Стрелка вверх 34"/>
          <p:cNvSpPr/>
          <p:nvPr/>
        </p:nvSpPr>
        <p:spPr>
          <a:xfrm>
            <a:off x="2735777" y="5323521"/>
            <a:ext cx="180000" cy="1800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p:cNvSpPr txBox="1"/>
          <p:nvPr/>
        </p:nvSpPr>
        <p:spPr>
          <a:xfrm>
            <a:off x="179512" y="5321086"/>
            <a:ext cx="786040" cy="184666"/>
          </a:xfrm>
          <a:prstGeom prst="rect">
            <a:avLst/>
          </a:prstGeom>
          <a:solidFill>
            <a:srgbClr val="FF0000"/>
          </a:solidFill>
        </p:spPr>
        <p:txBody>
          <a:bodyPr wrap="none" lIns="36000" tIns="0" rIns="36000" bIns="0" rtlCol="0">
            <a:spAutoFit/>
          </a:bodyPr>
          <a:lstStyle/>
          <a:p>
            <a:pPr algn="ctr"/>
            <a:r>
              <a:rPr lang="ru-RU" sz="1200" dirty="0" smtClean="0">
                <a:solidFill>
                  <a:schemeClr val="bg1"/>
                </a:solidFill>
                <a:latin typeface="GOST Type AU" pitchFamily="2" charset="0"/>
              </a:rPr>
              <a:t>20 мин назад</a:t>
            </a:r>
          </a:p>
        </p:txBody>
      </p:sp>
      <p:sp>
        <p:nvSpPr>
          <p:cNvPr id="37" name="TextBox 36"/>
          <p:cNvSpPr txBox="1"/>
          <p:nvPr/>
        </p:nvSpPr>
        <p:spPr>
          <a:xfrm>
            <a:off x="2227988" y="5322627"/>
            <a:ext cx="252239" cy="184666"/>
          </a:xfrm>
          <a:prstGeom prst="rect">
            <a:avLst/>
          </a:prstGeom>
          <a:noFill/>
        </p:spPr>
        <p:txBody>
          <a:bodyPr wrap="none" lIns="36000" tIns="0" rIns="36000" bIns="0" rtlCol="0">
            <a:spAutoFit/>
          </a:bodyPr>
          <a:lstStyle/>
          <a:p>
            <a:pPr algn="ctr"/>
            <a:r>
              <a:rPr lang="ru-RU" sz="1200" dirty="0" smtClean="0">
                <a:solidFill>
                  <a:schemeClr val="tx1">
                    <a:lumMod val="85000"/>
                    <a:lumOff val="15000"/>
                  </a:schemeClr>
                </a:solidFill>
                <a:latin typeface="GOST Type AU" pitchFamily="2" charset="0"/>
              </a:rPr>
              <a:t>184</a:t>
            </a:r>
          </a:p>
        </p:txBody>
      </p:sp>
      <p:sp>
        <p:nvSpPr>
          <p:cNvPr id="38" name="TextBox 37"/>
          <p:cNvSpPr txBox="1"/>
          <p:nvPr/>
        </p:nvSpPr>
        <p:spPr>
          <a:xfrm>
            <a:off x="2915816" y="5332566"/>
            <a:ext cx="133618" cy="184666"/>
          </a:xfrm>
          <a:prstGeom prst="rect">
            <a:avLst/>
          </a:prstGeom>
          <a:noFill/>
        </p:spPr>
        <p:txBody>
          <a:bodyPr wrap="none" lIns="36000" tIns="0" rIns="36000" bIns="0" rtlCol="0">
            <a:spAutoFit/>
          </a:bodyPr>
          <a:lstStyle/>
          <a:p>
            <a:pPr algn="ctr"/>
            <a:r>
              <a:rPr lang="ru-RU" sz="1200" dirty="0" smtClean="0">
                <a:solidFill>
                  <a:schemeClr val="tx1">
                    <a:lumMod val="85000"/>
                    <a:lumOff val="15000"/>
                  </a:schemeClr>
                </a:solidFill>
                <a:latin typeface="GOST Type AU" pitchFamily="2" charset="0"/>
              </a:rPr>
              <a:t>3</a:t>
            </a:r>
          </a:p>
        </p:txBody>
      </p:sp>
      <p:sp>
        <p:nvSpPr>
          <p:cNvPr id="39" name="TextBox 38"/>
          <p:cNvSpPr txBox="1"/>
          <p:nvPr/>
        </p:nvSpPr>
        <p:spPr>
          <a:xfrm>
            <a:off x="3926682" y="6124654"/>
            <a:ext cx="1300604" cy="184666"/>
          </a:xfrm>
          <a:prstGeom prst="rect">
            <a:avLst/>
          </a:prstGeom>
          <a:solidFill>
            <a:schemeClr val="tx1"/>
          </a:solidFill>
        </p:spPr>
        <p:txBody>
          <a:bodyPr wrap="none" lIns="36000" tIns="0" rIns="36000" bIns="0" rtlCol="0">
            <a:spAutoFit/>
          </a:bodyPr>
          <a:lstStyle/>
          <a:p>
            <a:pPr algn="ctr"/>
            <a:r>
              <a:rPr lang="ru-RU" sz="1200" dirty="0" smtClean="0">
                <a:solidFill>
                  <a:schemeClr val="bg1"/>
                </a:solidFill>
                <a:latin typeface="GOST Type AU" pitchFamily="2" charset="0"/>
              </a:rPr>
              <a:t>Дом 16/2, кв. 96, Лена</a:t>
            </a:r>
          </a:p>
        </p:txBody>
      </p:sp>
      <p:cxnSp>
        <p:nvCxnSpPr>
          <p:cNvPr id="40" name="Прямая соединительная линия 39"/>
          <p:cNvCxnSpPr/>
          <p:nvPr/>
        </p:nvCxnSpPr>
        <p:spPr>
          <a:xfrm>
            <a:off x="179512" y="6093296"/>
            <a:ext cx="504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7504" y="5655081"/>
            <a:ext cx="5040560" cy="461665"/>
          </a:xfrm>
          <a:prstGeom prst="rect">
            <a:avLst/>
          </a:prstGeom>
          <a:noFill/>
        </p:spPr>
        <p:txBody>
          <a:bodyPr wrap="square" rtlCol="0">
            <a:spAutoFit/>
          </a:bodyPr>
          <a:lstStyle/>
          <a:p>
            <a:r>
              <a:rPr lang="ru-RU" sz="1200" dirty="0" smtClean="0">
                <a:latin typeface="GOST Type AU" pitchFamily="2" charset="0"/>
              </a:rPr>
              <a:t>Да уж, тяжёлый случай. Люди никак не могут осознать, что дома разваливаются, и никто кроме самих жильцов толком ничего делать не будет.</a:t>
            </a:r>
          </a:p>
        </p:txBody>
      </p:sp>
      <p:sp>
        <p:nvSpPr>
          <p:cNvPr id="42" name="Стрелка вверх 41"/>
          <p:cNvSpPr/>
          <p:nvPr/>
        </p:nvSpPr>
        <p:spPr>
          <a:xfrm rot="10800000">
            <a:off x="2051721" y="6145426"/>
            <a:ext cx="180000" cy="1800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Стрелка вверх 42"/>
          <p:cNvSpPr/>
          <p:nvPr/>
        </p:nvSpPr>
        <p:spPr>
          <a:xfrm>
            <a:off x="2735777" y="6125548"/>
            <a:ext cx="180000" cy="180000"/>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179512" y="6123113"/>
            <a:ext cx="975194" cy="184666"/>
          </a:xfrm>
          <a:prstGeom prst="rect">
            <a:avLst/>
          </a:prstGeom>
          <a:solidFill>
            <a:srgbClr val="780B08"/>
          </a:solidFill>
        </p:spPr>
        <p:txBody>
          <a:bodyPr wrap="none" lIns="36000" tIns="0" rIns="36000" bIns="0" rtlCol="0">
            <a:spAutoFit/>
          </a:bodyPr>
          <a:lstStyle/>
          <a:p>
            <a:pPr algn="ctr"/>
            <a:r>
              <a:rPr lang="ru-RU" sz="1200" dirty="0" smtClean="0">
                <a:solidFill>
                  <a:schemeClr val="bg1"/>
                </a:solidFill>
                <a:latin typeface="GOST Type AU" pitchFamily="2" charset="0"/>
              </a:rPr>
              <a:t>1 ч 03 мин назад</a:t>
            </a:r>
          </a:p>
        </p:txBody>
      </p:sp>
      <p:sp>
        <p:nvSpPr>
          <p:cNvPr id="45" name="TextBox 44"/>
          <p:cNvSpPr txBox="1"/>
          <p:nvPr/>
        </p:nvSpPr>
        <p:spPr>
          <a:xfrm>
            <a:off x="2284093" y="6124654"/>
            <a:ext cx="140029" cy="184666"/>
          </a:xfrm>
          <a:prstGeom prst="rect">
            <a:avLst/>
          </a:prstGeom>
          <a:noFill/>
        </p:spPr>
        <p:txBody>
          <a:bodyPr wrap="none" lIns="36000" tIns="0" rIns="36000" bIns="0" rtlCol="0">
            <a:spAutoFit/>
          </a:bodyPr>
          <a:lstStyle/>
          <a:p>
            <a:pPr algn="ctr"/>
            <a:r>
              <a:rPr lang="ru-RU" sz="1200" dirty="0" smtClean="0">
                <a:solidFill>
                  <a:schemeClr val="tx1">
                    <a:lumMod val="85000"/>
                    <a:lumOff val="15000"/>
                  </a:schemeClr>
                </a:solidFill>
                <a:latin typeface="GOST Type AU" pitchFamily="2" charset="0"/>
              </a:rPr>
              <a:t>2</a:t>
            </a:r>
          </a:p>
        </p:txBody>
      </p:sp>
      <p:sp>
        <p:nvSpPr>
          <p:cNvPr id="46" name="TextBox 45"/>
          <p:cNvSpPr txBox="1"/>
          <p:nvPr/>
        </p:nvSpPr>
        <p:spPr>
          <a:xfrm>
            <a:off x="2890169" y="6134593"/>
            <a:ext cx="184913" cy="184666"/>
          </a:xfrm>
          <a:prstGeom prst="rect">
            <a:avLst/>
          </a:prstGeom>
          <a:noFill/>
        </p:spPr>
        <p:txBody>
          <a:bodyPr wrap="none" lIns="36000" tIns="0" rIns="36000" bIns="0" rtlCol="0">
            <a:spAutoFit/>
          </a:bodyPr>
          <a:lstStyle/>
          <a:p>
            <a:pPr algn="ctr"/>
            <a:r>
              <a:rPr lang="ru-RU" sz="1200" dirty="0" smtClean="0">
                <a:solidFill>
                  <a:schemeClr val="tx1">
                    <a:lumMod val="85000"/>
                    <a:lumOff val="15000"/>
                  </a:schemeClr>
                </a:solidFill>
                <a:latin typeface="GOST Type AU" pitchFamily="2" charset="0"/>
              </a:rPr>
              <a:t>61</a:t>
            </a:r>
          </a:p>
        </p:txBody>
      </p:sp>
      <p:sp>
        <p:nvSpPr>
          <p:cNvPr id="48" name="Овал 47"/>
          <p:cNvSpPr/>
          <p:nvPr/>
        </p:nvSpPr>
        <p:spPr>
          <a:xfrm>
            <a:off x="4932072" y="4653136"/>
            <a:ext cx="288000" cy="288000"/>
          </a:xfrm>
          <a:prstGeom prst="ellipse">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smtClean="0">
                <a:solidFill>
                  <a:schemeClr val="bg1"/>
                </a:solidFill>
                <a:latin typeface="GOST Type AU" pitchFamily="2" charset="0"/>
              </a:rPr>
              <a:t>+</a:t>
            </a:r>
            <a:endParaRPr lang="ru-RU" sz="2000" dirty="0">
              <a:solidFill>
                <a:schemeClr val="bg1"/>
              </a:solidFill>
            </a:endParaRPr>
          </a:p>
        </p:txBody>
      </p:sp>
      <p:sp>
        <p:nvSpPr>
          <p:cNvPr id="49" name="TextBox 48"/>
          <p:cNvSpPr txBox="1"/>
          <p:nvPr/>
        </p:nvSpPr>
        <p:spPr>
          <a:xfrm>
            <a:off x="4350764" y="4692892"/>
            <a:ext cx="596885" cy="184666"/>
          </a:xfrm>
          <a:prstGeom prst="rect">
            <a:avLst/>
          </a:prstGeom>
          <a:noFill/>
        </p:spPr>
        <p:txBody>
          <a:bodyPr wrap="none" lIns="36000" tIns="0" rIns="36000" bIns="0" rtlCol="0">
            <a:spAutoFit/>
          </a:bodyPr>
          <a:lstStyle/>
          <a:p>
            <a:pPr algn="ctr"/>
            <a:r>
              <a:rPr lang="ru-RU" sz="1200" dirty="0" smtClean="0">
                <a:latin typeface="GOST Type AU" pitchFamily="2" charset="0"/>
              </a:rPr>
              <a:t>Добавить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5000">
              <a:schemeClr val="tx1">
                <a:lumMod val="75000"/>
                <a:lumOff val="25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476074" y="240903"/>
            <a:ext cx="678391" cy="307777"/>
          </a:xfrm>
          <a:prstGeom prst="rect">
            <a:avLst/>
          </a:prstGeom>
          <a:noFill/>
        </p:spPr>
        <p:txBody>
          <a:bodyPr wrap="none" rtlCol="0">
            <a:spAutoFit/>
          </a:bodyPr>
          <a:lstStyle/>
          <a:p>
            <a:r>
              <a:rPr lang="ru-RU" sz="1400" dirty="0" smtClean="0">
                <a:solidFill>
                  <a:schemeClr val="bg1"/>
                </a:solidFill>
                <a:latin typeface="GOST Type AU" pitchFamily="2" charset="0"/>
              </a:rPr>
              <a:t>Главная</a:t>
            </a:r>
            <a:endParaRPr lang="ru-RU" sz="1400" dirty="0">
              <a:solidFill>
                <a:schemeClr val="bg1"/>
              </a:solidFill>
              <a:latin typeface="GOST Type AU" pitchFamily="2" charset="0"/>
            </a:endParaRPr>
          </a:p>
        </p:txBody>
      </p:sp>
      <p:sp>
        <p:nvSpPr>
          <p:cNvPr id="5" name="TextBox 4"/>
          <p:cNvSpPr txBox="1"/>
          <p:nvPr/>
        </p:nvSpPr>
        <p:spPr>
          <a:xfrm>
            <a:off x="5268162" y="240903"/>
            <a:ext cx="500458" cy="307777"/>
          </a:xfrm>
          <a:prstGeom prst="rect">
            <a:avLst/>
          </a:prstGeom>
          <a:noFill/>
        </p:spPr>
        <p:txBody>
          <a:bodyPr wrap="none" rtlCol="0">
            <a:spAutoFit/>
          </a:bodyPr>
          <a:lstStyle/>
          <a:p>
            <a:r>
              <a:rPr lang="ru-RU" sz="1400" dirty="0" smtClean="0">
                <a:solidFill>
                  <a:schemeClr val="bg1"/>
                </a:solidFill>
                <a:latin typeface="GOST Type AU" pitchFamily="2" charset="0"/>
              </a:rPr>
              <a:t>Инфо</a:t>
            </a:r>
            <a:endParaRPr lang="ru-RU" sz="1400" dirty="0">
              <a:solidFill>
                <a:schemeClr val="bg1"/>
              </a:solidFill>
              <a:latin typeface="GOST Type AU" pitchFamily="2" charset="0"/>
            </a:endParaRPr>
          </a:p>
        </p:txBody>
      </p:sp>
      <p:sp>
        <p:nvSpPr>
          <p:cNvPr id="7" name="TextBox 6"/>
          <p:cNvSpPr txBox="1"/>
          <p:nvPr/>
        </p:nvSpPr>
        <p:spPr>
          <a:xfrm>
            <a:off x="5916234" y="240903"/>
            <a:ext cx="835485" cy="307777"/>
          </a:xfrm>
          <a:prstGeom prst="rect">
            <a:avLst/>
          </a:prstGeom>
          <a:noFill/>
        </p:spPr>
        <p:txBody>
          <a:bodyPr wrap="none" rtlCol="0">
            <a:spAutoFit/>
          </a:bodyPr>
          <a:lstStyle/>
          <a:p>
            <a:r>
              <a:rPr lang="ru-RU" sz="1400" dirty="0" smtClean="0">
                <a:solidFill>
                  <a:schemeClr val="bg1"/>
                </a:solidFill>
                <a:latin typeface="GOST Type AU" pitchFamily="2" charset="0"/>
              </a:rPr>
              <a:t>О проекте</a:t>
            </a:r>
            <a:endParaRPr lang="ru-RU" sz="1400" dirty="0">
              <a:solidFill>
                <a:schemeClr val="bg1"/>
              </a:solidFill>
              <a:latin typeface="GOST Type AU" pitchFamily="2" charset="0"/>
            </a:endParaRPr>
          </a:p>
        </p:txBody>
      </p:sp>
      <p:sp>
        <p:nvSpPr>
          <p:cNvPr id="8" name="TextBox 7"/>
          <p:cNvSpPr txBox="1"/>
          <p:nvPr/>
        </p:nvSpPr>
        <p:spPr>
          <a:xfrm>
            <a:off x="6924346" y="240903"/>
            <a:ext cx="588623" cy="307777"/>
          </a:xfrm>
          <a:prstGeom prst="rect">
            <a:avLst/>
          </a:prstGeom>
          <a:noFill/>
        </p:spPr>
        <p:txBody>
          <a:bodyPr wrap="none" rtlCol="0">
            <a:spAutoFit/>
          </a:bodyPr>
          <a:lstStyle/>
          <a:p>
            <a:r>
              <a:rPr lang="ru-RU" sz="1400" dirty="0" smtClean="0">
                <a:solidFill>
                  <a:schemeClr val="bg1"/>
                </a:solidFill>
                <a:latin typeface="GOST Type AU" pitchFamily="2" charset="0"/>
              </a:rPr>
              <a:t>Форум</a:t>
            </a:r>
            <a:endParaRPr lang="ru-RU" sz="1400" dirty="0">
              <a:solidFill>
                <a:schemeClr val="bg1"/>
              </a:solidFill>
              <a:latin typeface="GOST Type AU" pitchFamily="2" charset="0"/>
            </a:endParaRPr>
          </a:p>
        </p:txBody>
      </p:sp>
      <p:sp>
        <p:nvSpPr>
          <p:cNvPr id="9" name="TextBox 8"/>
          <p:cNvSpPr txBox="1"/>
          <p:nvPr/>
        </p:nvSpPr>
        <p:spPr>
          <a:xfrm>
            <a:off x="8148239" y="240903"/>
            <a:ext cx="816249" cy="307777"/>
          </a:xfrm>
          <a:prstGeom prst="rect">
            <a:avLst/>
          </a:prstGeom>
          <a:noFill/>
        </p:spPr>
        <p:txBody>
          <a:bodyPr wrap="none" rtlCol="0">
            <a:spAutoFit/>
          </a:bodyPr>
          <a:lstStyle/>
          <a:p>
            <a:r>
              <a:rPr lang="ru-RU" sz="1400" dirty="0" smtClean="0">
                <a:solidFill>
                  <a:schemeClr val="bg1"/>
                </a:solidFill>
                <a:latin typeface="GOST Type AU" pitchFamily="2" charset="0"/>
              </a:rPr>
              <a:t>Контакты</a:t>
            </a:r>
            <a:endParaRPr lang="ru-RU" sz="1400" dirty="0">
              <a:solidFill>
                <a:schemeClr val="bg1"/>
              </a:solidFill>
              <a:latin typeface="GOST Type AU" pitchFamily="2" charset="0"/>
            </a:endParaRPr>
          </a:p>
        </p:txBody>
      </p:sp>
      <p:sp>
        <p:nvSpPr>
          <p:cNvPr id="10" name="TextBox 9"/>
          <p:cNvSpPr txBox="1"/>
          <p:nvPr/>
        </p:nvSpPr>
        <p:spPr>
          <a:xfrm>
            <a:off x="7572418" y="239407"/>
            <a:ext cx="474810" cy="307777"/>
          </a:xfrm>
          <a:prstGeom prst="rect">
            <a:avLst/>
          </a:prstGeom>
          <a:noFill/>
        </p:spPr>
        <p:txBody>
          <a:bodyPr wrap="none" rtlCol="0">
            <a:spAutoFit/>
          </a:bodyPr>
          <a:lstStyle/>
          <a:p>
            <a:r>
              <a:rPr lang="ru-RU" sz="1400" dirty="0" smtClean="0">
                <a:solidFill>
                  <a:schemeClr val="bg1"/>
                </a:solidFill>
                <a:latin typeface="GOST Type AU" pitchFamily="2" charset="0"/>
              </a:rPr>
              <a:t>Блог</a:t>
            </a:r>
            <a:endParaRPr lang="ru-RU" sz="1400" dirty="0">
              <a:solidFill>
                <a:schemeClr val="bg1"/>
              </a:solidFill>
              <a:latin typeface="GOST Type AU" pitchFamily="2" charset="0"/>
            </a:endParaRPr>
          </a:p>
        </p:txBody>
      </p:sp>
      <p:cxnSp>
        <p:nvCxnSpPr>
          <p:cNvPr id="11" name="Прямая соединительная линия 10"/>
          <p:cNvCxnSpPr/>
          <p:nvPr/>
        </p:nvCxnSpPr>
        <p:spPr>
          <a:xfrm>
            <a:off x="8172408" y="18864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8172408" y="188640"/>
            <a:ext cx="0" cy="7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8820480" y="620688"/>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8892480" y="548688"/>
            <a:ext cx="0" cy="7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8820480" y="18864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8892480" y="188640"/>
            <a:ext cx="0" cy="7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8172400" y="620688"/>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8172400" y="548688"/>
            <a:ext cx="0" cy="72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395537" y="765285"/>
            <a:ext cx="3960000" cy="2523768"/>
          </a:xfrm>
          <a:prstGeom prst="rect">
            <a:avLst/>
          </a:prstGeom>
          <a:noFill/>
          <a:ln>
            <a:solidFill>
              <a:schemeClr val="bg1">
                <a:lumMod val="85000"/>
              </a:schemeClr>
            </a:solidFill>
          </a:ln>
        </p:spPr>
        <p:txBody>
          <a:bodyPr wrap="square" rtlCol="0" anchor="ctr">
            <a:spAutoFit/>
          </a:bodyPr>
          <a:lstStyle/>
          <a:p>
            <a:pPr algn="ctr"/>
            <a:r>
              <a:rPr lang="ru-RU" dirty="0" smtClean="0">
                <a:solidFill>
                  <a:schemeClr val="bg1"/>
                </a:solidFill>
                <a:latin typeface="GOST Type AU" pitchFamily="2" charset="0"/>
              </a:rPr>
              <a:t>ОСМД «Фонтанский 16245»</a:t>
            </a:r>
          </a:p>
          <a:p>
            <a:r>
              <a:rPr lang="ru-RU" sz="1400" dirty="0" smtClean="0">
                <a:solidFill>
                  <a:schemeClr val="bg1"/>
                </a:solidFill>
                <a:latin typeface="GOST Type AU" pitchFamily="2" charset="0"/>
              </a:rPr>
              <a:t> </a:t>
            </a:r>
          </a:p>
          <a:p>
            <a:r>
              <a:rPr lang="ru-RU" sz="1400" dirty="0" smtClean="0">
                <a:solidFill>
                  <a:schemeClr val="bg1"/>
                </a:solidFill>
                <a:latin typeface="GOST Type AU" pitchFamily="2" charset="0"/>
              </a:rPr>
              <a:t>	65049, г. Одесса,</a:t>
            </a:r>
          </a:p>
          <a:p>
            <a:r>
              <a:rPr lang="ru-RU" sz="1400" dirty="0" smtClean="0">
                <a:solidFill>
                  <a:schemeClr val="bg1"/>
                </a:solidFill>
                <a:latin typeface="GOST Type AU" pitchFamily="2" charset="0"/>
              </a:rPr>
              <a:t>	ул. Фонтанская дорога 16/2.</a:t>
            </a:r>
          </a:p>
          <a:p>
            <a:endParaRPr lang="ru-RU" sz="1400" dirty="0" smtClean="0">
              <a:solidFill>
                <a:schemeClr val="bg1"/>
              </a:solidFill>
              <a:latin typeface="GOST Type AU" pitchFamily="2" charset="0"/>
            </a:endParaRPr>
          </a:p>
          <a:p>
            <a:r>
              <a:rPr lang="ru-RU" sz="1400" dirty="0" smtClean="0">
                <a:solidFill>
                  <a:schemeClr val="bg1"/>
                </a:solidFill>
                <a:latin typeface="GOST Type AU" pitchFamily="2" charset="0"/>
              </a:rPr>
              <a:t>	+38 (048) 794 36 42,</a:t>
            </a:r>
          </a:p>
          <a:p>
            <a:r>
              <a:rPr lang="ru-RU" sz="1400" dirty="0" smtClean="0">
                <a:solidFill>
                  <a:schemeClr val="bg1"/>
                </a:solidFill>
                <a:latin typeface="GOST Type AU" pitchFamily="2" charset="0"/>
              </a:rPr>
              <a:t>	+38 (093) 323 28 57.</a:t>
            </a:r>
          </a:p>
          <a:p>
            <a:endParaRPr lang="en-US" sz="1400" dirty="0" smtClean="0">
              <a:solidFill>
                <a:schemeClr val="bg1"/>
              </a:solidFill>
              <a:latin typeface="GOST Type AU" pitchFamily="2" charset="0"/>
            </a:endParaRPr>
          </a:p>
          <a:p>
            <a:r>
              <a:rPr lang="ru-RU" sz="1400" dirty="0" smtClean="0">
                <a:solidFill>
                  <a:schemeClr val="bg1"/>
                </a:solidFill>
                <a:latin typeface="GOST Type AU" pitchFamily="2" charset="0"/>
              </a:rPr>
              <a:t>	</a:t>
            </a:r>
            <a:r>
              <a:rPr lang="en-US" sz="1400" dirty="0" smtClean="0">
                <a:solidFill>
                  <a:schemeClr val="bg1"/>
                </a:solidFill>
                <a:latin typeface="GOST Type AU" pitchFamily="2" charset="0"/>
              </a:rPr>
              <a:t>office@f16.od.ua</a:t>
            </a:r>
            <a:endParaRPr lang="ru-RU" sz="1400" dirty="0" smtClean="0">
              <a:solidFill>
                <a:schemeClr val="bg1"/>
              </a:solidFill>
              <a:latin typeface="GOST Type AU" pitchFamily="2" charset="0"/>
            </a:endParaRPr>
          </a:p>
          <a:p>
            <a:endParaRPr lang="ru-RU" sz="1400" dirty="0" smtClean="0">
              <a:solidFill>
                <a:schemeClr val="bg1"/>
              </a:solidFill>
            </a:endParaRPr>
          </a:p>
          <a:p>
            <a:endParaRPr lang="ru-RU" sz="1400" dirty="0">
              <a:solidFill>
                <a:schemeClr val="bg1"/>
              </a:solidFill>
            </a:endParaRPr>
          </a:p>
        </p:txBody>
      </p:sp>
      <p:sp>
        <p:nvSpPr>
          <p:cNvPr id="267" name="Прямоугольник 266"/>
          <p:cNvSpPr/>
          <p:nvPr/>
        </p:nvSpPr>
        <p:spPr>
          <a:xfrm>
            <a:off x="3244" y="4077072"/>
            <a:ext cx="9140756" cy="2808312"/>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2643" y="-27384"/>
            <a:ext cx="1630575" cy="584775"/>
          </a:xfrm>
          <a:prstGeom prst="rect">
            <a:avLst/>
          </a:prstGeom>
          <a:noFill/>
        </p:spPr>
        <p:txBody>
          <a:bodyPr wrap="none" rtlCol="0">
            <a:spAutoFit/>
          </a:bodyPr>
          <a:lstStyle/>
          <a:p>
            <a:r>
              <a:rPr lang="ru-RU" sz="3200" dirty="0" smtClean="0">
                <a:solidFill>
                  <a:schemeClr val="bg1"/>
                </a:solidFill>
                <a:latin typeface="GOST Type AU" pitchFamily="2" charset="0"/>
                <a:cs typeface="Courier New" pitchFamily="49" charset="0"/>
              </a:rPr>
              <a:t>К</a:t>
            </a:r>
            <a:r>
              <a:rPr lang="ru-RU" sz="3200" dirty="0" smtClean="0">
                <a:solidFill>
                  <a:srgbClr val="FF0000"/>
                </a:solidFill>
                <a:latin typeface="GOST Type AU" pitchFamily="2" charset="0"/>
                <a:cs typeface="Courier New" pitchFamily="49" charset="0"/>
              </a:rPr>
              <a:t>о</a:t>
            </a:r>
            <a:r>
              <a:rPr lang="ru-RU" sz="3200" dirty="0" smtClean="0">
                <a:solidFill>
                  <a:schemeClr val="bg1"/>
                </a:solidFill>
                <a:latin typeface="GOST Type AU" pitchFamily="2" charset="0"/>
                <a:cs typeface="Courier New" pitchFamily="49" charset="0"/>
              </a:rPr>
              <a:t>нтакты</a:t>
            </a:r>
            <a:endParaRPr lang="ru-RU" sz="3200" dirty="0">
              <a:solidFill>
                <a:schemeClr val="bg1"/>
              </a:solidFill>
              <a:latin typeface="GOST Type AU" pitchFamily="2" charset="0"/>
              <a:cs typeface="Courier New" pitchFamily="49" charset="0"/>
            </a:endParaRPr>
          </a:p>
        </p:txBody>
      </p:sp>
      <p:sp>
        <p:nvSpPr>
          <p:cNvPr id="21" name="TextBox 20"/>
          <p:cNvSpPr txBox="1"/>
          <p:nvPr/>
        </p:nvSpPr>
        <p:spPr>
          <a:xfrm>
            <a:off x="4788464" y="774459"/>
            <a:ext cx="3960000" cy="2504138"/>
          </a:xfrm>
          <a:prstGeom prst="rect">
            <a:avLst/>
          </a:prstGeom>
          <a:noFill/>
          <a:ln>
            <a:solidFill>
              <a:schemeClr val="bg1">
                <a:lumMod val="85000"/>
              </a:schemeClr>
            </a:solidFill>
          </a:ln>
        </p:spPr>
        <p:txBody>
          <a:bodyPr wrap="square" tIns="36000" bIns="36000" rtlCol="0" anchor="ctr">
            <a:spAutoFit/>
          </a:bodyPr>
          <a:lstStyle/>
          <a:p>
            <a:pPr algn="ctr"/>
            <a:r>
              <a:rPr lang="ru-RU" dirty="0" smtClean="0">
                <a:solidFill>
                  <a:schemeClr val="bg1"/>
                </a:solidFill>
                <a:latin typeface="GOST Type AU" pitchFamily="2" charset="0"/>
              </a:rPr>
              <a:t>ОСМД «Фонтанский 165»</a:t>
            </a:r>
          </a:p>
          <a:p>
            <a:endParaRPr lang="ru-RU" sz="1400" dirty="0" smtClean="0">
              <a:solidFill>
                <a:schemeClr val="bg1"/>
              </a:solidFill>
              <a:latin typeface="GOST Type AU" pitchFamily="2" charset="0"/>
            </a:endParaRPr>
          </a:p>
          <a:p>
            <a:r>
              <a:rPr lang="ru-RU" sz="1400" dirty="0" smtClean="0">
                <a:solidFill>
                  <a:schemeClr val="bg1"/>
                </a:solidFill>
                <a:latin typeface="GOST Type AU" pitchFamily="2" charset="0"/>
              </a:rPr>
              <a:t>	65049, г. Одесса,</a:t>
            </a:r>
          </a:p>
          <a:p>
            <a:r>
              <a:rPr lang="ru-RU" sz="1400" dirty="0" smtClean="0">
                <a:solidFill>
                  <a:schemeClr val="bg1"/>
                </a:solidFill>
                <a:latin typeface="GOST Type AU" pitchFamily="2" charset="0"/>
              </a:rPr>
              <a:t>	ул. Фонтанская дорога 16/</a:t>
            </a:r>
            <a:r>
              <a:rPr lang="en-US" sz="1400" dirty="0" smtClean="0">
                <a:solidFill>
                  <a:schemeClr val="bg1"/>
                </a:solidFill>
                <a:latin typeface="GOST Type AU" pitchFamily="2" charset="0"/>
              </a:rPr>
              <a:t>5</a:t>
            </a:r>
            <a:r>
              <a:rPr lang="ru-RU" sz="1400" dirty="0" smtClean="0">
                <a:solidFill>
                  <a:schemeClr val="bg1"/>
                </a:solidFill>
                <a:latin typeface="GOST Type AU" pitchFamily="2" charset="0"/>
              </a:rPr>
              <a:t>.</a:t>
            </a:r>
          </a:p>
          <a:p>
            <a:endParaRPr lang="ru-RU" sz="1400" dirty="0" smtClean="0">
              <a:solidFill>
                <a:schemeClr val="bg1"/>
              </a:solidFill>
              <a:latin typeface="GOST Type AU" pitchFamily="2" charset="0"/>
            </a:endParaRPr>
          </a:p>
          <a:p>
            <a:r>
              <a:rPr lang="ru-RU" sz="1400" dirty="0" smtClean="0">
                <a:solidFill>
                  <a:schemeClr val="bg1"/>
                </a:solidFill>
                <a:latin typeface="GOST Type AU" pitchFamily="2" charset="0"/>
              </a:rPr>
              <a:t>	+38 (048) 794 36 42,</a:t>
            </a:r>
          </a:p>
          <a:p>
            <a:r>
              <a:rPr lang="ru-RU" sz="1400" dirty="0" smtClean="0">
                <a:solidFill>
                  <a:schemeClr val="bg1"/>
                </a:solidFill>
                <a:latin typeface="GOST Type AU" pitchFamily="2" charset="0"/>
              </a:rPr>
              <a:t>	+38 (093) 323 28 57.</a:t>
            </a:r>
          </a:p>
          <a:p>
            <a:endParaRPr lang="ru-RU" sz="1400" dirty="0" smtClean="0">
              <a:solidFill>
                <a:schemeClr val="bg1"/>
              </a:solidFill>
              <a:latin typeface="GOST Type AU" pitchFamily="2" charset="0"/>
            </a:endParaRPr>
          </a:p>
          <a:p>
            <a:r>
              <a:rPr lang="en-US" sz="1400" dirty="0" smtClean="0">
                <a:solidFill>
                  <a:schemeClr val="bg1"/>
                </a:solidFill>
                <a:latin typeface="GOST Type AU" pitchFamily="2" charset="0"/>
              </a:rPr>
              <a:t>	office@f16.od.ua</a:t>
            </a:r>
            <a:r>
              <a:rPr lang="ru-RU" sz="1400" dirty="0" smtClean="0">
                <a:solidFill>
                  <a:schemeClr val="bg1"/>
                </a:solidFill>
                <a:latin typeface="GOST Type AU" pitchFamily="2" charset="0"/>
              </a:rPr>
              <a:t> </a:t>
            </a:r>
          </a:p>
          <a:p>
            <a:endParaRPr lang="ru-RU" sz="1400" dirty="0" smtClean="0">
              <a:solidFill>
                <a:schemeClr val="bg1"/>
              </a:solidFill>
            </a:endParaRPr>
          </a:p>
          <a:p>
            <a:endParaRPr lang="ru-RU" sz="1400" dirty="0">
              <a:solidFill>
                <a:schemeClr val="bg1"/>
              </a:solidFill>
            </a:endParaRPr>
          </a:p>
        </p:txBody>
      </p:sp>
      <p:sp>
        <p:nvSpPr>
          <p:cNvPr id="22" name="TextBox 21"/>
          <p:cNvSpPr txBox="1"/>
          <p:nvPr/>
        </p:nvSpPr>
        <p:spPr>
          <a:xfrm>
            <a:off x="3406830" y="3327375"/>
            <a:ext cx="2595839" cy="461665"/>
          </a:xfrm>
          <a:prstGeom prst="rect">
            <a:avLst/>
          </a:prstGeom>
          <a:noFill/>
        </p:spPr>
        <p:txBody>
          <a:bodyPr wrap="none" rtlCol="0">
            <a:spAutoFit/>
          </a:bodyPr>
          <a:lstStyle/>
          <a:p>
            <a:r>
              <a:rPr lang="ru-RU" sz="2400" dirty="0" smtClean="0">
                <a:solidFill>
                  <a:schemeClr val="bg1"/>
                </a:solidFill>
                <a:latin typeface="GOST type B" pitchFamily="34" charset="0"/>
                <a:cs typeface="Courier New" pitchFamily="49" charset="0"/>
              </a:rPr>
              <a:t>Г</a:t>
            </a:r>
            <a:r>
              <a:rPr lang="ru-RU" sz="2400" dirty="0" smtClean="0">
                <a:solidFill>
                  <a:srgbClr val="FF0000"/>
                </a:solidFill>
                <a:latin typeface="GOST type B" pitchFamily="34" charset="0"/>
                <a:cs typeface="Courier New" pitchFamily="49" charset="0"/>
              </a:rPr>
              <a:t>д</a:t>
            </a:r>
            <a:r>
              <a:rPr lang="ru-RU" sz="2400" dirty="0" smtClean="0">
                <a:solidFill>
                  <a:schemeClr val="bg1"/>
                </a:solidFill>
                <a:latin typeface="GOST type B" pitchFamily="34" charset="0"/>
                <a:cs typeface="Courier New" pitchFamily="49" charset="0"/>
              </a:rPr>
              <a:t>е мы находимся</a:t>
            </a:r>
            <a:endParaRPr lang="ru-RU" sz="2400" dirty="0">
              <a:solidFill>
                <a:schemeClr val="bg1"/>
              </a:solidFill>
              <a:latin typeface="GOST type B" pitchFamily="34" charset="0"/>
              <a:cs typeface="Courier New" pitchFamily="49" charset="0"/>
            </a:endParaRPr>
          </a:p>
        </p:txBody>
      </p:sp>
      <p:sp>
        <p:nvSpPr>
          <p:cNvPr id="23" name="Овал 22"/>
          <p:cNvSpPr/>
          <p:nvPr/>
        </p:nvSpPr>
        <p:spPr>
          <a:xfrm>
            <a:off x="7092280" y="2802632"/>
            <a:ext cx="914400" cy="914400"/>
          </a:xfrm>
          <a:prstGeom prst="ellipse">
            <a:avLst/>
          </a:prstGeom>
          <a:gradFill>
            <a:gsLst>
              <a:gs pos="0">
                <a:schemeClr val="bg1"/>
              </a:gs>
              <a:gs pos="15000">
                <a:schemeClr val="tx1"/>
              </a:gs>
            </a:gsLst>
            <a:lin ang="5400000" scaled="0"/>
          </a:gradFill>
          <a:ln w="15875">
            <a:solidFill>
              <a:schemeClr val="bg1"/>
            </a:solidFill>
          </a:ln>
          <a:effectLst>
            <a:outerShdw blurRad="152400" dist="38100" dir="5400000" sx="90000" sy="-19000" rotWithShape="0">
              <a:schemeClr val="tx1">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sz="1400" dirty="0" smtClean="0">
                <a:solidFill>
                  <a:schemeClr val="bg1"/>
                </a:solidFill>
                <a:latin typeface="GOST Type AU" pitchFamily="2" charset="0"/>
              </a:rPr>
              <a:t>Написать нам</a:t>
            </a:r>
            <a:endParaRPr lang="ru-RU" sz="1400" dirty="0">
              <a:solidFill>
                <a:schemeClr val="bg1"/>
              </a:solidFill>
            </a:endParaRPr>
          </a:p>
        </p:txBody>
      </p:sp>
      <p:sp>
        <p:nvSpPr>
          <p:cNvPr id="24" name="Управляющая кнопка: домой 23">
            <a:hlinkClick r:id="" action="ppaction://noaction" highlightClick="1"/>
          </p:cNvPr>
          <p:cNvSpPr/>
          <p:nvPr/>
        </p:nvSpPr>
        <p:spPr>
          <a:xfrm>
            <a:off x="899632" y="1340768"/>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Управляющая кнопка: домой 24">
            <a:hlinkClick r:id="" action="ppaction://noaction" highlightClick="1"/>
          </p:cNvPr>
          <p:cNvSpPr/>
          <p:nvPr/>
        </p:nvSpPr>
        <p:spPr>
          <a:xfrm>
            <a:off x="899592" y="1988840"/>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Управляющая кнопка: домой 25">
            <a:hlinkClick r:id="" action="ppaction://noaction" highlightClick="1"/>
          </p:cNvPr>
          <p:cNvSpPr/>
          <p:nvPr/>
        </p:nvSpPr>
        <p:spPr>
          <a:xfrm>
            <a:off x="899592" y="2636952"/>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Управляющая кнопка: домой 26">
            <a:hlinkClick r:id="" action="ppaction://noaction" highlightClick="1"/>
          </p:cNvPr>
          <p:cNvSpPr/>
          <p:nvPr/>
        </p:nvSpPr>
        <p:spPr>
          <a:xfrm>
            <a:off x="5292120" y="1340768"/>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Управляющая кнопка: домой 27">
            <a:hlinkClick r:id="" action="ppaction://noaction" highlightClick="1"/>
          </p:cNvPr>
          <p:cNvSpPr/>
          <p:nvPr/>
        </p:nvSpPr>
        <p:spPr>
          <a:xfrm>
            <a:off x="5292080" y="1988840"/>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Управляющая кнопка: домой 28">
            <a:hlinkClick r:id="" action="ppaction://noaction" highlightClick="1"/>
          </p:cNvPr>
          <p:cNvSpPr/>
          <p:nvPr/>
        </p:nvSpPr>
        <p:spPr>
          <a:xfrm>
            <a:off x="5292080" y="2636952"/>
            <a:ext cx="360000" cy="360000"/>
          </a:xfrm>
          <a:prstGeom prst="actionButtonHom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tx1">
            <a:lumMod val="65000"/>
            <a:lumOff val="35000"/>
            <a:alpha val="90000"/>
          </a:schemeClr>
        </a:solidFill>
      </a:spPr>
      <a:bodyPr wrap="square" rtlCol="0">
        <a:spAutoFit/>
      </a:bodyPr>
      <a:lstStyle>
        <a:defPPr algn="ctr">
          <a:defRPr sz="2000" dirty="0" smtClean="0">
            <a:solidFill>
              <a:schemeClr val="bg1"/>
            </a:solidFill>
            <a:latin typeface="GOST Type AU" pitchFamily="2"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1448</TotalTime>
  <Words>453</Words>
  <Application>Microsoft Office PowerPoint</Application>
  <PresentationFormat>Экран (4:3)</PresentationFormat>
  <Paragraphs>130</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Слайд 1</vt:lpstr>
      <vt:lpstr>Слайд 2</vt:lpstr>
      <vt:lpstr>Слайд 3</vt:lpstr>
      <vt:lpstr>Слайд 4</vt:lpstr>
    </vt:vector>
  </TitlesOfParts>
  <Company>ergonismo.od.ua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nick</dc:creator>
  <cp:lastModifiedBy>nick</cp:lastModifiedBy>
  <cp:revision>234</cp:revision>
  <dcterms:created xsi:type="dcterms:W3CDTF">2017-05-01T16:35:18Z</dcterms:created>
  <dcterms:modified xsi:type="dcterms:W3CDTF">2017-05-14T08:09:44Z</dcterms:modified>
</cp:coreProperties>
</file>