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Mahipal" userId="9588ed35b7b765f6" providerId="LiveId" clId="{9048C270-A1C8-41B7-818B-BC68DD834205}"/>
    <pc:docChg chg="custSel addSld modSld">
      <pc:chgData name="Chetan Mahipal" userId="9588ed35b7b765f6" providerId="LiveId" clId="{9048C270-A1C8-41B7-818B-BC68DD834205}" dt="2024-02-05T14:41:06.521" v="169" actId="313"/>
      <pc:docMkLst>
        <pc:docMk/>
      </pc:docMkLst>
      <pc:sldChg chg="addSp delSp modSp new mod setBg">
        <pc:chgData name="Chetan Mahipal" userId="9588ed35b7b765f6" providerId="LiveId" clId="{9048C270-A1C8-41B7-818B-BC68DD834205}" dt="2024-02-05T14:28:50.150" v="126" actId="20577"/>
        <pc:sldMkLst>
          <pc:docMk/>
          <pc:sldMk cId="3489362582" sldId="274"/>
        </pc:sldMkLst>
        <pc:spChg chg="mod">
          <ac:chgData name="Chetan Mahipal" userId="9588ed35b7b765f6" providerId="LiveId" clId="{9048C270-A1C8-41B7-818B-BC68DD834205}" dt="2024-02-05T14:27:53.586" v="23" actId="26606"/>
          <ac:spMkLst>
            <pc:docMk/>
            <pc:sldMk cId="3489362582" sldId="274"/>
            <ac:spMk id="2" creationId="{9665809F-BA87-DD35-CB96-A38851A89942}"/>
          </ac:spMkLst>
        </pc:spChg>
        <pc:spChg chg="mod">
          <ac:chgData name="Chetan Mahipal" userId="9588ed35b7b765f6" providerId="LiveId" clId="{9048C270-A1C8-41B7-818B-BC68DD834205}" dt="2024-02-05T14:28:50.150" v="126" actId="20577"/>
          <ac:spMkLst>
            <pc:docMk/>
            <pc:sldMk cId="3489362582" sldId="274"/>
            <ac:spMk id="3" creationId="{8B1B970D-48BE-FC64-37DF-8EE2C4C389FD}"/>
          </ac:spMkLst>
        </pc:spChg>
        <pc:picChg chg="add mod ord">
          <ac:chgData name="Chetan Mahipal" userId="9588ed35b7b765f6" providerId="LiveId" clId="{9048C270-A1C8-41B7-818B-BC68DD834205}" dt="2024-02-05T14:27:53.586" v="23" actId="26606"/>
          <ac:picMkLst>
            <pc:docMk/>
            <pc:sldMk cId="3489362582" sldId="274"/>
            <ac:picMk id="7" creationId="{822F5EDA-2257-E026-228E-F91BD24A1183}"/>
          </ac:picMkLst>
        </pc:picChg>
        <pc:cxnChg chg="add del">
          <ac:chgData name="Chetan Mahipal" userId="9588ed35b7b765f6" providerId="LiveId" clId="{9048C270-A1C8-41B7-818B-BC68DD834205}" dt="2024-02-05T14:27:53.586" v="23" actId="26606"/>
          <ac:cxnSpMkLst>
            <pc:docMk/>
            <pc:sldMk cId="3489362582" sldId="274"/>
            <ac:cxnSpMk id="10" creationId="{01EE3ADD-EB1B-4FB5-AD37-E648BB860A72}"/>
          </ac:cxnSpMkLst>
        </pc:cxnChg>
        <pc:cxnChg chg="add">
          <ac:chgData name="Chetan Mahipal" userId="9588ed35b7b765f6" providerId="LiveId" clId="{9048C270-A1C8-41B7-818B-BC68DD834205}" dt="2024-02-05T14:27:53.586" v="23" actId="26606"/>
          <ac:cxnSpMkLst>
            <pc:docMk/>
            <pc:sldMk cId="3489362582" sldId="274"/>
            <ac:cxnSpMk id="15" creationId="{4D6E2BDC-2863-4B1C-B076-BCC55DDDFE0E}"/>
          </ac:cxnSpMkLst>
        </pc:cxnChg>
      </pc:sldChg>
      <pc:sldChg chg="addSp delSp modSp new mod setBg">
        <pc:chgData name="Chetan Mahipal" userId="9588ed35b7b765f6" providerId="LiveId" clId="{9048C270-A1C8-41B7-818B-BC68DD834205}" dt="2024-02-05T14:41:06.521" v="169" actId="313"/>
        <pc:sldMkLst>
          <pc:docMk/>
          <pc:sldMk cId="3267835521" sldId="275"/>
        </pc:sldMkLst>
        <pc:spChg chg="mod">
          <ac:chgData name="Chetan Mahipal" userId="9588ed35b7b765f6" providerId="LiveId" clId="{9048C270-A1C8-41B7-818B-BC68DD834205}" dt="2024-02-05T14:33:54.163" v="144" actId="26606"/>
          <ac:spMkLst>
            <pc:docMk/>
            <pc:sldMk cId="3267835521" sldId="275"/>
            <ac:spMk id="2" creationId="{D5BB410E-20C8-4C5F-9E4E-232AF74CA449}"/>
          </ac:spMkLst>
        </pc:spChg>
        <pc:spChg chg="mod">
          <ac:chgData name="Chetan Mahipal" userId="9588ed35b7b765f6" providerId="LiveId" clId="{9048C270-A1C8-41B7-818B-BC68DD834205}" dt="2024-02-05T14:41:06.521" v="169" actId="313"/>
          <ac:spMkLst>
            <pc:docMk/>
            <pc:sldMk cId="3267835521" sldId="275"/>
            <ac:spMk id="3" creationId="{F99CE7E7-51BB-E8EA-5B6F-D5517293CEC0}"/>
          </ac:spMkLst>
        </pc:spChg>
        <pc:picChg chg="add">
          <ac:chgData name="Chetan Mahipal" userId="9588ed35b7b765f6" providerId="LiveId" clId="{9048C270-A1C8-41B7-818B-BC68DD834205}" dt="2024-02-05T14:33:54.163" v="144" actId="26606"/>
          <ac:picMkLst>
            <pc:docMk/>
            <pc:sldMk cId="3267835521" sldId="275"/>
            <ac:picMk id="7" creationId="{05F184F4-EA10-0BAA-E343-0ED47E8BFF87}"/>
          </ac:picMkLst>
        </pc:picChg>
        <pc:cxnChg chg="add del">
          <ac:chgData name="Chetan Mahipal" userId="9588ed35b7b765f6" providerId="LiveId" clId="{9048C270-A1C8-41B7-818B-BC68DD834205}" dt="2024-02-05T14:37:44.608" v="147" actId="26606"/>
          <ac:cxnSpMkLst>
            <pc:docMk/>
            <pc:sldMk cId="3267835521" sldId="275"/>
            <ac:cxnSpMk id="10" creationId="{4D6E2BDC-2863-4B1C-B076-BCC55DDDFE0E}"/>
          </ac:cxnSpMkLst>
        </pc:cxnChg>
        <pc:cxnChg chg="add">
          <ac:chgData name="Chetan Mahipal" userId="9588ed35b7b765f6" providerId="LiveId" clId="{9048C270-A1C8-41B7-818B-BC68DD834205}" dt="2024-02-05T14:37:44.608" v="147" actId="26606"/>
          <ac:cxnSpMkLst>
            <pc:docMk/>
            <pc:sldMk cId="3267835521" sldId="275"/>
            <ac:cxnSpMk id="15" creationId="{4D6E2BDC-2863-4B1C-B076-BCC55DDDFE0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</dgm:pt>
    <dgm:pt modelId="{5D3F0ED0-2EB6-453D-BE4B-4BBCD898723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Front-End</a:t>
          </a:r>
        </a:p>
      </dgm:t>
    </dgm:pt>
    <dgm:pt modelId="{D6F3F8CC-AE84-4149-B520-1874B1B79F46}" type="parTrans" cxnId="{DC7A4FA1-590E-402E-B3C9-432D9D9BC84E}">
      <dgm:prSet/>
      <dgm:spPr/>
      <dgm:t>
        <a:bodyPr/>
        <a:lstStyle/>
        <a:p>
          <a:endParaRPr lang="en-US"/>
        </a:p>
      </dgm:t>
    </dgm:pt>
    <dgm:pt modelId="{2E2BF50E-B394-4636-BF63-257039995E33}" type="sibTrans" cxnId="{DC7A4FA1-590E-402E-B3C9-432D9D9BC84E}">
      <dgm:prSet/>
      <dgm:spPr/>
      <dgm:t>
        <a:bodyPr/>
        <a:lstStyle/>
        <a:p>
          <a:endParaRPr lang="en-US"/>
        </a:p>
      </dgm:t>
    </dgm:pt>
    <dgm:pt modelId="{00C4C7D7-43FB-4C62-B653-0BAA02E1785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Back-End</a:t>
          </a:r>
        </a:p>
      </dgm:t>
    </dgm:pt>
    <dgm:pt modelId="{D3913AE7-4A70-4B94-8990-85FA8AA36E6B}" type="parTrans" cxnId="{6013628C-81BE-42D0-96B9-999F0382D570}">
      <dgm:prSet/>
      <dgm:spPr/>
      <dgm:t>
        <a:bodyPr/>
        <a:lstStyle/>
        <a:p>
          <a:endParaRPr lang="en-US"/>
        </a:p>
      </dgm:t>
    </dgm:pt>
    <dgm:pt modelId="{26407BAA-24CA-40B6-A34E-07DAAD20ECB5}" type="sibTrans" cxnId="{6013628C-81BE-42D0-96B9-999F0382D5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7D4710-4F58-4C9E-92C1-C5804F972F9B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F8692035-3E52-4F2A-8E12-98679D957F39}" type="pres">
      <dgm:prSet presAssocID="{D75A9632-4EB0-4862-92FF-00CF01BE2205}" presName="container" presStyleCnt="0">
        <dgm:presLayoutVars>
          <dgm:dir/>
          <dgm:resizeHandles val="exact"/>
        </dgm:presLayoutVars>
      </dgm:prSet>
      <dgm:spPr/>
    </dgm:pt>
    <dgm:pt modelId="{DC5A342D-C77C-413A-827D-5DF79AAC1934}" type="pres">
      <dgm:prSet presAssocID="{00C4C7D7-43FB-4C62-B653-0BAA02E17855}" presName="compNode" presStyleCnt="0"/>
      <dgm:spPr/>
    </dgm:pt>
    <dgm:pt modelId="{C9A3A98E-83EF-47FE-A52E-974718E56010}" type="pres">
      <dgm:prSet presAssocID="{00C4C7D7-43FB-4C62-B653-0BAA02E17855}" presName="iconBgRect" presStyleLbl="bgShp" presStyleIdx="0" presStyleCnt="2"/>
      <dgm:spPr/>
    </dgm:pt>
    <dgm:pt modelId="{46405760-41E9-43EE-9059-498BDE00F4C9}" type="pres">
      <dgm:prSet presAssocID="{00C4C7D7-43FB-4C62-B653-0BAA02E17855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5A84D8C-D05B-4535-81CB-1352E92EF8DB}" type="pres">
      <dgm:prSet presAssocID="{00C4C7D7-43FB-4C62-B653-0BAA02E17855}" presName="spaceRect" presStyleCnt="0"/>
      <dgm:spPr/>
    </dgm:pt>
    <dgm:pt modelId="{F92C9E83-2DF9-4FC3-91FB-85AEFC574B19}" type="pres">
      <dgm:prSet presAssocID="{00C4C7D7-43FB-4C62-B653-0BAA02E17855}" presName="textRect" presStyleLbl="revTx" presStyleIdx="0" presStyleCnt="2">
        <dgm:presLayoutVars>
          <dgm:chMax val="1"/>
          <dgm:chPref val="1"/>
        </dgm:presLayoutVars>
      </dgm:prSet>
      <dgm:spPr/>
    </dgm:pt>
    <dgm:pt modelId="{7379A0C8-310B-40E7-911A-36A6B9DA72FF}" type="pres">
      <dgm:prSet presAssocID="{26407BAA-24CA-40B6-A34E-07DAAD20ECB5}" presName="sibTrans" presStyleLbl="sibTrans2D1" presStyleIdx="0" presStyleCnt="0"/>
      <dgm:spPr/>
    </dgm:pt>
    <dgm:pt modelId="{32FFD1BB-EE93-47CB-9F58-51189144A61E}" type="pres">
      <dgm:prSet presAssocID="{5D3F0ED0-2EB6-453D-BE4B-4BBCD8987238}" presName="compNode" presStyleCnt="0"/>
      <dgm:spPr/>
    </dgm:pt>
    <dgm:pt modelId="{47F10723-E5A9-408B-89CD-4DFC75000BF4}" type="pres">
      <dgm:prSet presAssocID="{5D3F0ED0-2EB6-453D-BE4B-4BBCD8987238}" presName="iconBgRect" presStyleLbl="bgShp" presStyleIdx="1" presStyleCnt="2"/>
      <dgm:spPr/>
    </dgm:pt>
    <dgm:pt modelId="{3F20465B-2E74-4BF7-B5AF-6823CAC135C3}" type="pres">
      <dgm:prSet presAssocID="{5D3F0ED0-2EB6-453D-BE4B-4BBCD898723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23B720-C5F8-4DA5-867D-EDFC7CB395FA}" type="pres">
      <dgm:prSet presAssocID="{5D3F0ED0-2EB6-453D-BE4B-4BBCD8987238}" presName="spaceRect" presStyleCnt="0"/>
      <dgm:spPr/>
    </dgm:pt>
    <dgm:pt modelId="{2228B421-E584-48BE-9569-5BEA61D63B97}" type="pres">
      <dgm:prSet presAssocID="{5D3F0ED0-2EB6-453D-BE4B-4BBCD89872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AF3625-70E0-4053-AA29-22CE1F9FC675}" type="presOf" srcId="{26407BAA-24CA-40B6-A34E-07DAAD20ECB5}" destId="{7379A0C8-310B-40E7-911A-36A6B9DA72FF}" srcOrd="0" destOrd="0" presId="urn:microsoft.com/office/officeart/2018/2/layout/IconCircleList"/>
    <dgm:cxn modelId="{5D6CCB3E-BF09-4F41-9E27-510DAEA3E8B5}" type="presOf" srcId="{5D3F0ED0-2EB6-453D-BE4B-4BBCD8987238}" destId="{2228B421-E584-48BE-9569-5BEA61D63B97}" srcOrd="0" destOrd="0" presId="urn:microsoft.com/office/officeart/2018/2/layout/IconCircleList"/>
    <dgm:cxn modelId="{17E94059-FAE9-4B2F-835E-407A9CFB4416}" type="presOf" srcId="{00C4C7D7-43FB-4C62-B653-0BAA02E17855}" destId="{F92C9E83-2DF9-4FC3-91FB-85AEFC574B19}" srcOrd="0" destOrd="0" presId="urn:microsoft.com/office/officeart/2018/2/layout/IconCircleList"/>
    <dgm:cxn modelId="{6013628C-81BE-42D0-96B9-999F0382D570}" srcId="{D75A9632-4EB0-4862-92FF-00CF01BE2205}" destId="{00C4C7D7-43FB-4C62-B653-0BAA02E17855}" srcOrd="0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1" destOrd="0" parTransId="{D6F3F8CC-AE84-4149-B520-1874B1B79F46}" sibTransId="{2E2BF50E-B394-4636-BF63-257039995E33}"/>
    <dgm:cxn modelId="{2EA5EDEB-666B-4BF6-8A1B-985744D33A8C}" type="presOf" srcId="{D75A9632-4EB0-4862-92FF-00CF01BE2205}" destId="{FA7D4710-4F58-4C9E-92C1-C5804F972F9B}" srcOrd="0" destOrd="0" presId="urn:microsoft.com/office/officeart/2018/2/layout/IconCircleList"/>
    <dgm:cxn modelId="{F3F9CFE9-F261-4CAB-8C20-2E60D6446D53}" type="presParOf" srcId="{FA7D4710-4F58-4C9E-92C1-C5804F972F9B}" destId="{F8692035-3E52-4F2A-8E12-98679D957F39}" srcOrd="0" destOrd="0" presId="urn:microsoft.com/office/officeart/2018/2/layout/IconCircleList"/>
    <dgm:cxn modelId="{21830581-C200-47D0-9755-DF88FD087874}" type="presParOf" srcId="{F8692035-3E52-4F2A-8E12-98679D957F39}" destId="{DC5A342D-C77C-413A-827D-5DF79AAC1934}" srcOrd="0" destOrd="0" presId="urn:microsoft.com/office/officeart/2018/2/layout/IconCircleList"/>
    <dgm:cxn modelId="{8CB12A34-F37C-43FA-88D4-1BC6F3FE9CDD}" type="presParOf" srcId="{DC5A342D-C77C-413A-827D-5DF79AAC1934}" destId="{C9A3A98E-83EF-47FE-A52E-974718E56010}" srcOrd="0" destOrd="0" presId="urn:microsoft.com/office/officeart/2018/2/layout/IconCircleList"/>
    <dgm:cxn modelId="{77CBCF49-1458-41BF-BBE6-DFCE373CE4A4}" type="presParOf" srcId="{DC5A342D-C77C-413A-827D-5DF79AAC1934}" destId="{46405760-41E9-43EE-9059-498BDE00F4C9}" srcOrd="1" destOrd="0" presId="urn:microsoft.com/office/officeart/2018/2/layout/IconCircleList"/>
    <dgm:cxn modelId="{66B1EF36-EA49-4F5A-B5AB-8AAA7A29784F}" type="presParOf" srcId="{DC5A342D-C77C-413A-827D-5DF79AAC1934}" destId="{E5A84D8C-D05B-4535-81CB-1352E92EF8DB}" srcOrd="2" destOrd="0" presId="urn:microsoft.com/office/officeart/2018/2/layout/IconCircleList"/>
    <dgm:cxn modelId="{9AB628EA-63C7-4A62-B82E-D8C325801C7C}" type="presParOf" srcId="{DC5A342D-C77C-413A-827D-5DF79AAC1934}" destId="{F92C9E83-2DF9-4FC3-91FB-85AEFC574B19}" srcOrd="3" destOrd="0" presId="urn:microsoft.com/office/officeart/2018/2/layout/IconCircleList"/>
    <dgm:cxn modelId="{814738F0-A2AF-4D75-8686-3B2AC4B15490}" type="presParOf" srcId="{F8692035-3E52-4F2A-8E12-98679D957F39}" destId="{7379A0C8-310B-40E7-911A-36A6B9DA72FF}" srcOrd="1" destOrd="0" presId="urn:microsoft.com/office/officeart/2018/2/layout/IconCircleList"/>
    <dgm:cxn modelId="{590C5663-DD78-40B1-9624-972932DAF073}" type="presParOf" srcId="{F8692035-3E52-4F2A-8E12-98679D957F39}" destId="{32FFD1BB-EE93-47CB-9F58-51189144A61E}" srcOrd="2" destOrd="0" presId="urn:microsoft.com/office/officeart/2018/2/layout/IconCircleList"/>
    <dgm:cxn modelId="{77997C7A-886D-4B30-A530-120BC6CEF919}" type="presParOf" srcId="{32FFD1BB-EE93-47CB-9F58-51189144A61E}" destId="{47F10723-E5A9-408B-89CD-4DFC75000BF4}" srcOrd="0" destOrd="0" presId="urn:microsoft.com/office/officeart/2018/2/layout/IconCircleList"/>
    <dgm:cxn modelId="{58806B0D-C275-4281-A669-6F72F311A967}" type="presParOf" srcId="{32FFD1BB-EE93-47CB-9F58-51189144A61E}" destId="{3F20465B-2E74-4BF7-B5AF-6823CAC135C3}" srcOrd="1" destOrd="0" presId="urn:microsoft.com/office/officeart/2018/2/layout/IconCircleList"/>
    <dgm:cxn modelId="{1780FA58-D6C9-4AEA-B3D2-DACBF0771012}" type="presParOf" srcId="{32FFD1BB-EE93-47CB-9F58-51189144A61E}" destId="{6C23B720-C5F8-4DA5-867D-EDFC7CB395FA}" srcOrd="2" destOrd="0" presId="urn:microsoft.com/office/officeart/2018/2/layout/IconCircleList"/>
    <dgm:cxn modelId="{8B8A8424-42AA-4794-A767-C87B36EA1A53}" type="presParOf" srcId="{32FFD1BB-EE93-47CB-9F58-51189144A61E}" destId="{2228B421-E584-48BE-9569-5BEA61D63B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3A98E-83EF-47FE-A52E-974718E56010}">
      <dsp:nvSpPr>
        <dsp:cNvPr id="0" name=""/>
        <dsp:cNvSpPr/>
      </dsp:nvSpPr>
      <dsp:spPr>
        <a:xfrm>
          <a:off x="77468" y="1378526"/>
          <a:ext cx="1266306" cy="1266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05760-41E9-43EE-9059-498BDE00F4C9}">
      <dsp:nvSpPr>
        <dsp:cNvPr id="0" name=""/>
        <dsp:cNvSpPr/>
      </dsp:nvSpPr>
      <dsp:spPr>
        <a:xfrm>
          <a:off x="343392" y="1644451"/>
          <a:ext cx="734457" cy="73445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C9E83-2DF9-4FC3-91FB-85AEFC574B19}">
      <dsp:nvSpPr>
        <dsp:cNvPr id="0" name=""/>
        <dsp:cNvSpPr/>
      </dsp:nvSpPr>
      <dsp:spPr>
        <a:xfrm>
          <a:off x="1615126" y="1378526"/>
          <a:ext cx="2984865" cy="126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Back-End</a:t>
          </a:r>
        </a:p>
      </dsp:txBody>
      <dsp:txXfrm>
        <a:off x="1615126" y="1378526"/>
        <a:ext cx="2984865" cy="1266306"/>
      </dsp:txXfrm>
    </dsp:sp>
    <dsp:sp modelId="{47F10723-E5A9-408B-89CD-4DFC75000BF4}">
      <dsp:nvSpPr>
        <dsp:cNvPr id="0" name=""/>
        <dsp:cNvSpPr/>
      </dsp:nvSpPr>
      <dsp:spPr>
        <a:xfrm>
          <a:off x="5120081" y="1378526"/>
          <a:ext cx="1266306" cy="1266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0465B-2E74-4BF7-B5AF-6823CAC135C3}">
      <dsp:nvSpPr>
        <dsp:cNvPr id="0" name=""/>
        <dsp:cNvSpPr/>
      </dsp:nvSpPr>
      <dsp:spPr>
        <a:xfrm>
          <a:off x="5386005" y="1644451"/>
          <a:ext cx="734457" cy="73445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B421-E584-48BE-9569-5BEA61D63B97}">
      <dsp:nvSpPr>
        <dsp:cNvPr id="0" name=""/>
        <dsp:cNvSpPr/>
      </dsp:nvSpPr>
      <dsp:spPr>
        <a:xfrm>
          <a:off x="6657739" y="1378526"/>
          <a:ext cx="2984865" cy="126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Front-End</a:t>
          </a:r>
        </a:p>
      </dsp:txBody>
      <dsp:txXfrm>
        <a:off x="6657739" y="1378526"/>
        <a:ext cx="2984865" cy="1266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A7646-64A1-4BED-BA0B-77C27DE51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EFC0-5AA8-4302-B8B2-9ACD77A2E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F98B-3DC8-431B-BBBF-B7C2B94E730B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656EA-4150-44D1-821F-53CA0DBA1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4F06-C917-4D16-B46F-633E54CA49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4691-38BC-4357-BA2E-AC7731A10A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00D2-6E0D-49B5-9AB1-C6683F5C846D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5FD9-6782-4777-BD37-B8EEBEF1E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3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8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58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0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4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07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9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4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671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21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872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41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App</a:t>
            </a:r>
            <a:br>
              <a:rPr lang="en-US" sz="660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</a:br>
            <a:r>
              <a:rPr lang="en-US" sz="660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Architecture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3E1E-5CBC-4E3F-25AC-9AF88984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703134F5-DB97-1A58-E007-7653CAC4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9C9FB-9F60-F504-D96C-A4A56D8ADA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8825"/>
            <a:ext cx="9055100" cy="37941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-100" dirty="0">
                <a:ln w="15875">
                  <a:solidFill>
                    <a:srgbClr val="FFFFFF"/>
                  </a:solidFill>
                </a:ln>
                <a:noFill/>
              </a:rPr>
              <a:t>Comparison -</a:t>
            </a:r>
            <a:br>
              <a:rPr lang="en-US" sz="8800" spc="-100" dirty="0">
                <a:ln w="15875">
                  <a:solidFill>
                    <a:srgbClr val="FFFFFF"/>
                  </a:solidFill>
                </a:ln>
                <a:noFill/>
              </a:rPr>
            </a:br>
            <a:r>
              <a:rPr lang="en-US" sz="8800" spc="-100" dirty="0">
                <a:ln w="15875">
                  <a:solidFill>
                    <a:srgbClr val="FFFFFF"/>
                  </a:solidFill>
                </a:ln>
                <a:noFill/>
              </a:rPr>
              <a:t>Backend Framework</a:t>
            </a:r>
            <a:br>
              <a:rPr lang="en-US" sz="8800" spc="-100" dirty="0">
                <a:ln w="15875">
                  <a:solidFill>
                    <a:srgbClr val="FFFFFF"/>
                  </a:solidFill>
                </a:ln>
                <a:noFill/>
              </a:rPr>
            </a:br>
            <a:endParaRPr lang="en-US" sz="8800" spc="-100" dirty="0">
              <a:ln w="15875">
                <a:solidFill>
                  <a:srgbClr val="FFFFFF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4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B7B5-E6B5-0B23-865B-7962B1C0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01A7-1F5A-6EB9-2860-71FC49EF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FLASK</a:t>
            </a: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Based on python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dirty="0"/>
              <a:t>Microframework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Independent &amp; Flexible</a:t>
            </a:r>
            <a:endParaRPr lang="en-US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EA27D-2A65-B8B4-0D1F-C28EB5C4739B}"/>
              </a:ext>
            </a:extLst>
          </p:cNvPr>
          <p:cNvSpPr>
            <a:spLocks/>
          </p:cNvSpPr>
          <p:nvPr/>
        </p:nvSpPr>
        <p:spPr>
          <a:xfrm>
            <a:off x="942975" y="1045870"/>
            <a:ext cx="3086685" cy="717519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IN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B3BD-11ED-8BDE-DA8E-33705B71F5CE}"/>
              </a:ext>
            </a:extLst>
          </p:cNvPr>
          <p:cNvSpPr>
            <a:spLocks/>
          </p:cNvSpPr>
          <p:nvPr/>
        </p:nvSpPr>
        <p:spPr>
          <a:xfrm>
            <a:off x="942975" y="1851893"/>
            <a:ext cx="3086685" cy="2111290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control over app design</a:t>
            </a:r>
          </a:p>
          <a:p>
            <a:pPr defTabSz="404988">
              <a:spcAft>
                <a:spcPts val="516"/>
              </a:spcAft>
            </a:pPr>
            <a:r>
              <a:rPr lang="en-US" sz="1594" dirty="0"/>
              <a:t>Supports multiple databases</a:t>
            </a:r>
            <a:endParaRPr lang="en-US" sz="15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04988">
              <a:spcAft>
                <a:spcPts val="516"/>
              </a:spcAft>
            </a:pPr>
            <a:r>
              <a:rPr lang="en-US" sz="1594" dirty="0"/>
              <a:t>Easily scalable for smaller applications</a:t>
            </a:r>
            <a:endParaRPr lang="en-US" sz="15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Built-in development server</a:t>
            </a:r>
          </a:p>
          <a:p>
            <a:pPr defTabSz="404988">
              <a:spcAft>
                <a:spcPts val="516"/>
              </a:spcAft>
            </a:pPr>
            <a:r>
              <a:rPr lang="en-US" sz="1594" dirty="0"/>
              <a:t>Fast debugger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2C0D1-C9DC-C334-8F3B-BF0518E4EEEF}"/>
              </a:ext>
            </a:extLst>
          </p:cNvPr>
          <p:cNvSpPr>
            <a:spLocks/>
          </p:cNvSpPr>
          <p:nvPr/>
        </p:nvSpPr>
        <p:spPr>
          <a:xfrm>
            <a:off x="4452353" y="1045870"/>
            <a:ext cx="3086685" cy="722361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IN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F6B7C-CA64-AAD9-80C4-8C03BE661DFC}"/>
              </a:ext>
            </a:extLst>
          </p:cNvPr>
          <p:cNvSpPr>
            <a:spLocks/>
          </p:cNvSpPr>
          <p:nvPr/>
        </p:nvSpPr>
        <p:spPr>
          <a:xfrm>
            <a:off x="4452353" y="1851893"/>
            <a:ext cx="3086685" cy="1974372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Support and Smaller Community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 implementations require complicated maintenance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487F0-E296-58A0-10C3-6DE8299558DB}"/>
              </a:ext>
            </a:extLst>
          </p:cNvPr>
          <p:cNvSpPr txBox="1"/>
          <p:nvPr/>
        </p:nvSpPr>
        <p:spPr>
          <a:xfrm>
            <a:off x="1125503" y="4305478"/>
            <a:ext cx="6109971" cy="181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US" sz="27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built with </a:t>
            </a:r>
            <a:r>
              <a:rPr lang="en-US" sz="2752" dirty="0"/>
              <a:t>Flask: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Netflix</a:t>
            </a: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Reddit</a:t>
            </a: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dirty="0"/>
              <a:t>Zillow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dirty="0"/>
              <a:t>Lift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98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ABB78-8CCA-2924-6BC5-9F63C0526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5D5F-EB78-21C8-3799-30A8A365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Django</a:t>
            </a: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based on Python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Rapid Development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Agile Development</a:t>
            </a:r>
            <a:endParaRPr lang="en-US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1D5A-5129-2388-E02A-6214FB5DF939}"/>
              </a:ext>
            </a:extLst>
          </p:cNvPr>
          <p:cNvSpPr>
            <a:spLocks/>
          </p:cNvSpPr>
          <p:nvPr/>
        </p:nvSpPr>
        <p:spPr>
          <a:xfrm>
            <a:off x="942975" y="1045870"/>
            <a:ext cx="3086685" cy="717519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IN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458B2-FFB4-96FD-1524-5A1F68F74460}"/>
              </a:ext>
            </a:extLst>
          </p:cNvPr>
          <p:cNvSpPr>
            <a:spLocks/>
          </p:cNvSpPr>
          <p:nvPr/>
        </p:nvSpPr>
        <p:spPr>
          <a:xfrm>
            <a:off x="942975" y="1851893"/>
            <a:ext cx="3086685" cy="2111290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Conjunction with client-side framework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for third party tools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high traffic demands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stack python framework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ECF2D-71DA-E367-4853-F45798CA6127}"/>
              </a:ext>
            </a:extLst>
          </p:cNvPr>
          <p:cNvSpPr>
            <a:spLocks/>
          </p:cNvSpPr>
          <p:nvPr/>
        </p:nvSpPr>
        <p:spPr>
          <a:xfrm>
            <a:off x="4452353" y="1045870"/>
            <a:ext cx="3086685" cy="722361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IN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6F96B-0509-01D7-1E7E-B6CF292C237C}"/>
              </a:ext>
            </a:extLst>
          </p:cNvPr>
          <p:cNvSpPr>
            <a:spLocks/>
          </p:cNvSpPr>
          <p:nvPr/>
        </p:nvSpPr>
        <p:spPr>
          <a:xfrm>
            <a:off x="4452353" y="1851893"/>
            <a:ext cx="3086685" cy="1974372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Compatibility issues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size is large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one request at a time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2982-CC8C-4546-8BFC-6CB62D9290D1}"/>
              </a:ext>
            </a:extLst>
          </p:cNvPr>
          <p:cNvSpPr txBox="1"/>
          <p:nvPr/>
        </p:nvSpPr>
        <p:spPr>
          <a:xfrm>
            <a:off x="1125503" y="4305478"/>
            <a:ext cx="6109971" cy="181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US" sz="27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built with </a:t>
            </a:r>
            <a:r>
              <a:rPr lang="en-US" sz="2752" dirty="0"/>
              <a:t>Django: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dirty="0"/>
              <a:t>Instagram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dirty="0"/>
              <a:t>Udemy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dirty="0"/>
              <a:t>Coursera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dirty="0"/>
              <a:t>Zapier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98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D7973-8BD2-EE64-56EE-6DCB595A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6942A3-8F86-C6EC-20E1-91E3265FD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34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88B0FD3-85C8-142F-DC3C-CEC256EF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47B026-6A17-70A9-CDAC-6994F5896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B09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D7DBD1-AC3A-1DC0-8706-43D5BF4F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Flask has edge over Django due to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 Multiple 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 Flexibility on structuring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 API Support</a:t>
            </a:r>
          </a:p>
        </p:txBody>
      </p:sp>
      <p:pic>
        <p:nvPicPr>
          <p:cNvPr id="12" name="Picture 11" descr="A pencil on top of a paper with a printed line graph">
            <a:extLst>
              <a:ext uri="{FF2B5EF4-FFF2-40B4-BE49-F238E27FC236}">
                <a16:creationId xmlns:a16="http://schemas.microsoft.com/office/drawing/2014/main" id="{36BE9865-3F32-1C79-CE30-00F6A7DD5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59" b="-1"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809F-BA87-DD35-CB96-A38851A8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Database Tools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6E2BDC-2863-4B1C-B076-BCC55DDDF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970D-48BE-FC64-37DF-8EE2C4C3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proxima_nova_alt_rgregular"/>
              </a:rPr>
              <a:t>MySQL</a:t>
            </a:r>
            <a:endParaRPr lang="en-US" b="0" i="0" dirty="0">
              <a:effectLst/>
              <a:latin typeface="proxima_nova_alt_rgregular"/>
            </a:endParaRPr>
          </a:p>
          <a:p>
            <a:r>
              <a:rPr lang="en-US" b="0" dirty="0">
                <a:effectLst/>
                <a:latin typeface="proxima_nova_alt_rgregular"/>
              </a:rPr>
              <a:t>The relational database, MySQL is an open-source platform that is easy to set up, scales fast, and is free.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proxima_nova_alt_rgregular"/>
              </a:rPr>
              <a:t>MongoDB</a:t>
            </a:r>
            <a:endParaRPr lang="en-US" b="0" i="0" dirty="0">
              <a:effectLst/>
              <a:latin typeface="proxima_nova_alt_rgregular"/>
            </a:endParaRPr>
          </a:p>
          <a:p>
            <a:r>
              <a:rPr lang="en-US" b="0" dirty="0">
                <a:effectLst/>
                <a:latin typeface="proxima_nova_alt_rgregular"/>
              </a:rPr>
              <a:t>The tool saves all the data in binary JSON format, which makes it easier to pass the data between server and client.</a:t>
            </a:r>
          </a:p>
          <a:p>
            <a:r>
              <a:rPr lang="en-US" dirty="0">
                <a:latin typeface="proxima_nova_alt_rgregular"/>
              </a:rPr>
              <a:t>So, as we are using JavaScript as our backend framework, it would be better to use MongoDB </a:t>
            </a:r>
            <a:endParaRPr lang="en-US" b="0" dirty="0">
              <a:effectLst/>
              <a:latin typeface="proxima_nova_alt_rgregular"/>
            </a:endParaRPr>
          </a:p>
          <a:p>
            <a:endParaRPr lang="en-US" b="0" dirty="0">
              <a:effectLst/>
              <a:latin typeface="proxima_nova_alt_rgregular"/>
            </a:endParaRPr>
          </a:p>
          <a:p>
            <a:endParaRPr lang="en-IN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22F5EDA-2257-E026-228E-F91BD24A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267" y="1429173"/>
            <a:ext cx="3999654" cy="39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10E-20C8-4C5F-9E4E-232AF74C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Web Server Tools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6E2BDC-2863-4B1C-B076-BCC55DDDF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E7E7-51BB-E8EA-5B6F-D5517293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proxima_nova_alt_rgregular"/>
              </a:rPr>
              <a:t>NGINX</a:t>
            </a:r>
            <a:endParaRPr lang="en-US" sz="2000" b="0" i="0" dirty="0">
              <a:effectLst/>
              <a:latin typeface="proxima_nova_alt_rgregular"/>
            </a:endParaRPr>
          </a:p>
          <a:p>
            <a:r>
              <a:rPr lang="en-US" sz="2000" b="0" dirty="0">
                <a:effectLst/>
                <a:latin typeface="proxima_nova_alt_rgregular"/>
              </a:rPr>
              <a:t>This open-source software is used for web serving, caching, reverse proxying, media streaming, and load balancing, among other things.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proxima_nova_alt_rgregular"/>
              </a:rPr>
              <a:t>Apache</a:t>
            </a:r>
            <a:endParaRPr lang="en-US" sz="2000" b="0" i="0" dirty="0">
              <a:effectLst/>
              <a:latin typeface="proxima_nova_alt_rgregular"/>
            </a:endParaRPr>
          </a:p>
          <a:p>
            <a:r>
              <a:rPr lang="en-US" sz="2000" b="0" dirty="0">
                <a:effectLst/>
                <a:latin typeface="proxima_nova_alt_rgregular"/>
              </a:rPr>
              <a:t>Another open-source software, Apache is used by over 50.1% of the world’s apps</a:t>
            </a:r>
          </a:p>
          <a:p>
            <a:r>
              <a:rPr lang="en-US" sz="1600" dirty="0"/>
              <a:t>On small instances Nginx prevails always, especially on high concurrency .While on multicore instances we can see that Nginx, sometimes, suffers a small gap on “pure” , using file caching or Memcached results are always favorable to nginx</a:t>
            </a:r>
            <a:endParaRPr lang="en-US" sz="2000" b="0" dirty="0">
              <a:effectLst/>
              <a:latin typeface="proxima_nova_alt_rgregular"/>
            </a:endParaRPr>
          </a:p>
          <a:p>
            <a:endParaRPr lang="en-IN" sz="2000" dirty="0"/>
          </a:p>
        </p:txBody>
      </p:sp>
      <p:pic>
        <p:nvPicPr>
          <p:cNvPr id="7" name="Graphic 6" descr="Server Processes">
            <a:extLst>
              <a:ext uri="{FF2B5EF4-FFF2-40B4-BE49-F238E27FC236}">
                <a16:creationId xmlns:a16="http://schemas.microsoft.com/office/drawing/2014/main" id="{05F184F4-EA10-0BAA-E343-0ED47E8B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267" y="1429173"/>
            <a:ext cx="3999654" cy="39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B4DB7E-947F-4FCE-9E30-6607E189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33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7CEAC1-4FAE-4C6C-872B-70A31C2ED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CDA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CE86EB7A-6709-209F-A55B-38F99812A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8699" b="8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EC0603-234E-04FA-9F00-3064BD9B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6367940" cy="5120639"/>
          </a:xfrm>
        </p:spPr>
        <p:txBody>
          <a:bodyPr>
            <a:normAutofit/>
          </a:bodyPr>
          <a:lstStyle/>
          <a:p>
            <a:r>
              <a:rPr lang="en-US" sz="7200" dirty="0">
                <a:ln w="15875">
                  <a:solidFill>
                    <a:srgbClr val="FFFFFF"/>
                  </a:solidFill>
                </a:ln>
                <a:noFill/>
              </a:rPr>
              <a:t>What is App Architecture?</a:t>
            </a:r>
            <a:endParaRPr lang="en-IN" sz="7200" dirty="0">
              <a:ln w="1587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81F9-63F5-FAC7-211B-E79AF952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07" y="864108"/>
            <a:ext cx="3947418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poppins" panose="020B0502040204020203" pitchFamily="2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mobile app architecture is a combination of model/design and techniques used to build a mobile application ecosystem. It functions as the blueprint for a mobile application that will take shape according to the architecture.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It is a collection of UI/UX, data flow, tech stack, and everything that makes an app functional and useful.</a:t>
            </a:r>
          </a:p>
        </p:txBody>
      </p:sp>
    </p:spTree>
    <p:extLst>
      <p:ext uri="{BB962C8B-B14F-4D97-AF65-F5344CB8AC3E}">
        <p14:creationId xmlns:p14="http://schemas.microsoft.com/office/powerpoint/2010/main" val="32407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Components of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Architecture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4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 descr="Icon SmartArt placehold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24831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arge skydiving group mid-air">
            <a:extLst>
              <a:ext uri="{FF2B5EF4-FFF2-40B4-BE49-F238E27FC236}">
                <a16:creationId xmlns:a16="http://schemas.microsoft.com/office/drawing/2014/main" id="{EACC7BEF-6023-6ECC-BC81-CC661D70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927" r="-1" b="746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28EEF-642A-CD26-B1E3-D6444672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/>
              <a:t>Front-End Development</a:t>
            </a:r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rgbClr val="E5A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CBDE-7DC6-C9E9-8CEA-934C39C7C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Front-end development primarily focuses on user experience. Its aim is to build the elements of an application that are directly accessed by end-users with a goal of rendering the entire interface elegant, easy to use, fast, and secure, fostering user engagement and interaction.</a:t>
            </a:r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Front</a:t>
            </a:r>
            <a:r>
              <a:rPr lang="en-US" dirty="0">
                <a:latin typeface="Inter"/>
              </a:rPr>
              <a:t>-</a:t>
            </a:r>
            <a:r>
              <a:rPr lang="en-US" b="0" i="0" dirty="0">
                <a:effectLst/>
                <a:latin typeface="Inter"/>
              </a:rPr>
              <a:t>End Development Languages:</a:t>
            </a:r>
          </a:p>
          <a:p>
            <a:pPr lvl="1"/>
            <a:r>
              <a:rPr lang="en-US" dirty="0">
                <a:latin typeface="Inter"/>
              </a:rPr>
              <a:t>Hyper Text Markup Language (HTML)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Cascading Style Sheets (CSS)</a:t>
            </a:r>
          </a:p>
          <a:p>
            <a:pPr lvl="1"/>
            <a:r>
              <a:rPr lang="en-US" dirty="0">
                <a:latin typeface="Inter"/>
              </a:rPr>
              <a:t>JavaScript</a:t>
            </a:r>
            <a:endParaRPr lang="en-US" b="0" i="0" dirty="0">
              <a:effectLst/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57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4B7051FE-2B22-9D9D-7684-983C17F78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418F2-7665-4CA9-39A1-37346AD707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8825"/>
            <a:ext cx="9055100" cy="37941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-100" dirty="0">
                <a:ln w="15875">
                  <a:solidFill>
                    <a:srgbClr val="FFFFFF"/>
                  </a:solidFill>
                </a:ln>
                <a:noFill/>
              </a:rPr>
              <a:t>Comparison- </a:t>
            </a:r>
            <a:r>
              <a:rPr lang="en-US" sz="8800" spc="-100" dirty="0" err="1">
                <a:ln w="15875">
                  <a:solidFill>
                    <a:srgbClr val="FFFFFF"/>
                  </a:solidFill>
                </a:ln>
                <a:noFill/>
              </a:rPr>
              <a:t>FrontEnd</a:t>
            </a:r>
            <a:br>
              <a:rPr lang="en-US" sz="8800" spc="-100" dirty="0">
                <a:ln w="15875">
                  <a:solidFill>
                    <a:srgbClr val="FFFFFF"/>
                  </a:solidFill>
                </a:ln>
                <a:noFill/>
              </a:rPr>
            </a:br>
            <a:endParaRPr lang="en-US" sz="8800" spc="-100" dirty="0">
              <a:ln w="15875">
                <a:solidFill>
                  <a:srgbClr val="FFFFFF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855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8CBF-697E-0C38-A18B-4B1CE40C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React-Native</a:t>
            </a: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based on JavaScript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Large Community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Uses ReactJS</a:t>
            </a:r>
            <a:endParaRPr lang="en-US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69BF-4A00-3841-38A6-EA20EC206DF9}"/>
              </a:ext>
            </a:extLst>
          </p:cNvPr>
          <p:cNvSpPr>
            <a:spLocks/>
          </p:cNvSpPr>
          <p:nvPr/>
        </p:nvSpPr>
        <p:spPr>
          <a:xfrm>
            <a:off x="942975" y="1045870"/>
            <a:ext cx="3086685" cy="717519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IN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06E63-EEBE-7C0F-2223-390169654BE3}"/>
              </a:ext>
            </a:extLst>
          </p:cNvPr>
          <p:cNvSpPr>
            <a:spLocks/>
          </p:cNvSpPr>
          <p:nvPr/>
        </p:nvSpPr>
        <p:spPr>
          <a:xfrm>
            <a:off x="942975" y="1851893"/>
            <a:ext cx="3086685" cy="2111290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Seamless Integration with Native Solution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for third party tools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Extensive documentation and tutorials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and responsive performance across cross platform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5CA71-CA05-F1C0-C7E8-0A3E7907B605}"/>
              </a:ext>
            </a:extLst>
          </p:cNvPr>
          <p:cNvSpPr>
            <a:spLocks/>
          </p:cNvSpPr>
          <p:nvPr/>
        </p:nvSpPr>
        <p:spPr>
          <a:xfrm>
            <a:off x="4452353" y="1045870"/>
            <a:ext cx="3086685" cy="722361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IN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AAAB4-941F-4904-9572-8E9D1BF770CC}"/>
              </a:ext>
            </a:extLst>
          </p:cNvPr>
          <p:cNvSpPr>
            <a:spLocks/>
          </p:cNvSpPr>
          <p:nvPr/>
        </p:nvSpPr>
        <p:spPr>
          <a:xfrm>
            <a:off x="4452353" y="1851893"/>
            <a:ext cx="3086685" cy="1974372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Minimum SDK 21.0 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Harder to test compared to native apps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complexity on UI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C6E04-9CAA-A4DA-59FC-64BF073309B9}"/>
              </a:ext>
            </a:extLst>
          </p:cNvPr>
          <p:cNvSpPr txBox="1"/>
          <p:nvPr/>
        </p:nvSpPr>
        <p:spPr>
          <a:xfrm>
            <a:off x="1125503" y="4305478"/>
            <a:ext cx="6109971" cy="177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US" sz="27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built with React-Native: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Salesforce</a:t>
            </a: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Walmart</a:t>
            </a: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Instagram</a:t>
            </a: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37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D24E-84ED-846E-0FAE-52282AD6D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6C1D-7D10-392F-2C89-281C6B5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Flutter</a:t>
            </a: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Developed By google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Based on dart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Smaller Community</a:t>
            </a:r>
            <a:br>
              <a:rPr lang="en-US" sz="24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400" dirty="0"/>
            </a:br>
            <a:endParaRPr lang="en-US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5E04-0568-FE87-4B12-C63D465CBD0C}"/>
              </a:ext>
            </a:extLst>
          </p:cNvPr>
          <p:cNvSpPr>
            <a:spLocks/>
          </p:cNvSpPr>
          <p:nvPr/>
        </p:nvSpPr>
        <p:spPr>
          <a:xfrm>
            <a:off x="942975" y="1045870"/>
            <a:ext cx="3086685" cy="717519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IN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77448-F41A-455E-93C7-12877B17ADDE}"/>
              </a:ext>
            </a:extLst>
          </p:cNvPr>
          <p:cNvSpPr>
            <a:spLocks/>
          </p:cNvSpPr>
          <p:nvPr/>
        </p:nvSpPr>
        <p:spPr>
          <a:xfrm>
            <a:off x="942975" y="1851893"/>
            <a:ext cx="3086685" cy="2111290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 control of UI Design</a:t>
            </a:r>
          </a:p>
          <a:p>
            <a:pPr defTabSz="404988">
              <a:spcAft>
                <a:spcPts val="516"/>
              </a:spcAft>
            </a:pPr>
            <a:r>
              <a:rPr lang="en-US" sz="1594" dirty="0"/>
              <a:t>Easy customization with different overlays and videos</a:t>
            </a:r>
          </a:p>
          <a:p>
            <a:pPr defTabSz="404988">
              <a:spcAft>
                <a:spcPts val="516"/>
              </a:spcAft>
            </a:pPr>
            <a:r>
              <a:rPr lang="en-US" sz="1594" dirty="0"/>
              <a:t>Requires minimum SDK 16.0</a:t>
            </a:r>
          </a:p>
          <a:p>
            <a:pPr defTabSz="404988">
              <a:spcAft>
                <a:spcPts val="516"/>
              </a:spcAft>
            </a:pPr>
            <a:endParaRPr lang="en-US" sz="1594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EF981-F747-87A6-8231-0DBD745AEE34}"/>
              </a:ext>
            </a:extLst>
          </p:cNvPr>
          <p:cNvSpPr>
            <a:spLocks/>
          </p:cNvSpPr>
          <p:nvPr/>
        </p:nvSpPr>
        <p:spPr>
          <a:xfrm>
            <a:off x="4452353" y="1045870"/>
            <a:ext cx="3086685" cy="722361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3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IN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08977-3D5C-1BFF-6C7D-7BD391CABCEA}"/>
              </a:ext>
            </a:extLst>
          </p:cNvPr>
          <p:cNvSpPr>
            <a:spLocks/>
          </p:cNvSpPr>
          <p:nvPr/>
        </p:nvSpPr>
        <p:spPr>
          <a:xfrm>
            <a:off x="4452353" y="1851893"/>
            <a:ext cx="3086685" cy="1974372"/>
          </a:xfrm>
          <a:prstGeom prst="rect">
            <a:avLst/>
          </a:prstGeom>
        </p:spPr>
        <p:txBody>
          <a:bodyPr/>
          <a:lstStyle/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Flutter app takes a lot of space</a:t>
            </a:r>
          </a:p>
          <a:p>
            <a:pPr defTabSz="404988">
              <a:spcAft>
                <a:spcPts val="516"/>
              </a:spcAft>
            </a:pPr>
            <a:r>
              <a:rPr lang="en-US" sz="15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more time to download and update</a:t>
            </a:r>
          </a:p>
          <a:p>
            <a:pPr defTabSz="404988">
              <a:spcAft>
                <a:spcPts val="516"/>
              </a:spcAft>
            </a:pPr>
            <a:r>
              <a:rPr lang="en-US" sz="1594" dirty="0"/>
              <a:t>Limited Storage Space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92B4F-A2EA-6D56-E1A0-A3DFD23A05AB}"/>
              </a:ext>
            </a:extLst>
          </p:cNvPr>
          <p:cNvSpPr txBox="1"/>
          <p:nvPr/>
        </p:nvSpPr>
        <p:spPr>
          <a:xfrm>
            <a:off x="1125503" y="4305478"/>
            <a:ext cx="6109971" cy="146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US" sz="27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built with Flutter: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dirty="0"/>
              <a:t>Alibaba</a:t>
            </a: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Groupon</a:t>
            </a:r>
          </a:p>
          <a:p>
            <a:pPr marL="638937" lvl="1" indent="-245745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75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34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FE85914-98D9-E736-591B-40DE043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B09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492717-D561-5533-8717-6323607E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Overall, we think react-native would be better option considering the end users on following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 Good for lightweight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 Good for cross platform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 Extensive documentation</a:t>
            </a:r>
          </a:p>
        </p:txBody>
      </p:sp>
      <p:pic>
        <p:nvPicPr>
          <p:cNvPr id="12" name="Picture 11" descr="A pencil on top of a paper with a printed line graph">
            <a:extLst>
              <a:ext uri="{FF2B5EF4-FFF2-40B4-BE49-F238E27FC236}">
                <a16:creationId xmlns:a16="http://schemas.microsoft.com/office/drawing/2014/main" id="{92563144-690A-7701-7FFF-4F4AE0381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59" b="-1"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8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81F8C-3A49-7C02-7E5D-404361D49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21CF6F5-32B7-CF0C-5290-06D1BB82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arge skydiving group mid-air">
            <a:extLst>
              <a:ext uri="{FF2B5EF4-FFF2-40B4-BE49-F238E27FC236}">
                <a16:creationId xmlns:a16="http://schemas.microsoft.com/office/drawing/2014/main" id="{B071CB0A-F2F7-8F26-2592-5EF647E5F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927" r="-1" b="746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5C59-4820-01EC-FC4C-E34E8A86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Back-End Development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D2E152-CF50-EC5A-5E30-E1DEEA4CC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rgbClr val="E5A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92CF-7FAD-4068-5E91-B468BAF5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Back-end development means working on server-side software, which focuses on everything you can’t see on a website. Back-end developers ensure the website performs correctly, focusing on databases, back-end logic, application programming interface (APIs), architecture, and servers. They use code that helps browsers communicate with databases, store, understand, and delete data.</a:t>
            </a:r>
            <a:endParaRPr lang="en-US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PT Serif" panose="020F0502020204030204" pitchFamily="18" charset="0"/>
              </a:rPr>
              <a:t>Backend architecture is taken care of by the cloud service provider offering cloud software. Prominent cloud providers such as </a:t>
            </a:r>
            <a:r>
              <a:rPr lang="en-US" sz="3200" b="1" i="0" dirty="0">
                <a:effectLst/>
                <a:latin typeface="PT Serif" panose="020F0502020204030204" pitchFamily="18" charset="0"/>
              </a:rPr>
              <a:t>AWS</a:t>
            </a:r>
            <a:r>
              <a:rPr lang="en-US" b="0" i="0" dirty="0">
                <a:effectLst/>
                <a:latin typeface="PT Serif" panose="020F0502020204030204" pitchFamily="18" charset="0"/>
              </a:rPr>
              <a:t> generally have robust backend architecture to ensure continuous uptime with low latency.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203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68657-C50E-4365-A5FD-AC07593EBE5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A82F57F-EFCE-45E0-9F75-822371CB5F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9D151-6AED-4C4E-9A23-4BEC5BA43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</TotalTime>
  <Words>694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Inter</vt:lpstr>
      <vt:lpstr>poppins</vt:lpstr>
      <vt:lpstr>proxima_nova_alt_rgregular</vt:lpstr>
      <vt:lpstr>PT Serif</vt:lpstr>
      <vt:lpstr>Source Sans Pro</vt:lpstr>
      <vt:lpstr>Tw Cen MT</vt:lpstr>
      <vt:lpstr>Tw Cen MT Condensed</vt:lpstr>
      <vt:lpstr>Wingdings 3</vt:lpstr>
      <vt:lpstr>Integral</vt:lpstr>
      <vt:lpstr>App Architecture</vt:lpstr>
      <vt:lpstr>What is App Architecture?</vt:lpstr>
      <vt:lpstr>Components of  Architecture</vt:lpstr>
      <vt:lpstr>Front-End Development</vt:lpstr>
      <vt:lpstr>Comparison- FrontEnd </vt:lpstr>
      <vt:lpstr>React-Native  based on JavaScript Large Community Uses ReactJS</vt:lpstr>
      <vt:lpstr>Flutter  Developed By google Based on dart Smaller Community  </vt:lpstr>
      <vt:lpstr>Result</vt:lpstr>
      <vt:lpstr>Back-End Development</vt:lpstr>
      <vt:lpstr>Comparison - Backend Framework </vt:lpstr>
      <vt:lpstr>FLASK  Based on python Microframework Independent &amp; Flexible</vt:lpstr>
      <vt:lpstr>Django  based on Python Rapid Development Agile Development</vt:lpstr>
      <vt:lpstr>Result</vt:lpstr>
      <vt:lpstr>Database Tools</vt:lpstr>
      <vt:lpstr>Web Server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Architecture</dc:title>
  <dc:creator>Chetan Mahipal</dc:creator>
  <cp:lastModifiedBy>Chetan Mahipal</cp:lastModifiedBy>
  <cp:revision>2</cp:revision>
  <dcterms:created xsi:type="dcterms:W3CDTF">2024-02-05T12:46:25Z</dcterms:created>
  <dcterms:modified xsi:type="dcterms:W3CDTF">2024-02-05T14:41:11Z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