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4" r:id="rId1"/>
  </p:sldMasterIdLst>
  <p:notesMasterIdLst>
    <p:notesMasterId r:id="rId22"/>
  </p:notesMasterIdLst>
  <p:sldIdLst>
    <p:sldId id="444" r:id="rId2"/>
    <p:sldId id="422" r:id="rId3"/>
    <p:sldId id="456" r:id="rId4"/>
    <p:sldId id="459" r:id="rId5"/>
    <p:sldId id="460" r:id="rId6"/>
    <p:sldId id="450" r:id="rId7"/>
    <p:sldId id="451" r:id="rId8"/>
    <p:sldId id="452" r:id="rId9"/>
    <p:sldId id="454" r:id="rId10"/>
    <p:sldId id="453" r:id="rId11"/>
    <p:sldId id="455" r:id="rId12"/>
    <p:sldId id="464" r:id="rId13"/>
    <p:sldId id="446" r:id="rId14"/>
    <p:sldId id="463" r:id="rId15"/>
    <p:sldId id="462" r:id="rId16"/>
    <p:sldId id="458" r:id="rId17"/>
    <p:sldId id="448" r:id="rId18"/>
    <p:sldId id="461" r:id="rId19"/>
    <p:sldId id="449" r:id="rId20"/>
    <p:sldId id="431" r:id="rId21"/>
  </p:sldIdLst>
  <p:sldSz cx="6858000" cy="5143500"/>
  <p:notesSz cx="6858000" cy="9144000"/>
  <p:embeddedFontLst>
    <p:embeddedFont>
      <p:font typeface="STXihei" panose="020B0604020202020204" charset="-122"/>
      <p:regular r:id="rId23"/>
    </p:embeddedFont>
    <p:embeddedFont>
      <p:font typeface="宋体" panose="02010600030101010101" pitchFamily="2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Impact" panose="020B0806030902050204" pitchFamily="34" charset="0"/>
      <p:regular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STXihei" panose="020B0604020202020204" charset="-122"/>
      <p:regular r:id="rId23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zh-CN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华文细黑" pitchFamily="2" charset="-122"/>
        <a:ea typeface="华文细黑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C80D1F"/>
    <a:srgbClr val="ED7D31"/>
    <a:srgbClr val="404040"/>
    <a:srgbClr val="8FDD91"/>
    <a:srgbClr val="E5472E"/>
    <a:srgbClr val="F8A90C"/>
    <a:srgbClr val="7F7F7F"/>
    <a:srgbClr val="232227"/>
    <a:srgbClr val="2D3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5556" autoAdjust="0"/>
  </p:normalViewPr>
  <p:slideViewPr>
    <p:cSldViewPr snapToGrid="0">
      <p:cViewPr>
        <p:scale>
          <a:sx n="125" d="100"/>
          <a:sy n="125" d="100"/>
        </p:scale>
        <p:origin x="912" y="-235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7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51AB069-EB33-4CCE-83D6-9FBA6297D64E}" type="datetimeFigureOut">
              <a:rPr lang="zh-CN" altLang="en-US"/>
              <a:pPr>
                <a:defRPr/>
              </a:pPr>
              <a:t>2023/3/17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5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宋体" charset="-122"/>
              </a:defRPr>
            </a:lvl1pPr>
          </a:lstStyle>
          <a:p>
            <a:fld id="{7723AF76-9B06-420D-9ABC-C9B7F11ED1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748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85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63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40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017" algn="l" defTabSz="68575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029A4-F1A6-4836-8B78-20687DD58C86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C8CD3-CF7D-4219-A9EC-451AD267BD67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3AF76-9B06-420D-9ABC-C9B7F11ED18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70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ECE9E-CC89-4F04-932A-19AEB25C3474}" type="slidenum">
              <a:rPr lang="zh-CN" altLang="en-US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5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更多模板下载地址：</a:t>
            </a:r>
            <a:r>
              <a:rPr lang="en-US" altLang="zh-CN" dirty="0"/>
              <a:t>http://WWW.HOMEPPT.COM</a:t>
            </a:r>
            <a:r>
              <a:rPr lang="zh-CN" altLang="en-US" dirty="0"/>
              <a:t>（复制链接到浏览器打开）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fld id="{3141282F-4E0F-408D-9891-D46C9C70661D}" type="slidenum">
              <a:rPr lang="zh-CN" altLang="en-US" sz="1200">
                <a:latin typeface="Calibri" pitchFamily="34" charset="0"/>
                <a:ea typeface="宋体" charset="-122"/>
              </a:rPr>
              <a:pPr/>
              <a:t>20</a:t>
            </a:fld>
            <a:endParaRPr lang="zh-CN" altLang="en-US" sz="120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2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8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0982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5380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8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2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87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43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1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3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7F0C-EB34-41CB-8EF6-06CBDD03D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636984"/>
            <a:ext cx="1916906" cy="3869532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5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243138"/>
            <a:ext cx="328613" cy="65722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56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473995" y="1814514"/>
            <a:ext cx="435769" cy="86915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57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666875" y="2210992"/>
            <a:ext cx="353616" cy="7084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9" name="原创设计师QQ598969553      _6"/>
          <p:cNvSpPr>
            <a:spLocks noChangeArrowheads="1"/>
          </p:cNvSpPr>
          <p:nvPr/>
        </p:nvSpPr>
        <p:spPr bwMode="auto">
          <a:xfrm>
            <a:off x="2618186" y="2734748"/>
            <a:ext cx="302537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900" dirty="0">
                <a:solidFill>
                  <a:srgbClr val="53585E"/>
                </a:solidFill>
                <a:latin typeface="+mj-lt"/>
                <a:cs typeface="Arial" charset="0"/>
              </a:rPr>
              <a:t>ФГУП ПСЗ</a:t>
            </a:r>
          </a:p>
          <a:p>
            <a:pPr>
              <a:buFont typeface="Arial" charset="0"/>
              <a:buNone/>
            </a:pPr>
            <a:r>
              <a:rPr lang="ru-RU" altLang="zh-CN" sz="900" dirty="0" err="1">
                <a:solidFill>
                  <a:srgbClr val="53585E"/>
                </a:solidFill>
                <a:latin typeface="+mj-lt"/>
                <a:cs typeface="Arial" charset="0"/>
              </a:rPr>
              <a:t>Бажин</a:t>
            </a:r>
            <a:r>
              <a:rPr lang="ru-RU" altLang="zh-CN" sz="900" dirty="0">
                <a:solidFill>
                  <a:srgbClr val="53585E"/>
                </a:solidFill>
                <a:latin typeface="+mj-lt"/>
                <a:cs typeface="Arial" charset="0"/>
              </a:rPr>
              <a:t> А.Ю., </a:t>
            </a:r>
            <a:r>
              <a:rPr lang="ru-RU" altLang="zh-CN" sz="1000" dirty="0">
                <a:solidFill>
                  <a:srgbClr val="53585E"/>
                </a:solidFill>
                <a:latin typeface="+mj-lt"/>
                <a:cs typeface="Arial" charset="0"/>
              </a:rPr>
              <a:t>Ванюшкин</a:t>
            </a:r>
            <a:r>
              <a:rPr lang="ru-RU" altLang="zh-CN" sz="900" dirty="0">
                <a:solidFill>
                  <a:srgbClr val="53585E"/>
                </a:solidFill>
                <a:latin typeface="+mj-lt"/>
                <a:cs typeface="Arial" charset="0"/>
              </a:rPr>
              <a:t> В.И., Шкерина О.П.</a:t>
            </a:r>
            <a:endParaRPr lang="zh-CN" altLang="en-US" sz="900" dirty="0">
              <a:solidFill>
                <a:srgbClr val="53585E"/>
              </a:solidFill>
              <a:latin typeface="+mj-lt"/>
              <a:cs typeface="Arial" charset="0"/>
            </a:endParaRPr>
          </a:p>
        </p:txBody>
      </p:sp>
      <p:sp>
        <p:nvSpPr>
          <p:cNvPr id="62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776289" y="3017045"/>
            <a:ext cx="1526381" cy="1526381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3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3097" y="3813573"/>
            <a:ext cx="1525191" cy="152519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4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568055" y="3813574"/>
            <a:ext cx="1525190" cy="15251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66" name="原创设计师QQ598969553      _12"/>
          <p:cNvSpPr>
            <a:spLocks noChangeArrowheads="1"/>
          </p:cNvSpPr>
          <p:nvPr/>
        </p:nvSpPr>
        <p:spPr bwMode="auto">
          <a:xfrm>
            <a:off x="2618186" y="1393569"/>
            <a:ext cx="391773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ru-RU" altLang="zh-CN" sz="27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СИСТЕМА ПЛАНИРОВАНИЯ  И</a:t>
            </a:r>
            <a:br>
              <a:rPr lang="ru-RU" altLang="zh-CN" sz="27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</a:br>
            <a:r>
              <a:rPr lang="ru-RU" altLang="zh-CN" sz="27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РАСПРЕДЕЛЕНИЯ</a:t>
            </a:r>
            <a:br>
              <a:rPr lang="ru-RU" altLang="zh-CN" sz="27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</a:br>
            <a:r>
              <a:rPr lang="ru-RU" altLang="zh-CN" sz="27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ПРОИЗВОДСТВА</a:t>
            </a:r>
            <a:endParaRPr lang="ru-RU" altLang="zh-CN" sz="12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pic>
        <p:nvPicPr>
          <p:cNvPr id="51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317C0-C00A-4C11-B00C-56964001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-3467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1343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1771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6C4F1B6-ADCE-479E-A7A5-5CC5F8304998}"/>
              </a:ext>
            </a:extLst>
          </p:cNvPr>
          <p:cNvCxnSpPr>
            <a:cxnSpLocks/>
          </p:cNvCxnSpPr>
          <p:nvPr/>
        </p:nvCxnSpPr>
        <p:spPr>
          <a:xfrm flipV="1">
            <a:off x="463826" y="718312"/>
            <a:ext cx="3388846" cy="3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01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原创设计师QQ598969553      _4">
            <a:extLst>
              <a:ext uri="{FF2B5EF4-FFF2-40B4-BE49-F238E27FC236}">
                <a16:creationId xmlns:a16="http://schemas.microsoft.com/office/drawing/2014/main" id="{31D98083-AF88-47DB-BECE-D1BB04B1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2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原创设计师QQ598969553      _4">
            <a:extLst>
              <a:ext uri="{FF2B5EF4-FFF2-40B4-BE49-F238E27FC236}">
                <a16:creationId xmlns:a16="http://schemas.microsoft.com/office/drawing/2014/main" id="{70561C7C-9ED9-48C7-A9C8-6C11E84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4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1" name="原创设计师QQ598969553      _4">
            <a:extLst>
              <a:ext uri="{FF2B5EF4-FFF2-40B4-BE49-F238E27FC236}">
                <a16:creationId xmlns:a16="http://schemas.microsoft.com/office/drawing/2014/main" id="{2674C0CA-FB86-4CC2-9845-BDA01CE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6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04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2" name="原创设计师QQ598969553      _4">
            <a:extLst>
              <a:ext uri="{FF2B5EF4-FFF2-40B4-BE49-F238E27FC236}">
                <a16:creationId xmlns:a16="http://schemas.microsoft.com/office/drawing/2014/main" id="{87913D4E-85EB-4E92-85F0-7AF45C15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72" y="555792"/>
            <a:ext cx="325040" cy="325041"/>
          </a:xfrm>
          <a:prstGeom prst="ellipse">
            <a:avLst/>
          </a:prstGeom>
          <a:solidFill>
            <a:srgbClr val="5B9BD5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78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06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EF064D-BE89-4316-94F9-A7CC4FF55A97}"/>
              </a:ext>
            </a:extLst>
          </p:cNvPr>
          <p:cNvSpPr txBox="1"/>
          <p:nvPr/>
        </p:nvSpPr>
        <p:spPr>
          <a:xfrm>
            <a:off x="1742552" y="831703"/>
            <a:ext cx="16826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Информирование о выходе станка из строя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084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ru-RU" altLang="zh-CN" sz="1400" dirty="0" smtClean="0">
                <a:solidFill>
                  <a:schemeClr val="bg1"/>
                </a:solidFill>
              </a:rPr>
              <a:t>07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-3467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1343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1771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6C4F1B6-ADCE-479E-A7A5-5CC5F8304998}"/>
              </a:ext>
            </a:extLst>
          </p:cNvPr>
          <p:cNvCxnSpPr>
            <a:cxnSpLocks/>
          </p:cNvCxnSpPr>
          <p:nvPr/>
        </p:nvCxnSpPr>
        <p:spPr>
          <a:xfrm flipV="1">
            <a:off x="463826" y="718312"/>
            <a:ext cx="3388846" cy="3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smtClean="0">
                <a:solidFill>
                  <a:schemeClr val="bg1"/>
                </a:solidFill>
              </a:rPr>
              <a:t>01</a:t>
            </a:r>
            <a:r>
              <a:rPr lang="ru-RU" altLang="zh-CN" sz="1400" smtClean="0">
                <a:solidFill>
                  <a:schemeClr val="bg1"/>
                </a:solidFill>
              </a:rPr>
              <a:t>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7" name="原创设计师QQ598969553      _4">
            <a:extLst>
              <a:ext uri="{FF2B5EF4-FFF2-40B4-BE49-F238E27FC236}">
                <a16:creationId xmlns:a16="http://schemas.microsoft.com/office/drawing/2014/main" id="{31D98083-AF88-47DB-BECE-D1BB04B1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2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8" name="原创设计师QQ598969553      _4">
            <a:extLst>
              <a:ext uri="{FF2B5EF4-FFF2-40B4-BE49-F238E27FC236}">
                <a16:creationId xmlns:a16="http://schemas.microsoft.com/office/drawing/2014/main" id="{70561C7C-9ED9-48C7-A9C8-6C11E84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4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原创设计师QQ598969553      _4">
            <a:extLst>
              <a:ext uri="{FF2B5EF4-FFF2-40B4-BE49-F238E27FC236}">
                <a16:creationId xmlns:a16="http://schemas.microsoft.com/office/drawing/2014/main" id="{2674C0CA-FB86-4CC2-9845-BDA01CE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6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04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原创设计师QQ598969553      _4">
            <a:extLst>
              <a:ext uri="{FF2B5EF4-FFF2-40B4-BE49-F238E27FC236}">
                <a16:creationId xmlns:a16="http://schemas.microsoft.com/office/drawing/2014/main" id="{87913D4E-85EB-4E92-85F0-7AF45C15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72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1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78" y="555792"/>
            <a:ext cx="325040" cy="325041"/>
          </a:xfrm>
          <a:prstGeom prst="ellipse">
            <a:avLst/>
          </a:prstGeom>
          <a:solidFill>
            <a:srgbClr val="5B9BD5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06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F064D-BE89-4316-94F9-A7CC4FF55A97}"/>
              </a:ext>
            </a:extLst>
          </p:cNvPr>
          <p:cNvSpPr txBox="1"/>
          <p:nvPr/>
        </p:nvSpPr>
        <p:spPr>
          <a:xfrm>
            <a:off x="2227844" y="831703"/>
            <a:ext cx="164790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Автоматическое распределение заказов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084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ru-RU" altLang="zh-CN" sz="1400" dirty="0" smtClean="0">
                <a:solidFill>
                  <a:schemeClr val="bg1"/>
                </a:solidFill>
              </a:rPr>
              <a:t>07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-3467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1343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1771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6C4F1B6-ADCE-479E-A7A5-5CC5F8304998}"/>
              </a:ext>
            </a:extLst>
          </p:cNvPr>
          <p:cNvCxnSpPr>
            <a:cxnSpLocks/>
          </p:cNvCxnSpPr>
          <p:nvPr/>
        </p:nvCxnSpPr>
        <p:spPr>
          <a:xfrm flipV="1">
            <a:off x="463826" y="718312"/>
            <a:ext cx="3388846" cy="3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smtClean="0">
                <a:solidFill>
                  <a:schemeClr val="bg1"/>
                </a:solidFill>
              </a:rPr>
              <a:t>01</a:t>
            </a:r>
            <a:r>
              <a:rPr lang="ru-RU" altLang="zh-CN" sz="1400" smtClean="0">
                <a:solidFill>
                  <a:schemeClr val="bg1"/>
                </a:solidFill>
              </a:rPr>
              <a:t> 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7" name="原创设计师QQ598969553      _4">
            <a:extLst>
              <a:ext uri="{FF2B5EF4-FFF2-40B4-BE49-F238E27FC236}">
                <a16:creationId xmlns:a16="http://schemas.microsoft.com/office/drawing/2014/main" id="{31D98083-AF88-47DB-BECE-D1BB04B1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2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8" name="原创设计师QQ598969553      _4">
            <a:extLst>
              <a:ext uri="{FF2B5EF4-FFF2-40B4-BE49-F238E27FC236}">
                <a16:creationId xmlns:a16="http://schemas.microsoft.com/office/drawing/2014/main" id="{70561C7C-9ED9-48C7-A9C8-6C11E84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4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原创设计师QQ598969553      _4">
            <a:extLst>
              <a:ext uri="{FF2B5EF4-FFF2-40B4-BE49-F238E27FC236}">
                <a16:creationId xmlns:a16="http://schemas.microsoft.com/office/drawing/2014/main" id="{2674C0CA-FB86-4CC2-9845-BDA01CE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6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04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原创设计师QQ598969553      _4">
            <a:extLst>
              <a:ext uri="{FF2B5EF4-FFF2-40B4-BE49-F238E27FC236}">
                <a16:creationId xmlns:a16="http://schemas.microsoft.com/office/drawing/2014/main" id="{87913D4E-85EB-4E92-85F0-7AF45C15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72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1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78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06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F064D-BE89-4316-94F9-A7CC4FF55A97}"/>
              </a:ext>
            </a:extLst>
          </p:cNvPr>
          <p:cNvSpPr txBox="1"/>
          <p:nvPr/>
        </p:nvSpPr>
        <p:spPr>
          <a:xfrm>
            <a:off x="2687650" y="831703"/>
            <a:ext cx="1647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Инициирование процесса ремонта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084" y="555792"/>
            <a:ext cx="325040" cy="325041"/>
          </a:xfrm>
          <a:prstGeom prst="ellipse">
            <a:avLst/>
          </a:prstGeom>
          <a:solidFill>
            <a:srgbClr val="5B9BD5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ru-RU" altLang="zh-CN" sz="1400" dirty="0" smtClean="0">
                <a:solidFill>
                  <a:schemeClr val="bg1"/>
                </a:solidFill>
              </a:rPr>
              <a:t>07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D11FAEB-49F7-4FEF-8440-97107299F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82" y="2103971"/>
            <a:ext cx="2464626" cy="246462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C07951E-BAEF-4AD1-870A-FACC1BE00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4" y="153622"/>
            <a:ext cx="4757996" cy="187465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AF63DCD-4097-499D-BA92-0AAE58C7406E}"/>
              </a:ext>
            </a:extLst>
          </p:cNvPr>
          <p:cNvSpPr txBox="1"/>
          <p:nvPr/>
        </p:nvSpPr>
        <p:spPr>
          <a:xfrm>
            <a:off x="513860" y="1295963"/>
            <a:ext cx="11595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Пользователи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2911BF-1384-45E1-9A46-042E21F9CB45}"/>
              </a:ext>
            </a:extLst>
          </p:cNvPr>
          <p:cNvSpPr txBox="1"/>
          <p:nvPr/>
        </p:nvSpPr>
        <p:spPr>
          <a:xfrm>
            <a:off x="2800814" y="1135080"/>
            <a:ext cx="1088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Балансировка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73068D-E890-471B-BF41-CA397EBFA3B2}"/>
              </a:ext>
            </a:extLst>
          </p:cNvPr>
          <p:cNvSpPr txBox="1"/>
          <p:nvPr/>
        </p:nvSpPr>
        <p:spPr>
          <a:xfrm>
            <a:off x="3783708" y="536629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Приложение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D2BE9C-5505-42FB-964E-2B0274F3FB43}"/>
              </a:ext>
            </a:extLst>
          </p:cNvPr>
          <p:cNvSpPr txBox="1"/>
          <p:nvPr/>
        </p:nvSpPr>
        <p:spPr>
          <a:xfrm>
            <a:off x="4703340" y="1135080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База данных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C42847-D13C-40CF-AA1A-88C0E45E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D3C51048-8123-46F4-8CB5-AF8F52989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495" y="2853679"/>
            <a:ext cx="1725216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>
            <a:lvl1pPr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solidFill>
                  <a:srgbClr val="5B9BD5"/>
                </a:solidFill>
                <a:latin typeface="+mj-lt"/>
              </a:rPr>
              <a:t>POSTGRESQL</a:t>
            </a:r>
            <a:endParaRPr lang="en-US" altLang="zh-CN" sz="1000" b="1" dirty="0">
              <a:solidFill>
                <a:srgbClr val="5B9BD5"/>
              </a:solidFill>
              <a:latin typeface="+mj-lt"/>
            </a:endParaRPr>
          </a:p>
          <a:p>
            <a:pPr eaLnBrk="1" hangingPunct="1"/>
            <a:r>
              <a:rPr lang="ru-RU" altLang="zh-CN" sz="1000" dirty="0">
                <a:solidFill>
                  <a:srgbClr val="5B9BD5"/>
                </a:solidFill>
                <a:latin typeface="+mj-lt"/>
              </a:rPr>
              <a:t>СУБД</a:t>
            </a:r>
            <a:endParaRPr lang="en-US" altLang="zh-CN" sz="1000" dirty="0">
              <a:solidFill>
                <a:srgbClr val="5B9BD5"/>
              </a:solidFill>
              <a:latin typeface="+mj-lt"/>
            </a:endParaRPr>
          </a:p>
        </p:txBody>
      </p:sp>
      <p:sp>
        <p:nvSpPr>
          <p:cNvPr id="6" name="原创设计师QQ598969553      _4">
            <a:extLst>
              <a:ext uri="{FF2B5EF4-FFF2-40B4-BE49-F238E27FC236}">
                <a16:creationId xmlns:a16="http://schemas.microsoft.com/office/drawing/2014/main" id="{C38F8FB1-5F9D-4F87-AD58-2CBE6A90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36" y="2853679"/>
            <a:ext cx="173474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>
            <a:lvl1pPr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r" eaLnBrk="1" hangingPunct="1"/>
            <a:r>
              <a:rPr lang="en-US" altLang="zh-CN" sz="1400" b="1" dirty="0">
                <a:solidFill>
                  <a:srgbClr val="5B9BD5"/>
                </a:solidFill>
                <a:latin typeface="+mj-lt"/>
              </a:rPr>
              <a:t>ANGULAR</a:t>
            </a:r>
            <a:endParaRPr lang="en-US" altLang="zh-CN" sz="1000" b="1" dirty="0">
              <a:solidFill>
                <a:srgbClr val="5B9BD5"/>
              </a:solidFill>
              <a:latin typeface="+mj-lt"/>
            </a:endParaRPr>
          </a:p>
          <a:p>
            <a:pPr algn="r" eaLnBrk="1" hangingPunct="1"/>
            <a:r>
              <a:rPr lang="en-US" altLang="zh-CN" sz="1000" dirty="0">
                <a:solidFill>
                  <a:srgbClr val="5B9BD5"/>
                </a:solidFill>
                <a:latin typeface="+mj-lt"/>
              </a:rPr>
              <a:t>frontend</a:t>
            </a:r>
          </a:p>
        </p:txBody>
      </p:sp>
      <p:sp>
        <p:nvSpPr>
          <p:cNvPr id="7" name="原创设计师QQ598969553      _5">
            <a:extLst>
              <a:ext uri="{FF2B5EF4-FFF2-40B4-BE49-F238E27FC236}">
                <a16:creationId xmlns:a16="http://schemas.microsoft.com/office/drawing/2014/main" id="{FFCB6CD1-64BC-46F5-8C30-F4A1F8916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4644295"/>
            <a:ext cx="1734740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" tIns="17145" rIns="34290" bIns="17145">
            <a:spAutoFit/>
          </a:bodyPr>
          <a:lstStyle>
            <a:lvl1pPr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 defTabSz="1087438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r" eaLnBrk="1" hangingPunct="1"/>
            <a:r>
              <a:rPr lang="en-US" altLang="zh-CN" sz="1000" b="1" dirty="0">
                <a:solidFill>
                  <a:schemeClr val="accent1"/>
                </a:solidFill>
                <a:latin typeface="+mj-lt"/>
              </a:rPr>
              <a:t>ASP.NET</a:t>
            </a:r>
            <a:endParaRPr lang="ru-RU" altLang="zh-CN" sz="1000" b="1" dirty="0">
              <a:solidFill>
                <a:schemeClr val="accent1"/>
              </a:solidFill>
              <a:latin typeface="+mj-lt"/>
            </a:endParaRPr>
          </a:p>
          <a:p>
            <a:pPr algn="r" eaLnBrk="1" hangingPunct="1"/>
            <a:r>
              <a:rPr lang="en-US" altLang="zh-CN" sz="1000" dirty="0">
                <a:solidFill>
                  <a:schemeClr val="accent1"/>
                </a:solidFill>
                <a:latin typeface="+mj-lt"/>
              </a:rPr>
              <a:t>backend</a:t>
            </a:r>
          </a:p>
        </p:txBody>
      </p:sp>
      <p:sp>
        <p:nvSpPr>
          <p:cNvPr id="10" name="原创设计师QQ598969553      _8">
            <a:extLst>
              <a:ext uri="{FF2B5EF4-FFF2-40B4-BE49-F238E27FC236}">
                <a16:creationId xmlns:a16="http://schemas.microsoft.com/office/drawing/2014/main" id="{BCE956E5-832F-4530-B5C7-4A2A8D4D1994}"/>
              </a:ext>
            </a:extLst>
          </p:cNvPr>
          <p:cNvSpPr>
            <a:spLocks noChangeAspect="1"/>
          </p:cNvSpPr>
          <p:nvPr/>
        </p:nvSpPr>
        <p:spPr bwMode="auto">
          <a:xfrm>
            <a:off x="2459955" y="2842265"/>
            <a:ext cx="431237" cy="379109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2 w 136"/>
              <a:gd name="T9" fmla="*/ 120 h 120"/>
              <a:gd name="T10" fmla="*/ 73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6" y="0"/>
                  <a:pt x="68" y="0"/>
                </a:cubicBezTo>
                <a:cubicBezTo>
                  <a:pt x="31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7" y="106"/>
                  <a:pt x="22" y="120"/>
                </a:cubicBezTo>
                <a:cubicBezTo>
                  <a:pt x="22" y="120"/>
                  <a:pt x="54" y="111"/>
                  <a:pt x="73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原创设计师QQ598969553      _9">
            <a:extLst>
              <a:ext uri="{FF2B5EF4-FFF2-40B4-BE49-F238E27FC236}">
                <a16:creationId xmlns:a16="http://schemas.microsoft.com/office/drawing/2014/main" id="{CB5AC647-5F10-40DD-B124-D6853196EAC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106143" y="3823827"/>
            <a:ext cx="406690" cy="390963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defTabSz="5143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4" name="原创设计师QQ598969553      _11">
            <a:extLst>
              <a:ext uri="{FF2B5EF4-FFF2-40B4-BE49-F238E27FC236}">
                <a16:creationId xmlns:a16="http://schemas.microsoft.com/office/drawing/2014/main" id="{EBA38A46-96BB-4CAD-9571-96F06238C595}"/>
              </a:ext>
            </a:extLst>
          </p:cNvPr>
          <p:cNvGrpSpPr>
            <a:grpSpLocks noChangeAspect="1"/>
          </p:cNvGrpSpPr>
          <p:nvPr/>
        </p:nvGrpSpPr>
        <p:grpSpPr>
          <a:xfrm>
            <a:off x="3750443" y="2800334"/>
            <a:ext cx="465659" cy="462969"/>
            <a:chOff x="6559551" y="1588"/>
            <a:chExt cx="274637" cy="273050"/>
          </a:xfrm>
          <a:solidFill>
            <a:schemeClr val="bg1"/>
          </a:solidFill>
        </p:grpSpPr>
        <p:sp>
          <p:nvSpPr>
            <p:cNvPr id="25" name="Freeform 126">
              <a:extLst>
                <a:ext uri="{FF2B5EF4-FFF2-40B4-BE49-F238E27FC236}">
                  <a16:creationId xmlns:a16="http://schemas.microsoft.com/office/drawing/2014/main" id="{4C0CA283-6BC7-4827-8C2B-AB05D5A92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013" y="65088"/>
              <a:ext cx="130175" cy="209550"/>
            </a:xfrm>
            <a:custGeom>
              <a:avLst/>
              <a:gdLst>
                <a:gd name="T0" fmla="*/ 0 w 82"/>
                <a:gd name="T1" fmla="*/ 34 h 132"/>
                <a:gd name="T2" fmla="*/ 0 w 82"/>
                <a:gd name="T3" fmla="*/ 132 h 132"/>
                <a:gd name="T4" fmla="*/ 82 w 82"/>
                <a:gd name="T5" fmla="*/ 99 h 132"/>
                <a:gd name="T6" fmla="*/ 82 w 82"/>
                <a:gd name="T7" fmla="*/ 0 h 132"/>
                <a:gd name="T8" fmla="*/ 0 w 82"/>
                <a:gd name="T9" fmla="*/ 34 h 132"/>
                <a:gd name="T10" fmla="*/ 76 w 82"/>
                <a:gd name="T11" fmla="*/ 10 h 132"/>
                <a:gd name="T12" fmla="*/ 76 w 82"/>
                <a:gd name="T13" fmla="*/ 94 h 132"/>
                <a:gd name="T14" fmla="*/ 5 w 82"/>
                <a:gd name="T15" fmla="*/ 66 h 132"/>
                <a:gd name="T16" fmla="*/ 5 w 82"/>
                <a:gd name="T17" fmla="*/ 38 h 132"/>
                <a:gd name="T18" fmla="*/ 76 w 82"/>
                <a:gd name="T19" fmla="*/ 10 h 132"/>
                <a:gd name="T20" fmla="*/ 5 w 82"/>
                <a:gd name="T21" fmla="*/ 70 h 132"/>
                <a:gd name="T22" fmla="*/ 73 w 82"/>
                <a:gd name="T23" fmla="*/ 96 h 132"/>
                <a:gd name="T24" fmla="*/ 5 w 82"/>
                <a:gd name="T25" fmla="*/ 124 h 132"/>
                <a:gd name="T26" fmla="*/ 5 w 82"/>
                <a:gd name="T27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2">
                  <a:moveTo>
                    <a:pt x="0" y="34"/>
                  </a:moveTo>
                  <a:lnTo>
                    <a:pt x="0" y="132"/>
                  </a:lnTo>
                  <a:lnTo>
                    <a:pt x="82" y="99"/>
                  </a:lnTo>
                  <a:lnTo>
                    <a:pt x="82" y="0"/>
                  </a:lnTo>
                  <a:lnTo>
                    <a:pt x="0" y="34"/>
                  </a:lnTo>
                  <a:close/>
                  <a:moveTo>
                    <a:pt x="76" y="10"/>
                  </a:moveTo>
                  <a:lnTo>
                    <a:pt x="76" y="94"/>
                  </a:lnTo>
                  <a:lnTo>
                    <a:pt x="5" y="66"/>
                  </a:lnTo>
                  <a:lnTo>
                    <a:pt x="5" y="38"/>
                  </a:lnTo>
                  <a:lnTo>
                    <a:pt x="76" y="10"/>
                  </a:lnTo>
                  <a:close/>
                  <a:moveTo>
                    <a:pt x="5" y="70"/>
                  </a:moveTo>
                  <a:lnTo>
                    <a:pt x="73" y="96"/>
                  </a:lnTo>
                  <a:lnTo>
                    <a:pt x="5" y="124"/>
                  </a:lnTo>
                  <a:lnTo>
                    <a:pt x="5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27">
              <a:extLst>
                <a:ext uri="{FF2B5EF4-FFF2-40B4-BE49-F238E27FC236}">
                  <a16:creationId xmlns:a16="http://schemas.microsoft.com/office/drawing/2014/main" id="{45F62C60-569C-408A-A367-595D4E0D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51" y="65088"/>
              <a:ext cx="128588" cy="209550"/>
            </a:xfrm>
            <a:custGeom>
              <a:avLst/>
              <a:gdLst>
                <a:gd name="T0" fmla="*/ 0 w 81"/>
                <a:gd name="T1" fmla="*/ 99 h 132"/>
                <a:gd name="T2" fmla="*/ 81 w 81"/>
                <a:gd name="T3" fmla="*/ 132 h 132"/>
                <a:gd name="T4" fmla="*/ 81 w 81"/>
                <a:gd name="T5" fmla="*/ 34 h 132"/>
                <a:gd name="T6" fmla="*/ 0 w 81"/>
                <a:gd name="T7" fmla="*/ 0 h 132"/>
                <a:gd name="T8" fmla="*/ 0 w 81"/>
                <a:gd name="T9" fmla="*/ 9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2">
                  <a:moveTo>
                    <a:pt x="0" y="99"/>
                  </a:moveTo>
                  <a:lnTo>
                    <a:pt x="81" y="132"/>
                  </a:lnTo>
                  <a:lnTo>
                    <a:pt x="81" y="34"/>
                  </a:lnTo>
                  <a:lnTo>
                    <a:pt x="0" y="0"/>
                  </a:lnTo>
                  <a:lnTo>
                    <a:pt x="0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28">
              <a:extLst>
                <a:ext uri="{FF2B5EF4-FFF2-40B4-BE49-F238E27FC236}">
                  <a16:creationId xmlns:a16="http://schemas.microsoft.com/office/drawing/2014/main" id="{9C69BA7F-4026-49A3-900F-787C84A19A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7488" y="1588"/>
              <a:ext cx="263525" cy="104775"/>
            </a:xfrm>
            <a:custGeom>
              <a:avLst/>
              <a:gdLst>
                <a:gd name="T0" fmla="*/ 82 w 166"/>
                <a:gd name="T1" fmla="*/ 0 h 66"/>
                <a:gd name="T2" fmla="*/ 0 w 166"/>
                <a:gd name="T3" fmla="*/ 32 h 66"/>
                <a:gd name="T4" fmla="*/ 80 w 166"/>
                <a:gd name="T5" fmla="*/ 66 h 66"/>
                <a:gd name="T6" fmla="*/ 166 w 166"/>
                <a:gd name="T7" fmla="*/ 32 h 66"/>
                <a:gd name="T8" fmla="*/ 82 w 166"/>
                <a:gd name="T9" fmla="*/ 0 h 66"/>
                <a:gd name="T10" fmla="*/ 82 w 166"/>
                <a:gd name="T11" fmla="*/ 6 h 66"/>
                <a:gd name="T12" fmla="*/ 151 w 166"/>
                <a:gd name="T13" fmla="*/ 32 h 66"/>
                <a:gd name="T14" fmla="*/ 82 w 166"/>
                <a:gd name="T15" fmla="*/ 59 h 66"/>
                <a:gd name="T16" fmla="*/ 82 w 166"/>
                <a:gd name="T17" fmla="*/ 6 h 66"/>
                <a:gd name="T18" fmla="*/ 78 w 166"/>
                <a:gd name="T19" fmla="*/ 7 h 66"/>
                <a:gd name="T20" fmla="*/ 78 w 166"/>
                <a:gd name="T21" fmla="*/ 59 h 66"/>
                <a:gd name="T22" fmla="*/ 15 w 166"/>
                <a:gd name="T23" fmla="*/ 32 h 66"/>
                <a:gd name="T24" fmla="*/ 78 w 166"/>
                <a:gd name="T25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" h="66">
                  <a:moveTo>
                    <a:pt x="82" y="0"/>
                  </a:moveTo>
                  <a:lnTo>
                    <a:pt x="0" y="32"/>
                  </a:lnTo>
                  <a:lnTo>
                    <a:pt x="80" y="66"/>
                  </a:lnTo>
                  <a:lnTo>
                    <a:pt x="166" y="32"/>
                  </a:lnTo>
                  <a:lnTo>
                    <a:pt x="82" y="0"/>
                  </a:lnTo>
                  <a:close/>
                  <a:moveTo>
                    <a:pt x="82" y="6"/>
                  </a:moveTo>
                  <a:lnTo>
                    <a:pt x="151" y="32"/>
                  </a:lnTo>
                  <a:lnTo>
                    <a:pt x="82" y="59"/>
                  </a:lnTo>
                  <a:lnTo>
                    <a:pt x="82" y="6"/>
                  </a:lnTo>
                  <a:close/>
                  <a:moveTo>
                    <a:pt x="78" y="7"/>
                  </a:moveTo>
                  <a:lnTo>
                    <a:pt x="78" y="59"/>
                  </a:lnTo>
                  <a:lnTo>
                    <a:pt x="15" y="32"/>
                  </a:lnTo>
                  <a:lnTo>
                    <a:pt x="7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51430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8" name="原创设计师QQ598969553      _1">
            <a:extLst>
              <a:ext uri="{FF2B5EF4-FFF2-40B4-BE49-F238E27FC236}">
                <a16:creationId xmlns:a16="http://schemas.microsoft.com/office/drawing/2014/main" id="{890846B4-EACF-4EE9-ADB7-FD76FCCA5E55}"/>
              </a:ext>
            </a:extLst>
          </p:cNvPr>
          <p:cNvSpPr/>
          <p:nvPr/>
        </p:nvSpPr>
        <p:spPr bwMode="auto">
          <a:xfrm>
            <a:off x="2" y="-1027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9" name="原创设计师QQ598969553      _2">
            <a:extLst>
              <a:ext uri="{FF2B5EF4-FFF2-40B4-BE49-F238E27FC236}">
                <a16:creationId xmlns:a16="http://schemas.microsoft.com/office/drawing/2014/main" id="{BD3AF4EB-7BA4-4782-8671-563DAFC5CB68}"/>
              </a:ext>
            </a:extLst>
          </p:cNvPr>
          <p:cNvSpPr>
            <a:spLocks/>
          </p:cNvSpPr>
          <p:nvPr/>
        </p:nvSpPr>
        <p:spPr bwMode="auto">
          <a:xfrm>
            <a:off x="75011" y="1587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0" name="原创设计师QQ598969553      _5">
            <a:extLst>
              <a:ext uri="{FF2B5EF4-FFF2-40B4-BE49-F238E27FC236}">
                <a16:creationId xmlns:a16="http://schemas.microsoft.com/office/drawing/2014/main" id="{D9ED51A0-1D32-4067-A021-A81A67C0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36171"/>
            <a:ext cx="13353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АРХИТЕКТУРА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A77737-3AB0-4F2A-A82F-0ADBECB43A5D}"/>
              </a:ext>
            </a:extLst>
          </p:cNvPr>
          <p:cNvSpPr txBox="1"/>
          <p:nvPr/>
        </p:nvSpPr>
        <p:spPr>
          <a:xfrm>
            <a:off x="3783708" y="1195806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Приложение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EFE1FB-F749-4E73-B501-5BD66DEAEFDB}"/>
              </a:ext>
            </a:extLst>
          </p:cNvPr>
          <p:cNvSpPr txBox="1"/>
          <p:nvPr/>
        </p:nvSpPr>
        <p:spPr>
          <a:xfrm>
            <a:off x="3783708" y="1844448"/>
            <a:ext cx="12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407873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原创设计师QQ598969553      _7">
            <a:extLst>
              <a:ext uri="{FF2B5EF4-FFF2-40B4-BE49-F238E27FC236}">
                <a16:creationId xmlns:a16="http://schemas.microsoft.com/office/drawing/2014/main" id="{5835D427-6871-4321-9CBB-083CCB88D3FE}"/>
              </a:ext>
            </a:extLst>
          </p:cNvPr>
          <p:cNvSpPr>
            <a:spLocks/>
          </p:cNvSpPr>
          <p:nvPr/>
        </p:nvSpPr>
        <p:spPr bwMode="auto">
          <a:xfrm>
            <a:off x="4796825" y="3165506"/>
            <a:ext cx="201215" cy="4036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0" name="原创设计师QQ598969553      _1"/>
          <p:cNvSpPr/>
          <p:nvPr/>
        </p:nvSpPr>
        <p:spPr bwMode="auto">
          <a:xfrm>
            <a:off x="2" y="-3821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31" name="原创设计师QQ598969553      _2"/>
          <p:cNvSpPr>
            <a:spLocks/>
          </p:cNvSpPr>
          <p:nvPr/>
        </p:nvSpPr>
        <p:spPr bwMode="auto">
          <a:xfrm>
            <a:off x="75011" y="13085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4" name="原创设计师QQ598969553      _5"/>
          <p:cNvSpPr>
            <a:spLocks noChangeArrowheads="1"/>
          </p:cNvSpPr>
          <p:nvPr/>
        </p:nvSpPr>
        <p:spPr bwMode="auto">
          <a:xfrm>
            <a:off x="338138" y="108231"/>
            <a:ext cx="1635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ПРЕИМУЩЕСТВА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5" name="原创设计师QQ598969553      _6"/>
          <p:cNvSpPr>
            <a:spLocks noChangeArrowheads="1"/>
          </p:cNvSpPr>
          <p:nvPr/>
        </p:nvSpPr>
        <p:spPr bwMode="auto">
          <a:xfrm>
            <a:off x="3888377" y="1088610"/>
            <a:ext cx="2418160" cy="2416969"/>
          </a:xfrm>
          <a:prstGeom prst="diamond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6" name="原创设计师QQ598969553      _7"/>
          <p:cNvSpPr>
            <a:spLocks/>
          </p:cNvSpPr>
          <p:nvPr/>
        </p:nvSpPr>
        <p:spPr bwMode="auto">
          <a:xfrm>
            <a:off x="6016025" y="1880375"/>
            <a:ext cx="201215" cy="4036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00">
              <a:latin typeface="+mj-lt"/>
            </a:endParaRPr>
          </a:p>
        </p:txBody>
      </p:sp>
      <p:sp>
        <p:nvSpPr>
          <p:cNvPr id="37" name="原创设计师QQ598969553      _8"/>
          <p:cNvSpPr>
            <a:spLocks/>
          </p:cNvSpPr>
          <p:nvPr/>
        </p:nvSpPr>
        <p:spPr bwMode="auto">
          <a:xfrm>
            <a:off x="4753962" y="3053140"/>
            <a:ext cx="202406" cy="40481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2" name="原创设计师QQ598969553      _22"/>
          <p:cNvSpPr/>
          <p:nvPr/>
        </p:nvSpPr>
        <p:spPr bwMode="auto">
          <a:xfrm>
            <a:off x="5622880" y="2680179"/>
            <a:ext cx="269081" cy="53578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1000">
              <a:latin typeface="+mj-lt"/>
            </a:endParaRPr>
          </a:p>
        </p:txBody>
      </p:sp>
      <p:pic>
        <p:nvPicPr>
          <p:cNvPr id="924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原创设计师QQ598969553      _8">
            <a:extLst>
              <a:ext uri="{FF2B5EF4-FFF2-40B4-BE49-F238E27FC236}">
                <a16:creationId xmlns:a16="http://schemas.microsoft.com/office/drawing/2014/main" id="{E2B98C15-9F68-42FE-8B8D-EB0FA00F2B62}"/>
              </a:ext>
            </a:extLst>
          </p:cNvPr>
          <p:cNvSpPr>
            <a:spLocks/>
          </p:cNvSpPr>
          <p:nvPr/>
        </p:nvSpPr>
        <p:spPr bwMode="auto">
          <a:xfrm>
            <a:off x="6034480" y="1807422"/>
            <a:ext cx="202406" cy="40481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000">
              <a:latin typeface="+mj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36936" y="592433"/>
            <a:ext cx="3710031" cy="4040290"/>
          </a:xfrm>
        </p:spPr>
        <p:txBody>
          <a:bodyPr>
            <a:normAutofit/>
          </a:bodyPr>
          <a:lstStyle/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Наличие интеграционных механизмов</a:t>
            </a:r>
          </a:p>
          <a:p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Удобный функционал уведомлений различного типа</a:t>
            </a:r>
          </a:p>
          <a:p>
            <a:r>
              <a:rPr lang="ru-RU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Диспетчеризация станков – отслеживание их состояний с возможностью распределения нагрузки и </a:t>
            </a:r>
            <a:r>
              <a:rPr lang="ru-RU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взаимозамены</a:t>
            </a:r>
            <a:endParaRPr lang="ru-RU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charset="0"/>
            </a:endParaRPr>
          </a:p>
          <a:p>
            <a:r>
              <a:rPr lang="ru-RU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Мониторинг заказов (существующих и новых)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charset="0"/>
            </a:endParaRPr>
          </a:p>
          <a:p>
            <a:r>
              <a:rPr lang="ru-RU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Планирование производства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charset="0"/>
            </a:endParaRPr>
          </a:p>
          <a:p>
            <a:r>
              <a:rPr lang="ru-RU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Утверждение плана </a:t>
            </a:r>
            <a:r>
              <a:rPr lang="ru-RU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производства</a:t>
            </a:r>
          </a:p>
          <a:p>
            <a:r>
              <a:rPr lang="ru-RU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Автоматическое и ручное перераспределение заказов при выходе из строя оборудования (с учетом его типа и типа заказа)</a:t>
            </a:r>
          </a:p>
          <a:p>
            <a:r>
              <a:rPr lang="ru-RU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charset="0"/>
              </a:rPr>
              <a:t>Передача электронной заявки на ремонт оборудования</a:t>
            </a: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charset="0"/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charset="0"/>
            </a:endParaRP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2B670EC-F53B-47B5-9625-FE4F4F7C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half" idx="2"/>
          </p:nvPr>
        </p:nvSpPr>
        <p:spPr>
          <a:xfrm>
            <a:off x="299808" y="859458"/>
            <a:ext cx="1954958" cy="1642966"/>
          </a:xfrm>
        </p:spPr>
        <p:txBody>
          <a:bodyPr>
            <a:normAutofit/>
          </a:bodyPr>
          <a:lstStyle/>
          <a:p>
            <a:pPr algn="just"/>
            <a:r>
              <a:rPr lang="ru-RU" sz="1600" dirty="0" smtClean="0">
                <a:latin typeface="+mj-lt"/>
              </a:rPr>
              <a:t>Система масштабируется во всех направления путём увеличения мощностей оборудования</a:t>
            </a:r>
            <a:endParaRPr lang="ru-RU" sz="1600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原创设计师QQ598969553      _1"/>
          <p:cNvSpPr/>
          <p:nvPr/>
        </p:nvSpPr>
        <p:spPr bwMode="auto">
          <a:xfrm>
            <a:off x="2" y="-3821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6" name="原创设计师QQ598969553      _2"/>
          <p:cNvSpPr>
            <a:spLocks/>
          </p:cNvSpPr>
          <p:nvPr/>
        </p:nvSpPr>
        <p:spPr bwMode="auto">
          <a:xfrm>
            <a:off x="75011" y="13085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7" name="原创设计师QQ598969553      _5"/>
          <p:cNvSpPr>
            <a:spLocks noChangeArrowheads="1"/>
          </p:cNvSpPr>
          <p:nvPr/>
        </p:nvSpPr>
        <p:spPr bwMode="auto">
          <a:xfrm>
            <a:off x="338138" y="108231"/>
            <a:ext cx="2207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МАСШТАБИРУЕМОСТЬ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60839" y="2316480"/>
            <a:ext cx="26578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Горизонтальное масштабирование</a:t>
            </a:r>
            <a:endParaRPr lang="ru-RU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6714" y="3851958"/>
            <a:ext cx="26578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+mj-lt"/>
              </a:rPr>
              <a:t>Вертикальное масштабирование</a:t>
            </a:r>
            <a:endParaRPr lang="ru-RU" dirty="0"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5"/>
          <a:stretch/>
        </p:blipFill>
        <p:spPr>
          <a:xfrm>
            <a:off x="457200" y="3031484"/>
            <a:ext cx="3595132" cy="85661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5" t="42570" r="19357"/>
          <a:stretch/>
        </p:blipFill>
        <p:spPr>
          <a:xfrm>
            <a:off x="3410902" y="464574"/>
            <a:ext cx="3113807" cy="191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1A62CF-0E3A-499E-8183-EAEAD63B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C7020B2E-CC36-49B1-A4D7-4EAF8F146EFC}"/>
              </a:ext>
            </a:extLst>
          </p:cNvPr>
          <p:cNvSpPr/>
          <p:nvPr/>
        </p:nvSpPr>
        <p:spPr bwMode="auto">
          <a:xfrm>
            <a:off x="2" y="-3821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DBC8EB1E-B42D-4E7C-9031-CD3EC171A282}"/>
              </a:ext>
            </a:extLst>
          </p:cNvPr>
          <p:cNvSpPr>
            <a:spLocks/>
          </p:cNvSpPr>
          <p:nvPr/>
        </p:nvSpPr>
        <p:spPr bwMode="auto">
          <a:xfrm>
            <a:off x="75011" y="13085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BE846B63-57E4-474E-89CB-28AB1CFB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08231"/>
            <a:ext cx="14282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ПЕРСПЕКТИВЫ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6" name="原创设计师QQ598969553      _7">
            <a:extLst>
              <a:ext uri="{FF2B5EF4-FFF2-40B4-BE49-F238E27FC236}">
                <a16:creationId xmlns:a16="http://schemas.microsoft.com/office/drawing/2014/main" id="{791DC1B3-472C-4867-B3F3-FD58EEB5A138}"/>
              </a:ext>
            </a:extLst>
          </p:cNvPr>
          <p:cNvSpPr>
            <a:spLocks/>
          </p:cNvSpPr>
          <p:nvPr/>
        </p:nvSpPr>
        <p:spPr bwMode="auto">
          <a:xfrm>
            <a:off x="821219" y="3689119"/>
            <a:ext cx="201215" cy="4036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7" name="原创设计师QQ598969553      _6">
            <a:extLst>
              <a:ext uri="{FF2B5EF4-FFF2-40B4-BE49-F238E27FC236}">
                <a16:creationId xmlns:a16="http://schemas.microsoft.com/office/drawing/2014/main" id="{30CC0558-961A-4949-B5F2-6A01D0AF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229" y="1612223"/>
            <a:ext cx="2418160" cy="2416969"/>
          </a:xfrm>
          <a:prstGeom prst="diamond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8" name="原创设计师QQ598969553      _7">
            <a:extLst>
              <a:ext uri="{FF2B5EF4-FFF2-40B4-BE49-F238E27FC236}">
                <a16:creationId xmlns:a16="http://schemas.microsoft.com/office/drawing/2014/main" id="{52899F52-F90A-4DC9-9628-DCB465338176}"/>
              </a:ext>
            </a:extLst>
          </p:cNvPr>
          <p:cNvSpPr>
            <a:spLocks/>
          </p:cNvSpPr>
          <p:nvPr/>
        </p:nvSpPr>
        <p:spPr bwMode="auto">
          <a:xfrm>
            <a:off x="2040419" y="2403988"/>
            <a:ext cx="201215" cy="4036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000">
              <a:latin typeface="+mj-lt"/>
            </a:endParaRPr>
          </a:p>
        </p:txBody>
      </p:sp>
      <p:sp>
        <p:nvSpPr>
          <p:cNvPr id="9" name="原创设计师QQ598969553      _8">
            <a:extLst>
              <a:ext uri="{FF2B5EF4-FFF2-40B4-BE49-F238E27FC236}">
                <a16:creationId xmlns:a16="http://schemas.microsoft.com/office/drawing/2014/main" id="{57713960-51FE-429F-A3BF-3C27D041C961}"/>
              </a:ext>
            </a:extLst>
          </p:cNvPr>
          <p:cNvSpPr>
            <a:spLocks/>
          </p:cNvSpPr>
          <p:nvPr/>
        </p:nvSpPr>
        <p:spPr bwMode="auto">
          <a:xfrm>
            <a:off x="778356" y="3576753"/>
            <a:ext cx="202406" cy="40481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cxnSp>
        <p:nvCxnSpPr>
          <p:cNvPr id="10" name="原创设计师QQ598969553      _9">
            <a:extLst>
              <a:ext uri="{FF2B5EF4-FFF2-40B4-BE49-F238E27FC236}">
                <a16:creationId xmlns:a16="http://schemas.microsoft.com/office/drawing/2014/main" id="{4DAFC14E-DCD9-4CB5-AF4E-F417E6A87196}"/>
              </a:ext>
            </a:extLst>
          </p:cNvPr>
          <p:cNvCxnSpPr/>
          <p:nvPr/>
        </p:nvCxnSpPr>
        <p:spPr>
          <a:xfrm>
            <a:off x="1072755" y="1037908"/>
            <a:ext cx="2738438" cy="2738438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原创设计师QQ598969553      _10">
            <a:extLst>
              <a:ext uri="{FF2B5EF4-FFF2-40B4-BE49-F238E27FC236}">
                <a16:creationId xmlns:a16="http://schemas.microsoft.com/office/drawing/2014/main" id="{6FFF4A13-AC22-49CA-87EE-3E9226FC0453}"/>
              </a:ext>
            </a:extLst>
          </p:cNvPr>
          <p:cNvSpPr/>
          <p:nvPr/>
        </p:nvSpPr>
        <p:spPr>
          <a:xfrm>
            <a:off x="1276483" y="1254847"/>
            <a:ext cx="56685" cy="5476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latin typeface="+mj-lt"/>
            </a:endParaRPr>
          </a:p>
        </p:txBody>
      </p:sp>
      <p:sp>
        <p:nvSpPr>
          <p:cNvPr id="12" name="原创设计师QQ598969553      _11">
            <a:extLst>
              <a:ext uri="{FF2B5EF4-FFF2-40B4-BE49-F238E27FC236}">
                <a16:creationId xmlns:a16="http://schemas.microsoft.com/office/drawing/2014/main" id="{C887CEFE-E2D5-43C1-A1E3-0CD4C581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896" y="1094112"/>
            <a:ext cx="52095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400" u="sng" dirty="0" smtClean="0">
                <a:solidFill>
                  <a:srgbClr val="53585E"/>
                </a:solidFill>
                <a:latin typeface="+mj-lt"/>
                <a:cs typeface="Arial" charset="0"/>
              </a:rPr>
              <a:t>Развитие системы для ряда пользователей – клиент, технологический отдел, мастер, оператор</a:t>
            </a:r>
            <a:endParaRPr lang="zh-CN" altLang="en-US" sz="1400" u="sng" dirty="0">
              <a:solidFill>
                <a:srgbClr val="53585E"/>
              </a:solidFill>
              <a:latin typeface="+mj-lt"/>
              <a:cs typeface="Arial" charset="0"/>
            </a:endParaRPr>
          </a:p>
        </p:txBody>
      </p:sp>
      <p:sp>
        <p:nvSpPr>
          <p:cNvPr id="13" name="原创设计师QQ598969553      _13">
            <a:extLst>
              <a:ext uri="{FF2B5EF4-FFF2-40B4-BE49-F238E27FC236}">
                <a16:creationId xmlns:a16="http://schemas.microsoft.com/office/drawing/2014/main" id="{D5C86401-8273-4DEC-A047-BD995FA39504}"/>
              </a:ext>
            </a:extLst>
          </p:cNvPr>
          <p:cNvSpPr/>
          <p:nvPr/>
        </p:nvSpPr>
        <p:spPr>
          <a:xfrm>
            <a:off x="1925084" y="1905828"/>
            <a:ext cx="54769" cy="5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solidFill>
                <a:srgbClr val="C80D1F"/>
              </a:solidFill>
              <a:latin typeface="+mj-lt"/>
            </a:endParaRPr>
          </a:p>
        </p:txBody>
      </p:sp>
      <p:sp>
        <p:nvSpPr>
          <p:cNvPr id="14" name="原创设计师QQ598969553      _14">
            <a:extLst>
              <a:ext uri="{FF2B5EF4-FFF2-40B4-BE49-F238E27FC236}">
                <a16:creationId xmlns:a16="http://schemas.microsoft.com/office/drawing/2014/main" id="{21A6F9D1-1C97-473B-9661-C98095A02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00" y="1743903"/>
            <a:ext cx="441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400" u="sng" dirty="0" smtClean="0">
                <a:solidFill>
                  <a:srgbClr val="53585E"/>
                </a:solidFill>
                <a:latin typeface="+mj-lt"/>
                <a:cs typeface="Arial" charset="0"/>
              </a:rPr>
              <a:t>Автоматизация процесса передачи заказ-наряда до мастера и операторов</a:t>
            </a:r>
            <a:endParaRPr lang="zh-CN" altLang="en-US" sz="1400" u="sng" dirty="0">
              <a:solidFill>
                <a:srgbClr val="53585E"/>
              </a:solidFill>
              <a:latin typeface="+mj-lt"/>
              <a:cs typeface="Arial" charset="0"/>
            </a:endParaRPr>
          </a:p>
        </p:txBody>
      </p:sp>
      <p:sp>
        <p:nvSpPr>
          <p:cNvPr id="15" name="原创设计师QQ598969553      _16">
            <a:extLst>
              <a:ext uri="{FF2B5EF4-FFF2-40B4-BE49-F238E27FC236}">
                <a16:creationId xmlns:a16="http://schemas.microsoft.com/office/drawing/2014/main" id="{77AE5DE0-D516-4A75-B710-F1112867EC4E}"/>
              </a:ext>
            </a:extLst>
          </p:cNvPr>
          <p:cNvSpPr/>
          <p:nvPr/>
        </p:nvSpPr>
        <p:spPr>
          <a:xfrm>
            <a:off x="2559227" y="2537589"/>
            <a:ext cx="53578" cy="5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latin typeface="+mj-lt"/>
            </a:endParaRPr>
          </a:p>
        </p:txBody>
      </p:sp>
      <p:sp>
        <p:nvSpPr>
          <p:cNvPr id="16" name="原创设计师QQ598969553      _17">
            <a:extLst>
              <a:ext uri="{FF2B5EF4-FFF2-40B4-BE49-F238E27FC236}">
                <a16:creationId xmlns:a16="http://schemas.microsoft.com/office/drawing/2014/main" id="{BBE16DCB-4871-4C0C-A3AB-45789060A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778" y="2375665"/>
            <a:ext cx="389842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400" u="sng" dirty="0" smtClean="0">
                <a:solidFill>
                  <a:srgbClr val="53585E"/>
                </a:solidFill>
                <a:latin typeface="+mj-lt"/>
                <a:cs typeface="Arial" charset="0"/>
              </a:rPr>
              <a:t>Автоматизация процесса передачи отчета мастера начальнику производства</a:t>
            </a:r>
            <a:endParaRPr lang="zh-CN" altLang="en-US" sz="1400" u="sng" dirty="0">
              <a:solidFill>
                <a:srgbClr val="53585E"/>
              </a:solidFill>
              <a:latin typeface="+mj-lt"/>
              <a:cs typeface="Arial" charset="0"/>
            </a:endParaRPr>
          </a:p>
        </p:txBody>
      </p:sp>
      <p:sp>
        <p:nvSpPr>
          <p:cNvPr id="17" name="原创设计师QQ598969553      _19">
            <a:extLst>
              <a:ext uri="{FF2B5EF4-FFF2-40B4-BE49-F238E27FC236}">
                <a16:creationId xmlns:a16="http://schemas.microsoft.com/office/drawing/2014/main" id="{102DB211-BB45-4AA0-8410-612BDE64154F}"/>
              </a:ext>
            </a:extLst>
          </p:cNvPr>
          <p:cNvSpPr/>
          <p:nvPr/>
        </p:nvSpPr>
        <p:spPr>
          <a:xfrm>
            <a:off x="3175399" y="3140553"/>
            <a:ext cx="54769" cy="5357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EEEF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latin typeface="+mj-lt"/>
            </a:endParaRPr>
          </a:p>
        </p:txBody>
      </p:sp>
      <p:sp>
        <p:nvSpPr>
          <p:cNvPr id="18" name="原创设计师QQ598969553      _20">
            <a:extLst>
              <a:ext uri="{FF2B5EF4-FFF2-40B4-BE49-F238E27FC236}">
                <a16:creationId xmlns:a16="http://schemas.microsoft.com/office/drawing/2014/main" id="{45FAD964-17EB-468D-9068-10C1FE29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946" y="2978628"/>
            <a:ext cx="35918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1400" u="sng" dirty="0" smtClean="0">
                <a:solidFill>
                  <a:srgbClr val="53585E"/>
                </a:solidFill>
                <a:latin typeface="+mj-lt"/>
                <a:cs typeface="Arial" charset="0"/>
              </a:rPr>
              <a:t>Автоматизация процесса передачи </a:t>
            </a:r>
            <a:r>
              <a:rPr lang="ru-RU" altLang="zh-CN" sz="1400" u="sng" dirty="0" err="1" smtClean="0">
                <a:solidFill>
                  <a:srgbClr val="53585E"/>
                </a:solidFill>
                <a:latin typeface="+mj-lt"/>
                <a:cs typeface="Arial" charset="0"/>
              </a:rPr>
              <a:t>тех.процессов</a:t>
            </a:r>
            <a:r>
              <a:rPr lang="ru-RU" altLang="zh-CN" sz="1400" u="sng" dirty="0" smtClean="0">
                <a:solidFill>
                  <a:srgbClr val="53585E"/>
                </a:solidFill>
                <a:latin typeface="+mj-lt"/>
                <a:cs typeface="Arial" charset="0"/>
              </a:rPr>
              <a:t> начальнику производства</a:t>
            </a:r>
            <a:endParaRPr lang="zh-CN" altLang="en-US" sz="1400" u="sng" dirty="0">
              <a:solidFill>
                <a:srgbClr val="53585E"/>
              </a:solidFill>
              <a:latin typeface="+mj-lt"/>
              <a:cs typeface="Arial" charset="0"/>
            </a:endParaRPr>
          </a:p>
        </p:txBody>
      </p:sp>
      <p:sp>
        <p:nvSpPr>
          <p:cNvPr id="19" name="原创设计师QQ598969553      _22">
            <a:extLst>
              <a:ext uri="{FF2B5EF4-FFF2-40B4-BE49-F238E27FC236}">
                <a16:creationId xmlns:a16="http://schemas.microsoft.com/office/drawing/2014/main" id="{E783F79D-C1CC-42E7-AF61-733901F6DB94}"/>
              </a:ext>
            </a:extLst>
          </p:cNvPr>
          <p:cNvSpPr/>
          <p:nvPr/>
        </p:nvSpPr>
        <p:spPr bwMode="auto">
          <a:xfrm>
            <a:off x="185425" y="2552817"/>
            <a:ext cx="269081" cy="535781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0" name="原创设计师QQ598969553      _8">
            <a:extLst>
              <a:ext uri="{FF2B5EF4-FFF2-40B4-BE49-F238E27FC236}">
                <a16:creationId xmlns:a16="http://schemas.microsoft.com/office/drawing/2014/main" id="{34E75D12-9646-40F8-B725-E0B13C957180}"/>
              </a:ext>
            </a:extLst>
          </p:cNvPr>
          <p:cNvSpPr>
            <a:spLocks/>
          </p:cNvSpPr>
          <p:nvPr/>
        </p:nvSpPr>
        <p:spPr bwMode="auto">
          <a:xfrm>
            <a:off x="2058874" y="2331035"/>
            <a:ext cx="202406" cy="404813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94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3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5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3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3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0" grpId="0" animBg="1"/>
      <p:bldP spid="2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10AFE89-02AB-4BA7-84E8-0485D548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B17A40B4-E9E1-4AE4-8A9C-370BEE3D4920}"/>
              </a:ext>
            </a:extLst>
          </p:cNvPr>
          <p:cNvSpPr/>
          <p:nvPr/>
        </p:nvSpPr>
        <p:spPr>
          <a:xfrm>
            <a:off x="236937" y="1443103"/>
            <a:ext cx="2474514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ru-RU" sz="1100" b="1" dirty="0">
                <a:solidFill>
                  <a:schemeClr val="bg1"/>
                </a:solidFill>
                <a:latin typeface="+mj-lt"/>
                <a:ea typeface="STXihei" panose="020B0604020202020204" charset="-122"/>
              </a:rPr>
              <a:t> ИМПОРТОЗАМЕЩЕНИЕ</a:t>
            </a:r>
            <a:endParaRPr lang="en-US" sz="1100" b="1" dirty="0">
              <a:solidFill>
                <a:schemeClr val="bg1"/>
              </a:solidFill>
              <a:latin typeface="+mj-lt"/>
              <a:ea typeface="STXihei" panose="020B0604020202020204" charset="-122"/>
            </a:endParaRPr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2C85D0BA-7378-4AB9-9CBB-6450843C9C24}"/>
              </a:ext>
            </a:extLst>
          </p:cNvPr>
          <p:cNvSpPr/>
          <p:nvPr/>
        </p:nvSpPr>
        <p:spPr>
          <a:xfrm>
            <a:off x="236937" y="2043178"/>
            <a:ext cx="2474514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600" b="1" dirty="0">
              <a:solidFill>
                <a:schemeClr val="bg1"/>
              </a:solidFill>
              <a:latin typeface="+mj-lt"/>
              <a:ea typeface="STXihei" panose="020B0604020202020204" charset="-122"/>
            </a:endParaRPr>
          </a:p>
        </p:txBody>
      </p:sp>
      <p:sp>
        <p:nvSpPr>
          <p:cNvPr id="5" name="原创设计师QQ598969553      _3">
            <a:extLst>
              <a:ext uri="{FF2B5EF4-FFF2-40B4-BE49-F238E27FC236}">
                <a16:creationId xmlns:a16="http://schemas.microsoft.com/office/drawing/2014/main" id="{4F17491C-A4C1-4E04-A7D0-7097795FDF5F}"/>
              </a:ext>
            </a:extLst>
          </p:cNvPr>
          <p:cNvSpPr/>
          <p:nvPr/>
        </p:nvSpPr>
        <p:spPr>
          <a:xfrm>
            <a:off x="236937" y="2658730"/>
            <a:ext cx="2474514" cy="479822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ru-RU" sz="1200" b="1" dirty="0">
                <a:solidFill>
                  <a:schemeClr val="bg1"/>
                </a:solidFill>
                <a:latin typeface="+mj-lt"/>
                <a:ea typeface="STXihei" panose="020B0604020202020204" charset="-122"/>
              </a:rPr>
              <a:t>ТЕХНОЛОГИЧЕСКИЙ</a:t>
            </a:r>
          </a:p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ru-RU" sz="1200" b="1" dirty="0">
                <a:solidFill>
                  <a:schemeClr val="bg1"/>
                </a:solidFill>
                <a:latin typeface="+mj-lt"/>
                <a:ea typeface="STXihei" panose="020B0604020202020204" charset="-122"/>
              </a:rPr>
              <a:t>СТЕК</a:t>
            </a:r>
            <a:endParaRPr lang="en-US" sz="1200" b="1" dirty="0">
              <a:solidFill>
                <a:schemeClr val="bg1"/>
              </a:solidFill>
              <a:latin typeface="+mj-lt"/>
              <a:ea typeface="STXihei" panose="020B0604020202020204" charset="-122"/>
            </a:endParaRPr>
          </a:p>
        </p:txBody>
      </p:sp>
      <p:sp>
        <p:nvSpPr>
          <p:cNvPr id="6" name="原创设计师QQ598969553      _4">
            <a:extLst>
              <a:ext uri="{FF2B5EF4-FFF2-40B4-BE49-F238E27FC236}">
                <a16:creationId xmlns:a16="http://schemas.microsoft.com/office/drawing/2014/main" id="{A486CB72-92EC-4AED-854A-CBEB51CFCC93}"/>
              </a:ext>
            </a:extLst>
          </p:cNvPr>
          <p:cNvSpPr/>
          <p:nvPr/>
        </p:nvSpPr>
        <p:spPr>
          <a:xfrm>
            <a:off x="236937" y="3299288"/>
            <a:ext cx="2474514" cy="481013"/>
          </a:xfrm>
          <a:custGeom>
            <a:avLst/>
            <a:gdLst>
              <a:gd name="connsiteX0" fmla="*/ 0 w 1602178"/>
              <a:gd name="connsiteY0" fmla="*/ 0 h 640871"/>
              <a:gd name="connsiteX1" fmla="*/ 1281743 w 1602178"/>
              <a:gd name="connsiteY1" fmla="*/ 0 h 640871"/>
              <a:gd name="connsiteX2" fmla="*/ 1602178 w 1602178"/>
              <a:gd name="connsiteY2" fmla="*/ 320436 h 640871"/>
              <a:gd name="connsiteX3" fmla="*/ 1281743 w 1602178"/>
              <a:gd name="connsiteY3" fmla="*/ 640871 h 640871"/>
              <a:gd name="connsiteX4" fmla="*/ 0 w 1602178"/>
              <a:gd name="connsiteY4" fmla="*/ 640871 h 640871"/>
              <a:gd name="connsiteX5" fmla="*/ 320436 w 1602178"/>
              <a:gd name="connsiteY5" fmla="*/ 320436 h 640871"/>
              <a:gd name="connsiteX6" fmla="*/ 0 w 1602178"/>
              <a:gd name="connsiteY6" fmla="*/ 0 h 6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178" h="640871">
                <a:moveTo>
                  <a:pt x="0" y="0"/>
                </a:moveTo>
                <a:lnTo>
                  <a:pt x="1281743" y="0"/>
                </a:lnTo>
                <a:lnTo>
                  <a:pt x="1602178" y="320436"/>
                </a:lnTo>
                <a:lnTo>
                  <a:pt x="1281743" y="640871"/>
                </a:lnTo>
                <a:lnTo>
                  <a:pt x="0" y="640871"/>
                </a:lnTo>
                <a:lnTo>
                  <a:pt x="320436" y="32043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7947" tIns="3810" rIns="240326" bIns="3810" spcCol="1270" anchor="ctr"/>
          <a:lstStyle/>
          <a:p>
            <a:pPr algn="ctr" defTabSz="266693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US" sz="600" b="1" dirty="0">
              <a:solidFill>
                <a:schemeClr val="bg1"/>
              </a:solidFill>
              <a:latin typeface="+mj-lt"/>
              <a:ea typeface="STXihei" panose="020B0604020202020204" charset="-122"/>
            </a:endParaRPr>
          </a:p>
        </p:txBody>
      </p:sp>
      <p:sp>
        <p:nvSpPr>
          <p:cNvPr id="7" name="原创设计师QQ598969553      _5">
            <a:extLst>
              <a:ext uri="{FF2B5EF4-FFF2-40B4-BE49-F238E27FC236}">
                <a16:creationId xmlns:a16="http://schemas.microsoft.com/office/drawing/2014/main" id="{C6CED7C3-04DE-46E9-9776-0D2D52EA732D}"/>
              </a:ext>
            </a:extLst>
          </p:cNvPr>
          <p:cNvSpPr txBox="1">
            <a:spLocks/>
          </p:cNvSpPr>
          <p:nvPr/>
        </p:nvSpPr>
        <p:spPr>
          <a:xfrm>
            <a:off x="2711450" y="2122949"/>
            <a:ext cx="3471468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TXihei" panose="020B0604020202020204" charset="-122"/>
              </a:rPr>
              <a:t>А</a:t>
            </a:r>
          </a:p>
        </p:txBody>
      </p:sp>
      <p:sp>
        <p:nvSpPr>
          <p:cNvPr id="8" name="原创设计师QQ598969553      _6">
            <a:extLst>
              <a:ext uri="{FF2B5EF4-FFF2-40B4-BE49-F238E27FC236}">
                <a16:creationId xmlns:a16="http://schemas.microsoft.com/office/drawing/2014/main" id="{0C103523-D50A-4DDF-B6F1-BA1EE583C085}"/>
              </a:ext>
            </a:extLst>
          </p:cNvPr>
          <p:cNvSpPr txBox="1">
            <a:spLocks/>
          </p:cNvSpPr>
          <p:nvPr/>
        </p:nvSpPr>
        <p:spPr>
          <a:xfrm>
            <a:off x="2711450" y="2733741"/>
            <a:ext cx="3471468" cy="3131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TXihei" panose="020B0604020202020204" charset="-122"/>
              </a:rPr>
              <a:t>быстродействие, современность, масштабируемость, безопасность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TXihei" panose="020B0604020202020204" charset="-122"/>
            </a:endParaRPr>
          </a:p>
        </p:txBody>
      </p:sp>
      <p:sp>
        <p:nvSpPr>
          <p:cNvPr id="9" name="原创设计师QQ598969553      _7">
            <a:extLst>
              <a:ext uri="{FF2B5EF4-FFF2-40B4-BE49-F238E27FC236}">
                <a16:creationId xmlns:a16="http://schemas.microsoft.com/office/drawing/2014/main" id="{4BC1BE74-BDEE-47E4-83FA-210E9B0434A4}"/>
              </a:ext>
            </a:extLst>
          </p:cNvPr>
          <p:cNvSpPr txBox="1">
            <a:spLocks/>
          </p:cNvSpPr>
          <p:nvPr/>
        </p:nvSpPr>
        <p:spPr>
          <a:xfrm>
            <a:off x="2711450" y="3370724"/>
            <a:ext cx="3471468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TXihei" panose="020B0604020202020204" charset="-122"/>
              </a:rPr>
              <a:t>А</a:t>
            </a:r>
            <a:endParaRPr lang="en-US" sz="105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TXihei" panose="020B0604020202020204" charset="-122"/>
            </a:endParaRPr>
          </a:p>
        </p:txBody>
      </p:sp>
      <p:sp>
        <p:nvSpPr>
          <p:cNvPr id="14" name="原创设计师QQ598969553      _12">
            <a:extLst>
              <a:ext uri="{FF2B5EF4-FFF2-40B4-BE49-F238E27FC236}">
                <a16:creationId xmlns:a16="http://schemas.microsoft.com/office/drawing/2014/main" id="{90C7947F-D940-4EAF-A140-8B6B6AE5F4BA}"/>
              </a:ext>
            </a:extLst>
          </p:cNvPr>
          <p:cNvSpPr txBox="1">
            <a:spLocks/>
          </p:cNvSpPr>
          <p:nvPr/>
        </p:nvSpPr>
        <p:spPr>
          <a:xfrm>
            <a:off x="2711450" y="1527637"/>
            <a:ext cx="3471468" cy="313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ru-RU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TXihei" panose="020B0604020202020204" charset="-122"/>
              </a:rPr>
              <a:t>использование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TXihei" panose="020B0604020202020204" charset="-122"/>
              </a:rPr>
              <a:t>open-source</a:t>
            </a:r>
            <a:r>
              <a:rPr lang="ru-RU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TXihei" panose="020B0604020202020204" charset="-122"/>
              </a:rPr>
              <a:t> компонент</a:t>
            </a:r>
            <a:endParaRPr lang="en-US" sz="105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TXihei" panose="020B0604020202020204" charset="-122"/>
            </a:endParaRPr>
          </a:p>
        </p:txBody>
      </p:sp>
      <p:sp>
        <p:nvSpPr>
          <p:cNvPr id="16" name="原创设计师QQ598969553      _1">
            <a:extLst>
              <a:ext uri="{FF2B5EF4-FFF2-40B4-BE49-F238E27FC236}">
                <a16:creationId xmlns:a16="http://schemas.microsoft.com/office/drawing/2014/main" id="{61146C7A-1B1E-40E2-ADB2-19A374846EA1}"/>
              </a:ext>
            </a:extLst>
          </p:cNvPr>
          <p:cNvSpPr/>
          <p:nvPr/>
        </p:nvSpPr>
        <p:spPr bwMode="auto">
          <a:xfrm>
            <a:off x="2" y="28182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7" name="原创设计师QQ598969553      _2">
            <a:extLst>
              <a:ext uri="{FF2B5EF4-FFF2-40B4-BE49-F238E27FC236}">
                <a16:creationId xmlns:a16="http://schemas.microsoft.com/office/drawing/2014/main" id="{F948D01A-C5BB-4223-8401-7EFE40B31677}"/>
              </a:ext>
            </a:extLst>
          </p:cNvPr>
          <p:cNvSpPr>
            <a:spLocks/>
          </p:cNvSpPr>
          <p:nvPr/>
        </p:nvSpPr>
        <p:spPr bwMode="auto">
          <a:xfrm>
            <a:off x="75011" y="4508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18" name="原创设计师QQ598969553      _5">
            <a:extLst>
              <a:ext uri="{FF2B5EF4-FFF2-40B4-BE49-F238E27FC236}">
                <a16:creationId xmlns:a16="http://schemas.microsoft.com/office/drawing/2014/main" id="{2AC3E25D-B130-4CF5-9B0F-A290A3C7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428271"/>
            <a:ext cx="2325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ЭФФЕКТ ОТ ВНЕДРЕНИЯ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10B4C-4D08-4A65-A21D-79206A03E7B2}"/>
              </a:ext>
            </a:extLst>
          </p:cNvPr>
          <p:cNvSpPr txBox="1"/>
          <p:nvPr/>
        </p:nvSpPr>
        <p:spPr>
          <a:xfrm>
            <a:off x="1341797" y="4152727"/>
            <a:ext cx="447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+mj-lt"/>
              </a:rPr>
              <a:t>Сокращение </a:t>
            </a:r>
            <a:r>
              <a:rPr lang="ru-RU" sz="1600" u="sng" dirty="0" smtClean="0">
                <a:latin typeface="+mj-lt"/>
              </a:rPr>
              <a:t>ВРЕМЕНИ </a:t>
            </a:r>
            <a:endParaRPr lang="ru-RU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47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59CC0F1-300A-410F-90B3-7BEB51E2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fld id="{B37F7F0C-EB34-41CB-8EF6-06CBDD03DBB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8D8D15DC-4CD2-4322-9154-359B384DA369}"/>
              </a:ext>
            </a:extLst>
          </p:cNvPr>
          <p:cNvSpPr/>
          <p:nvPr/>
        </p:nvSpPr>
        <p:spPr bwMode="auto">
          <a:xfrm>
            <a:off x="2" y="28182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DA277884-28AA-44BE-81BC-7D82B83CB1B6}"/>
              </a:ext>
            </a:extLst>
          </p:cNvPr>
          <p:cNvSpPr>
            <a:spLocks/>
          </p:cNvSpPr>
          <p:nvPr/>
        </p:nvSpPr>
        <p:spPr bwMode="auto">
          <a:xfrm>
            <a:off x="75011" y="4508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19A83-5A38-4FC8-BE2D-FB036032D904}"/>
              </a:ext>
            </a:extLst>
          </p:cNvPr>
          <p:cNvSpPr txBox="1"/>
          <p:nvPr/>
        </p:nvSpPr>
        <p:spPr>
          <a:xfrm>
            <a:off x="236936" y="775932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latin typeface="+mj-lt"/>
              </a:rPr>
              <a:t>ВНЕДРЕНИЕ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4D262-690E-4E54-9E6D-1462E670169D}"/>
              </a:ext>
            </a:extLst>
          </p:cNvPr>
          <p:cNvSpPr txBox="1"/>
          <p:nvPr/>
        </p:nvSpPr>
        <p:spPr>
          <a:xfrm>
            <a:off x="495300" y="1126392"/>
            <a:ext cx="3444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Необходимые ресурсы:</a:t>
            </a:r>
          </a:p>
          <a:p>
            <a:r>
              <a:rPr lang="ru-RU" sz="1400" dirty="0">
                <a:latin typeface="+mj-lt"/>
              </a:rPr>
              <a:t>Столько такого</a:t>
            </a:r>
          </a:p>
          <a:p>
            <a:r>
              <a:rPr lang="ru-RU" sz="1400" dirty="0">
                <a:latin typeface="+mj-lt"/>
              </a:rPr>
              <a:t>Столько такого</a:t>
            </a:r>
          </a:p>
          <a:p>
            <a:r>
              <a:rPr lang="ru-RU" sz="1400" dirty="0">
                <a:latin typeface="+mj-lt"/>
              </a:rPr>
              <a:t>Столько такого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6AF3D-328D-42F7-B3EB-3170DE7CA854}"/>
              </a:ext>
            </a:extLst>
          </p:cNvPr>
          <p:cNvSpPr txBox="1"/>
          <p:nvPr/>
        </p:nvSpPr>
        <p:spPr>
          <a:xfrm>
            <a:off x="236936" y="2126575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latin typeface="+mj-lt"/>
              </a:rPr>
              <a:t>СОПРОВОЖДЕНИЕ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D3C009-0277-4842-9816-514DDC2D90BB}"/>
              </a:ext>
            </a:extLst>
          </p:cNvPr>
          <p:cNvSpPr txBox="1"/>
          <p:nvPr/>
        </p:nvSpPr>
        <p:spPr>
          <a:xfrm>
            <a:off x="495300" y="2477035"/>
            <a:ext cx="344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Бесплатно на момент внедрения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4FEB2-05A1-46E0-A13F-800F49C9C74E}"/>
              </a:ext>
            </a:extLst>
          </p:cNvPr>
          <p:cNvSpPr txBox="1"/>
          <p:nvPr/>
        </p:nvSpPr>
        <p:spPr>
          <a:xfrm>
            <a:off x="236936" y="2968587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latin typeface="+mj-lt"/>
              </a:rPr>
              <a:t>ЭКСПЛУАТАЦИЯ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E41DB4-34CD-4502-87FB-B744FFF8FEA9}"/>
              </a:ext>
            </a:extLst>
          </p:cNvPr>
          <p:cNvSpPr txBox="1"/>
          <p:nvPr/>
        </p:nvSpPr>
        <p:spPr>
          <a:xfrm>
            <a:off x="495300" y="3319047"/>
            <a:ext cx="344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+mj-lt"/>
              </a:rPr>
              <a:t>Доработки системы при необходимости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1068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13E9C38-F527-48B2-92B0-162C9F45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3" name="原创设计师QQ598969553      _1">
            <a:extLst>
              <a:ext uri="{FF2B5EF4-FFF2-40B4-BE49-F238E27FC236}">
                <a16:creationId xmlns:a16="http://schemas.microsoft.com/office/drawing/2014/main" id="{939DAD36-4F42-43D8-A457-C2FC5D2E819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52" y="1663531"/>
            <a:ext cx="1622468" cy="1618772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pic>
        <p:nvPicPr>
          <p:cNvPr id="4" name="原创设计师QQ598969553      _2">
            <a:extLst>
              <a:ext uri="{FF2B5EF4-FFF2-40B4-BE49-F238E27FC236}">
                <a16:creationId xmlns:a16="http://schemas.microsoft.com/office/drawing/2014/main" id="{285F7635-BD3A-4B32-A1B4-FBB3631917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0084" y="1674018"/>
            <a:ext cx="1622468" cy="1597798"/>
          </a:xfrm>
          <a:prstGeom prst="ellipse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9" name="文本框 17">
            <a:extLst>
              <a:ext uri="{FF2B5EF4-FFF2-40B4-BE49-F238E27FC236}">
                <a16:creationId xmlns:a16="http://schemas.microsoft.com/office/drawing/2014/main" id="{D8CCE15E-5728-4D81-A588-34E0C2B2F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00" y="3479008"/>
            <a:ext cx="20129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ru-RU" altLang="zh-CN" sz="1100" dirty="0">
                <a:solidFill>
                  <a:srgbClr val="000000"/>
                </a:solidFill>
                <a:latin typeface="+mj-lt"/>
              </a:rPr>
              <a:t>Ванюшкин</a:t>
            </a:r>
          </a:p>
          <a:p>
            <a:pPr algn="ctr" eaLnBrk="1" hangingPunct="1"/>
            <a:r>
              <a:rPr lang="ru-RU" altLang="zh-CN" sz="1100" dirty="0">
                <a:solidFill>
                  <a:srgbClr val="000000"/>
                </a:solidFill>
                <a:latin typeface="+mj-lt"/>
              </a:rPr>
              <a:t>Владислав</a:t>
            </a:r>
            <a:endParaRPr lang="zh-CN" altLang="en-US" sz="11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4" name="原创设计师QQ598969553      _1">
            <a:extLst>
              <a:ext uri="{FF2B5EF4-FFF2-40B4-BE49-F238E27FC236}">
                <a16:creationId xmlns:a16="http://schemas.microsoft.com/office/drawing/2014/main" id="{744D4D71-AA65-4F22-A2D1-DA910B6FE1C5}"/>
              </a:ext>
            </a:extLst>
          </p:cNvPr>
          <p:cNvSpPr/>
          <p:nvPr/>
        </p:nvSpPr>
        <p:spPr bwMode="auto">
          <a:xfrm>
            <a:off x="2" y="479942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5" name="原创设计师QQ598969553      _2">
            <a:extLst>
              <a:ext uri="{FF2B5EF4-FFF2-40B4-BE49-F238E27FC236}">
                <a16:creationId xmlns:a16="http://schemas.microsoft.com/office/drawing/2014/main" id="{00B6E5A8-A017-43CD-8326-559F94ADE29B}"/>
              </a:ext>
            </a:extLst>
          </p:cNvPr>
          <p:cNvSpPr>
            <a:spLocks/>
          </p:cNvSpPr>
          <p:nvPr/>
        </p:nvSpPr>
        <p:spPr bwMode="auto">
          <a:xfrm>
            <a:off x="75011" y="64901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16" name="原创设计师QQ598969553      _5">
            <a:extLst>
              <a:ext uri="{FF2B5EF4-FFF2-40B4-BE49-F238E27FC236}">
                <a16:creationId xmlns:a16="http://schemas.microsoft.com/office/drawing/2014/main" id="{2729E8F3-1BE4-4252-87AE-516DE0FF5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626391"/>
            <a:ext cx="1016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КОМАНДА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E2D9B8-3051-446B-A3B6-2FE34376A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170" y="3479008"/>
            <a:ext cx="20129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ru-RU" altLang="zh-CN" sz="1100" dirty="0" err="1">
                <a:solidFill>
                  <a:srgbClr val="000000"/>
                </a:solidFill>
                <a:latin typeface="+mj-lt"/>
              </a:rPr>
              <a:t>Бажин</a:t>
            </a:r>
            <a:endParaRPr lang="ru-RU" altLang="zh-CN" sz="1100" dirty="0">
              <a:solidFill>
                <a:srgbClr val="000000"/>
              </a:solidFill>
              <a:latin typeface="+mj-lt"/>
            </a:endParaRPr>
          </a:p>
          <a:p>
            <a:pPr algn="ctr" eaLnBrk="1" hangingPunct="1"/>
            <a:r>
              <a:rPr lang="ru-RU" altLang="zh-CN" sz="1100" dirty="0">
                <a:solidFill>
                  <a:srgbClr val="000000"/>
                </a:solidFill>
                <a:latin typeface="+mj-lt"/>
              </a:rPr>
              <a:t>Андрей</a:t>
            </a:r>
            <a:endParaRPr lang="zh-CN" altLang="en-US" sz="11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9" name="文本框 17">
            <a:extLst>
              <a:ext uri="{FF2B5EF4-FFF2-40B4-BE49-F238E27FC236}">
                <a16:creationId xmlns:a16="http://schemas.microsoft.com/office/drawing/2014/main" id="{BA26DAD0-D8D0-4F52-8A5A-E1D7CB7B4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846" y="3479008"/>
            <a:ext cx="20129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9pPr>
          </a:lstStyle>
          <a:p>
            <a:pPr algn="ctr" eaLnBrk="1" hangingPunct="1"/>
            <a:r>
              <a:rPr lang="ru-RU" altLang="zh-CN" sz="1100">
                <a:solidFill>
                  <a:srgbClr val="000000"/>
                </a:solidFill>
                <a:latin typeface="+mj-lt"/>
              </a:rPr>
              <a:t>Шкерина</a:t>
            </a:r>
          </a:p>
          <a:p>
            <a:pPr algn="ctr" eaLnBrk="1" hangingPunct="1"/>
            <a:r>
              <a:rPr lang="ru-RU" altLang="zh-CN" sz="1100">
                <a:solidFill>
                  <a:srgbClr val="000000"/>
                </a:solidFill>
                <a:latin typeface="+mj-lt"/>
              </a:rPr>
              <a:t>Ольга</a:t>
            </a:r>
            <a:endParaRPr lang="zh-CN" altLang="en-US" sz="11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71D7A9-0B72-466E-A6AA-CE3E0949D2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6" t="11692" r="8450" b="27701"/>
          <a:stretch/>
        </p:blipFill>
        <p:spPr>
          <a:xfrm>
            <a:off x="236936" y="1444487"/>
            <a:ext cx="2148455" cy="20932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80AFF1-2ED2-40DF-B013-054677A8D14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23744" r="40887" b="30084"/>
          <a:stretch/>
        </p:blipFill>
        <p:spPr>
          <a:xfrm>
            <a:off x="4671391" y="1444487"/>
            <a:ext cx="2106399" cy="1982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F9DE1F-F904-4F69-A709-746B3642E8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97" y="479942"/>
            <a:ext cx="2946894" cy="29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原创设计师QQ598969553      _22">
            <a:extLst>
              <a:ext uri="{FF2B5EF4-FFF2-40B4-BE49-F238E27FC236}">
                <a16:creationId xmlns:a16="http://schemas.microsoft.com/office/drawing/2014/main" id="{5C826EE7-1FAA-4ABF-A5FD-A872B0916182}"/>
              </a:ext>
            </a:extLst>
          </p:cNvPr>
          <p:cNvSpPr/>
          <p:nvPr/>
        </p:nvSpPr>
        <p:spPr bwMode="auto">
          <a:xfrm>
            <a:off x="4827374" y="4054997"/>
            <a:ext cx="407266" cy="81092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62" name="原创设计师QQ598969553      _1"/>
          <p:cNvSpPr/>
          <p:nvPr/>
        </p:nvSpPr>
        <p:spPr>
          <a:xfrm>
            <a:off x="2628900" y="1123114"/>
            <a:ext cx="4739341" cy="4058891"/>
          </a:xfrm>
          <a:custGeom>
            <a:avLst/>
            <a:gdLst/>
            <a:ahLst/>
            <a:cxnLst/>
            <a:rect l="l" t="t" r="r" b="b"/>
            <a:pathLst>
              <a:path w="6003587" h="5141913">
                <a:moveTo>
                  <a:pt x="5065968" y="0"/>
                </a:moveTo>
                <a:lnTo>
                  <a:pt x="6003587" y="0"/>
                </a:lnTo>
                <a:lnTo>
                  <a:pt x="6003587" y="1361228"/>
                </a:lnTo>
                <a:lnTo>
                  <a:pt x="2278743" y="5141913"/>
                </a:lnTo>
                <a:lnTo>
                  <a:pt x="0" y="51419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975" dirty="0"/>
          </a:p>
        </p:txBody>
      </p:sp>
      <p:sp>
        <p:nvSpPr>
          <p:cNvPr id="71" name="原创设计师QQ598969553      _6"/>
          <p:cNvSpPr>
            <a:spLocks/>
          </p:cNvSpPr>
          <p:nvPr/>
        </p:nvSpPr>
        <p:spPr bwMode="auto">
          <a:xfrm>
            <a:off x="5810447" y="1429104"/>
            <a:ext cx="343358" cy="686717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72" name="原创设计师QQ598969553      _7"/>
          <p:cNvSpPr>
            <a:spLocks noChangeArrowheads="1"/>
          </p:cNvSpPr>
          <p:nvPr/>
        </p:nvSpPr>
        <p:spPr bwMode="auto">
          <a:xfrm>
            <a:off x="176214" y="771362"/>
            <a:ext cx="5107482" cy="224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Bef>
                <a:spcPts val="450"/>
              </a:spcBef>
              <a:buClr>
                <a:srgbClr val="558ED5"/>
              </a:buClr>
            </a:pPr>
            <a:r>
              <a:rPr lang="ru-RU" altLang="zh-CN" sz="1600" b="1" u="sng" dirty="0" smtClean="0">
                <a:solidFill>
                  <a:srgbClr val="53585E"/>
                </a:solidFill>
                <a:latin typeface="+mj-lt"/>
                <a:cs typeface="Arial" charset="0"/>
              </a:rPr>
              <a:t>Проблемы:</a:t>
            </a:r>
          </a:p>
          <a:p>
            <a:pPr marL="171450" indent="-171450" algn="just">
              <a:lnSpc>
                <a:spcPct val="130000"/>
              </a:lnSpc>
              <a:spcBef>
                <a:spcPts val="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ru-RU" altLang="zh-CN" sz="1600" dirty="0" smtClean="0">
                <a:solidFill>
                  <a:srgbClr val="53585E"/>
                </a:solidFill>
                <a:latin typeface="+mj-lt"/>
                <a:cs typeface="Arial" charset="0"/>
              </a:rPr>
              <a:t>высокая нагрузка на начальника производства</a:t>
            </a:r>
          </a:p>
          <a:p>
            <a:pPr marL="171450" indent="-171450" algn="just">
              <a:lnSpc>
                <a:spcPct val="130000"/>
              </a:lnSpc>
              <a:spcBef>
                <a:spcPts val="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ru-RU" altLang="zh-CN" sz="1600" dirty="0" smtClean="0">
                <a:solidFill>
                  <a:srgbClr val="53585E"/>
                </a:solidFill>
                <a:latin typeface="+mj-lt"/>
                <a:cs typeface="Arial" charset="0"/>
              </a:rPr>
              <a:t>высокие временные издержки вследствие р</a:t>
            </a:r>
            <a:r>
              <a:rPr lang="ru-RU" altLang="zh-CN" sz="1600" dirty="0" smtClean="0">
                <a:solidFill>
                  <a:srgbClr val="53585E"/>
                </a:solidFill>
                <a:latin typeface="+mj-lt"/>
                <a:cs typeface="Arial" charset="0"/>
              </a:rPr>
              <a:t>учного управления</a:t>
            </a:r>
          </a:p>
          <a:p>
            <a:pPr marL="171450" indent="-171450" algn="just">
              <a:lnSpc>
                <a:spcPct val="130000"/>
              </a:lnSpc>
              <a:spcBef>
                <a:spcPts val="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rgbClr val="53585E"/>
                </a:solidFill>
                <a:latin typeface="+mj-lt"/>
                <a:cs typeface="Arial" charset="0"/>
              </a:rPr>
              <a:t>и</a:t>
            </a:r>
            <a:r>
              <a:rPr lang="ru-RU" altLang="zh-CN" sz="1600" dirty="0" smtClean="0">
                <a:solidFill>
                  <a:srgbClr val="53585E"/>
                </a:solidFill>
                <a:latin typeface="+mj-lt"/>
                <a:cs typeface="Arial" charset="0"/>
              </a:rPr>
              <a:t>спользование устаревших методов планирования и распределения производства</a:t>
            </a:r>
          </a:p>
          <a:p>
            <a:pPr marL="171450" indent="-171450" algn="just">
              <a:lnSpc>
                <a:spcPct val="130000"/>
              </a:lnSpc>
              <a:spcBef>
                <a:spcPts val="0"/>
              </a:spcBef>
              <a:buClr>
                <a:srgbClr val="558ED5"/>
              </a:buClr>
              <a:buFont typeface="Arial" panose="020B0604020202020204" pitchFamily="34" charset="0"/>
              <a:buChar char="•"/>
            </a:pPr>
            <a:r>
              <a:rPr lang="ru-RU" altLang="zh-CN" sz="1600" dirty="0">
                <a:solidFill>
                  <a:srgbClr val="53585E"/>
                </a:solidFill>
                <a:latin typeface="+mj-lt"/>
                <a:cs typeface="Arial" charset="0"/>
              </a:rPr>
              <a:t>о</a:t>
            </a:r>
            <a:r>
              <a:rPr lang="ru-RU" altLang="zh-CN" sz="1600" dirty="0" smtClean="0">
                <a:solidFill>
                  <a:srgbClr val="53585E"/>
                </a:solidFill>
                <a:latin typeface="+mj-lt"/>
                <a:cs typeface="Arial" charset="0"/>
              </a:rPr>
              <a:t>тсутствие мониторинга состояния станков</a:t>
            </a:r>
            <a:endParaRPr lang="ru-RU" altLang="zh-CN" sz="1600" dirty="0">
              <a:solidFill>
                <a:srgbClr val="53585E"/>
              </a:solidFill>
              <a:latin typeface="+mj-lt"/>
              <a:cs typeface="Arial" charset="0"/>
            </a:endParaRPr>
          </a:p>
        </p:txBody>
      </p:sp>
      <p:sp>
        <p:nvSpPr>
          <p:cNvPr id="7" name="原创设计师QQ598969553      _22">
            <a:extLst>
              <a:ext uri="{FF2B5EF4-FFF2-40B4-BE49-F238E27FC236}">
                <a16:creationId xmlns:a16="http://schemas.microsoft.com/office/drawing/2014/main" id="{755B13AF-B717-48D7-9730-6EF8059D1505}"/>
              </a:ext>
            </a:extLst>
          </p:cNvPr>
          <p:cNvSpPr/>
          <p:nvPr/>
        </p:nvSpPr>
        <p:spPr bwMode="auto">
          <a:xfrm>
            <a:off x="5870597" y="1618018"/>
            <a:ext cx="283207" cy="563908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8" name="原创设计师QQ598969553      _6">
            <a:extLst>
              <a:ext uri="{FF2B5EF4-FFF2-40B4-BE49-F238E27FC236}">
                <a16:creationId xmlns:a16="http://schemas.microsoft.com/office/drawing/2014/main" id="{6085DC03-7A40-4EE9-BFA3-074E8823AC6E}"/>
              </a:ext>
            </a:extLst>
          </p:cNvPr>
          <p:cNvSpPr>
            <a:spLocks/>
          </p:cNvSpPr>
          <p:nvPr/>
        </p:nvSpPr>
        <p:spPr bwMode="auto">
          <a:xfrm>
            <a:off x="4891283" y="4250050"/>
            <a:ext cx="343358" cy="686717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B93C4A-A517-4DA4-91A4-7F16A7AE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1" name="原创设计师QQ598969553      _1">
            <a:extLst>
              <a:ext uri="{FF2B5EF4-FFF2-40B4-BE49-F238E27FC236}">
                <a16:creationId xmlns:a16="http://schemas.microsoft.com/office/drawing/2014/main" id="{4E01D29E-C8E2-407E-90B6-AF8E049EEB2B}"/>
              </a:ext>
            </a:extLst>
          </p:cNvPr>
          <p:cNvSpPr/>
          <p:nvPr/>
        </p:nvSpPr>
        <p:spPr bwMode="auto">
          <a:xfrm>
            <a:off x="2" y="68155"/>
            <a:ext cx="302121" cy="602755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12" name="原创设计师QQ598969553      _2">
            <a:extLst>
              <a:ext uri="{FF2B5EF4-FFF2-40B4-BE49-F238E27FC236}">
                <a16:creationId xmlns:a16="http://schemas.microsoft.com/office/drawing/2014/main" id="{5D8D76B7-C749-48C5-A193-426CA59475F6}"/>
              </a:ext>
            </a:extLst>
          </p:cNvPr>
          <p:cNvSpPr>
            <a:spLocks/>
          </p:cNvSpPr>
          <p:nvPr/>
        </p:nvSpPr>
        <p:spPr bwMode="auto">
          <a:xfrm>
            <a:off x="75011" y="237225"/>
            <a:ext cx="202406" cy="40630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13" name="原创设计师QQ598969553      _5">
            <a:extLst>
              <a:ext uri="{FF2B5EF4-FFF2-40B4-BE49-F238E27FC236}">
                <a16:creationId xmlns:a16="http://schemas.microsoft.com/office/drawing/2014/main" id="{AF0FA569-54DB-4A04-906E-CA4BD888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1405"/>
            <a:ext cx="35827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2800" dirty="0" smtClean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ПРОБЛЕМА И РЕШЕНИЕ</a:t>
            </a:r>
            <a:endParaRPr lang="en-US" altLang="zh-CN" sz="2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4" name="原创设计师QQ598969553      _7"/>
          <p:cNvSpPr>
            <a:spLocks noChangeArrowheads="1"/>
          </p:cNvSpPr>
          <p:nvPr/>
        </p:nvSpPr>
        <p:spPr bwMode="auto">
          <a:xfrm>
            <a:off x="176214" y="3129700"/>
            <a:ext cx="3819786" cy="6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30000"/>
              </a:lnSpc>
              <a:spcBef>
                <a:spcPts val="450"/>
              </a:spcBef>
              <a:buClr>
                <a:srgbClr val="558ED5"/>
              </a:buClr>
            </a:pPr>
            <a:r>
              <a:rPr lang="ru-RU" altLang="zh-CN" sz="1600" b="1" u="sng" dirty="0" smtClean="0">
                <a:solidFill>
                  <a:srgbClr val="53585E"/>
                </a:solidFill>
                <a:latin typeface="+mj-lt"/>
                <a:cs typeface="Arial" charset="0"/>
              </a:rPr>
              <a:t>Решение:</a:t>
            </a:r>
            <a:r>
              <a:rPr lang="ru-RU" altLang="zh-CN" sz="1600" dirty="0" smtClean="0">
                <a:solidFill>
                  <a:srgbClr val="53585E"/>
                </a:solidFill>
                <a:latin typeface="+mj-lt"/>
                <a:cs typeface="Arial" charset="0"/>
              </a:rPr>
              <a:t> система планирования и </a:t>
            </a:r>
            <a:r>
              <a:rPr lang="ru-RU" altLang="zh-CN" sz="1600" dirty="0" smtClean="0">
                <a:solidFill>
                  <a:srgbClr val="53585E"/>
                </a:solidFill>
                <a:latin typeface="+mj-lt"/>
                <a:cs typeface="Arial" charset="0"/>
              </a:rPr>
              <a:t>распределения производства</a:t>
            </a:r>
            <a:endParaRPr lang="ru-RU" altLang="zh-CN" sz="1600" b="1" u="sng" dirty="0" smtClean="0">
              <a:solidFill>
                <a:srgbClr val="53585E"/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原创设计师QQ598969553      _1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" y="636984"/>
            <a:ext cx="1916906" cy="3869532"/>
          </a:xfrm>
          <a:custGeom>
            <a:avLst/>
            <a:gdLst>
              <a:gd name="T0" fmla="*/ 0 w 1624"/>
              <a:gd name="T1" fmla="*/ 0 h 3250"/>
              <a:gd name="T2" fmla="*/ 2147483646 w 1624"/>
              <a:gd name="T3" fmla="*/ 2147483646 h 3250"/>
              <a:gd name="T4" fmla="*/ 0 w 1624"/>
              <a:gd name="T5" fmla="*/ 2147483646 h 3250"/>
              <a:gd name="T6" fmla="*/ 0 w 1624"/>
              <a:gd name="T7" fmla="*/ 0 h 32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24" h="3250">
                <a:moveTo>
                  <a:pt x="0" y="0"/>
                </a:moveTo>
                <a:lnTo>
                  <a:pt x="1624" y="1625"/>
                </a:lnTo>
                <a:lnTo>
                  <a:pt x="0" y="325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27" name="原创设计师QQ598969553      _2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0" y="2243138"/>
            <a:ext cx="328613" cy="657225"/>
          </a:xfrm>
          <a:custGeom>
            <a:avLst/>
            <a:gdLst>
              <a:gd name="T0" fmla="*/ 0 w 557"/>
              <a:gd name="T1" fmla="*/ 0 h 1112"/>
              <a:gd name="T2" fmla="*/ 557 w 557"/>
              <a:gd name="T3" fmla="*/ 557 h 1112"/>
              <a:gd name="T4" fmla="*/ 0 w 557"/>
              <a:gd name="T5" fmla="*/ 1112 h 1112"/>
              <a:gd name="T6" fmla="*/ 0 w 557"/>
              <a:gd name="T7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" h="1112">
                <a:moveTo>
                  <a:pt x="0" y="0"/>
                </a:moveTo>
                <a:lnTo>
                  <a:pt x="557" y="557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8" name="原创设计师QQ598969553      _3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473995" y="1814514"/>
            <a:ext cx="435769" cy="869156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29" name="原创设计师QQ598969553      _4"/>
          <p:cNvSpPr>
            <a:spLocks noGrp="1" noSelect="1" noRot="1" noChangeAspect="1" noMove="1" noResize="1" noChangeShapeType="1" noTextEdit="1"/>
          </p:cNvSpPr>
          <p:nvPr/>
        </p:nvSpPr>
        <p:spPr bwMode="auto">
          <a:xfrm>
            <a:off x="1666875" y="2210992"/>
            <a:ext cx="353616" cy="708422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2" name="原创设计师QQ598969553      _7"/>
          <p:cNvSpPr>
            <a:spLocks noChangeShapeType="1"/>
          </p:cNvSpPr>
          <p:nvPr/>
        </p:nvSpPr>
        <p:spPr bwMode="auto">
          <a:xfrm>
            <a:off x="2618186" y="2516623"/>
            <a:ext cx="2214563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975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3" name="原创设计师QQ598969553      _8"/>
          <p:cNvSpPr>
            <a:spLocks noChangeArrowheads="1"/>
          </p:cNvSpPr>
          <p:nvPr/>
        </p:nvSpPr>
        <p:spPr bwMode="auto">
          <a:xfrm>
            <a:off x="2618186" y="2579726"/>
            <a:ext cx="2450771" cy="11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ru-RU" altLang="zh-CN" sz="750" dirty="0">
                <a:solidFill>
                  <a:srgbClr val="53585E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ФГУП ПСЗ 2023</a:t>
            </a:r>
            <a:endParaRPr lang="zh-CN" altLang="en-US" sz="750" dirty="0">
              <a:solidFill>
                <a:srgbClr val="53585E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4" name="原创设计师QQ598969553      _9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776289" y="3017045"/>
            <a:ext cx="1526381" cy="1526381"/>
          </a:xfrm>
          <a:prstGeom prst="diamond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35" name="原创设计师QQ598969553      _10"/>
          <p:cNvSpPr>
            <a:spLocks noGrp="1" noSelect="1" noRot="1" noChangeAspect="1" noMove="1" noResize="1" noChangeArrowheads="1" noChangeShapeType="1" noTextEdit="1"/>
          </p:cNvSpPr>
          <p:nvPr/>
        </p:nvSpPr>
        <p:spPr bwMode="auto">
          <a:xfrm>
            <a:off x="-13097" y="3813573"/>
            <a:ext cx="1525191" cy="1525190"/>
          </a:xfrm>
          <a:prstGeom prst="diamond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 dirty="0"/>
          </a:p>
        </p:txBody>
      </p:sp>
      <p:sp>
        <p:nvSpPr>
          <p:cNvPr id="40" name="原创设计师QQ598969553      _11"/>
          <p:cNvSpPr>
            <a:spLocks noGrp="1" noSelect="1" noRot="1" noChangeAspect="1" noMove="1" noResize="1" noChangeShapeType="1" noTextEdit="1"/>
          </p:cNvSpPr>
          <p:nvPr/>
        </p:nvSpPr>
        <p:spPr>
          <a:xfrm>
            <a:off x="1568055" y="3813574"/>
            <a:ext cx="1525190" cy="152519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1" name="原创设计师QQ598969553      _12"/>
          <p:cNvSpPr>
            <a:spLocks noChangeArrowheads="1"/>
          </p:cNvSpPr>
          <p:nvPr/>
        </p:nvSpPr>
        <p:spPr bwMode="auto">
          <a:xfrm>
            <a:off x="2619376" y="1886829"/>
            <a:ext cx="316519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ru-RU" altLang="zh-CN" sz="4000" dirty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  <a:cs typeface="宋体" charset="-122"/>
              </a:rPr>
              <a:t>Спасибо!</a:t>
            </a:r>
            <a:endParaRPr lang="en-US" altLang="zh-CN" sz="4000" dirty="0">
              <a:solidFill>
                <a:schemeClr val="accent1"/>
              </a:solidFill>
              <a:latin typeface="Impact" pitchFamily="34" charset="0"/>
              <a:ea typeface="微软雅黑" pitchFamily="34" charset="-122"/>
              <a:cs typeface="宋体" charset="-122"/>
            </a:endParaRPr>
          </a:p>
        </p:txBody>
      </p:sp>
      <p:pic>
        <p:nvPicPr>
          <p:cNvPr id="4404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7241" y="14564916"/>
            <a:ext cx="1483519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7770186-F788-4191-897C-992AC206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4E01D29E-C8E2-407E-90B6-AF8E049EEB2B}"/>
              </a:ext>
            </a:extLst>
          </p:cNvPr>
          <p:cNvSpPr/>
          <p:nvPr/>
        </p:nvSpPr>
        <p:spPr bwMode="auto">
          <a:xfrm>
            <a:off x="2" y="24956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5D8D76B7-C749-48C5-A193-426CA59475F6}"/>
              </a:ext>
            </a:extLst>
          </p:cNvPr>
          <p:cNvSpPr>
            <a:spLocks/>
          </p:cNvSpPr>
          <p:nvPr/>
        </p:nvSpPr>
        <p:spPr bwMode="auto">
          <a:xfrm>
            <a:off x="75011" y="194025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AF0FA569-54DB-4A04-906E-CA4BD8881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1405"/>
            <a:ext cx="25936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ОБЪЕКТ АВТОМАТИЗАЦИИ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" b="45546"/>
          <a:stretch/>
        </p:blipFill>
        <p:spPr>
          <a:xfrm>
            <a:off x="-67227" y="734399"/>
            <a:ext cx="4484495" cy="42966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25501" y="653005"/>
            <a:ext cx="308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+mj-lt"/>
              </a:rPr>
              <a:t>После проведения </a:t>
            </a:r>
            <a:r>
              <a:rPr lang="ru-RU" dirty="0" err="1" smtClean="0">
                <a:latin typeface="+mj-lt"/>
              </a:rPr>
              <a:t>предпроектного</a:t>
            </a:r>
            <a:r>
              <a:rPr lang="ru-RU" dirty="0" smtClean="0">
                <a:latin typeface="+mj-lt"/>
              </a:rPr>
              <a:t> исследования объектом автоматизации был выбран процесс планирования загрузки производства и распределения заказов по станкам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77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A52DEA0C-659A-4186-8A4F-DF5EEEFCE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37" y="835819"/>
            <a:ext cx="2427063" cy="28289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Главной ролью системы является «Начальник производства». </a:t>
            </a: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Авторизация осуществляется путем ввода логина и пароля в соответствующие поля</a:t>
            </a:r>
            <a:endParaRPr lang="ru-RU" dirty="0" smtClean="0">
              <a:latin typeface="+mj-l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0EBA4E-2C21-4676-ABDE-DDF89539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E01488BC-AB19-4079-8F25-9C68FFC45573}"/>
              </a:ext>
            </a:extLst>
          </p:cNvPr>
          <p:cNvSpPr/>
          <p:nvPr/>
        </p:nvSpPr>
        <p:spPr bwMode="auto">
          <a:xfrm>
            <a:off x="2" y="24956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28A42979-EBA4-4F6C-B635-5FC36EC5B545}"/>
              </a:ext>
            </a:extLst>
          </p:cNvPr>
          <p:cNvSpPr>
            <a:spLocks/>
          </p:cNvSpPr>
          <p:nvPr/>
        </p:nvSpPr>
        <p:spPr bwMode="auto">
          <a:xfrm>
            <a:off x="75011" y="194025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4A30801C-02BC-4FD6-8DFF-8761EA25A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1405"/>
            <a:ext cx="5546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РОЛИ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B9B526-DEB9-434B-9480-2181CECA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29" y="835819"/>
            <a:ext cx="3194267" cy="17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4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1A49CAA-77F8-43F3-A895-3A122DE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EA93A-23B0-4A90-80E9-4BC6FB31225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7224" b="3421"/>
          <a:stretch/>
        </p:blipFill>
        <p:spPr bwMode="auto">
          <a:xfrm>
            <a:off x="210508" y="631531"/>
            <a:ext cx="6436984" cy="35204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400" y="4168800"/>
            <a:ext cx="64512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+mj-lt"/>
              </a:rPr>
              <a:t>Главное окно системы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30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317C0-C00A-4C11-B00C-56964001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24956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194025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71405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6C4F1B6-ADCE-479E-A7A5-5CC5F8304998}"/>
              </a:ext>
            </a:extLst>
          </p:cNvPr>
          <p:cNvCxnSpPr>
            <a:cxnSpLocks/>
          </p:cNvCxnSpPr>
          <p:nvPr/>
        </p:nvCxnSpPr>
        <p:spPr>
          <a:xfrm flipV="1">
            <a:off x="463826" y="718312"/>
            <a:ext cx="3388846" cy="3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555792"/>
            <a:ext cx="325040" cy="325041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01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5" name="原创设计师QQ598969553      _4">
            <a:extLst>
              <a:ext uri="{FF2B5EF4-FFF2-40B4-BE49-F238E27FC236}">
                <a16:creationId xmlns:a16="http://schemas.microsoft.com/office/drawing/2014/main" id="{31D98083-AF88-47DB-BECE-D1BB04B1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2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6" name="原创设计师QQ598969553      _4">
            <a:extLst>
              <a:ext uri="{FF2B5EF4-FFF2-40B4-BE49-F238E27FC236}">
                <a16:creationId xmlns:a16="http://schemas.microsoft.com/office/drawing/2014/main" id="{70561C7C-9ED9-48C7-A9C8-6C11E84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4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7" name="原创设计师QQ598969553      _4">
            <a:extLst>
              <a:ext uri="{FF2B5EF4-FFF2-40B4-BE49-F238E27FC236}">
                <a16:creationId xmlns:a16="http://schemas.microsoft.com/office/drawing/2014/main" id="{2674C0CA-FB86-4CC2-9845-BDA01CE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6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04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8" name="原创设计师QQ598969553      _4">
            <a:extLst>
              <a:ext uri="{FF2B5EF4-FFF2-40B4-BE49-F238E27FC236}">
                <a16:creationId xmlns:a16="http://schemas.microsoft.com/office/drawing/2014/main" id="{87913D4E-85EB-4E92-85F0-7AF45C15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72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9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78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06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EF064D-BE89-4316-94F9-A7CC4FF55A97}"/>
              </a:ext>
            </a:extLst>
          </p:cNvPr>
          <p:cNvSpPr txBox="1"/>
          <p:nvPr/>
        </p:nvSpPr>
        <p:spPr>
          <a:xfrm>
            <a:off x="218552" y="831703"/>
            <a:ext cx="1116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Просмотр всех заказов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084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ru-RU" altLang="zh-CN" sz="1400" dirty="0" smtClean="0">
                <a:solidFill>
                  <a:schemeClr val="bg1"/>
                </a:solidFill>
              </a:rPr>
              <a:t>07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8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317C0-C00A-4C11-B00C-56964001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-3467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1343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1771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6C4F1B6-ADCE-479E-A7A5-5CC5F8304998}"/>
              </a:ext>
            </a:extLst>
          </p:cNvPr>
          <p:cNvCxnSpPr>
            <a:cxnSpLocks/>
          </p:cNvCxnSpPr>
          <p:nvPr/>
        </p:nvCxnSpPr>
        <p:spPr>
          <a:xfrm flipV="1">
            <a:off x="463826" y="718312"/>
            <a:ext cx="3388846" cy="3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01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2" name="原创设计师QQ598969553      _4">
            <a:extLst>
              <a:ext uri="{FF2B5EF4-FFF2-40B4-BE49-F238E27FC236}">
                <a16:creationId xmlns:a16="http://schemas.microsoft.com/office/drawing/2014/main" id="{31D98083-AF88-47DB-BECE-D1BB04B1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26" y="555792"/>
            <a:ext cx="325040" cy="325041"/>
          </a:xfrm>
          <a:prstGeom prst="ellipse">
            <a:avLst/>
          </a:prstGeom>
          <a:solidFill>
            <a:srgbClr val="5B9BD5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3" name="原创设计师QQ598969553      _4">
            <a:extLst>
              <a:ext uri="{FF2B5EF4-FFF2-40B4-BE49-F238E27FC236}">
                <a16:creationId xmlns:a16="http://schemas.microsoft.com/office/drawing/2014/main" id="{70561C7C-9ED9-48C7-A9C8-6C11E84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4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4" name="原创设计师QQ598969553      _4">
            <a:extLst>
              <a:ext uri="{FF2B5EF4-FFF2-40B4-BE49-F238E27FC236}">
                <a16:creationId xmlns:a16="http://schemas.microsoft.com/office/drawing/2014/main" id="{2674C0CA-FB86-4CC2-9845-BDA01CE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6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04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5" name="原创设计师QQ598969553      _4">
            <a:extLst>
              <a:ext uri="{FF2B5EF4-FFF2-40B4-BE49-F238E27FC236}">
                <a16:creationId xmlns:a16="http://schemas.microsoft.com/office/drawing/2014/main" id="{87913D4E-85EB-4E92-85F0-7AF45C15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72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6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78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06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EF064D-BE89-4316-94F9-A7CC4FF55A97}"/>
              </a:ext>
            </a:extLst>
          </p:cNvPr>
          <p:cNvSpPr txBox="1"/>
          <p:nvPr/>
        </p:nvSpPr>
        <p:spPr>
          <a:xfrm>
            <a:off x="520812" y="831703"/>
            <a:ext cx="1356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Оповещения о новых заказах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8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084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ru-RU" altLang="zh-CN" sz="1400" dirty="0" smtClean="0">
                <a:solidFill>
                  <a:schemeClr val="bg1"/>
                </a:solidFill>
              </a:rPr>
              <a:t>07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317C0-C00A-4C11-B00C-56964001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-3467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1343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1771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6C4F1B6-ADCE-479E-A7A5-5CC5F8304998}"/>
              </a:ext>
            </a:extLst>
          </p:cNvPr>
          <p:cNvCxnSpPr>
            <a:cxnSpLocks/>
          </p:cNvCxnSpPr>
          <p:nvPr/>
        </p:nvCxnSpPr>
        <p:spPr>
          <a:xfrm flipV="1">
            <a:off x="463826" y="718312"/>
            <a:ext cx="3388846" cy="3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01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7" name="原创设计师QQ598969553      _4">
            <a:extLst>
              <a:ext uri="{FF2B5EF4-FFF2-40B4-BE49-F238E27FC236}">
                <a16:creationId xmlns:a16="http://schemas.microsoft.com/office/drawing/2014/main" id="{31D98083-AF88-47DB-BECE-D1BB04B1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2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8" name="原创设计师QQ598969553      _4">
            <a:extLst>
              <a:ext uri="{FF2B5EF4-FFF2-40B4-BE49-F238E27FC236}">
                <a16:creationId xmlns:a16="http://schemas.microsoft.com/office/drawing/2014/main" id="{70561C7C-9ED9-48C7-A9C8-6C11E84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46" y="555792"/>
            <a:ext cx="325040" cy="325041"/>
          </a:xfrm>
          <a:prstGeom prst="ellipse">
            <a:avLst/>
          </a:prstGeom>
          <a:solidFill>
            <a:srgbClr val="5B9BD5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9" name="原创设计师QQ598969553      _4">
            <a:extLst>
              <a:ext uri="{FF2B5EF4-FFF2-40B4-BE49-F238E27FC236}">
                <a16:creationId xmlns:a16="http://schemas.microsoft.com/office/drawing/2014/main" id="{2674C0CA-FB86-4CC2-9845-BDA01CE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6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04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原创设计师QQ598969553      _4">
            <a:extLst>
              <a:ext uri="{FF2B5EF4-FFF2-40B4-BE49-F238E27FC236}">
                <a16:creationId xmlns:a16="http://schemas.microsoft.com/office/drawing/2014/main" id="{87913D4E-85EB-4E92-85F0-7AF45C15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72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1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78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06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F064D-BE89-4316-94F9-A7CC4FF55A97}"/>
              </a:ext>
            </a:extLst>
          </p:cNvPr>
          <p:cNvSpPr txBox="1"/>
          <p:nvPr/>
        </p:nvSpPr>
        <p:spPr>
          <a:xfrm>
            <a:off x="999602" y="831703"/>
            <a:ext cx="14616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Распределение заказов на станки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3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084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ru-RU" altLang="zh-CN" sz="1400" dirty="0" smtClean="0">
                <a:solidFill>
                  <a:schemeClr val="bg1"/>
                </a:solidFill>
              </a:rPr>
              <a:t>07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1317C0-C00A-4C11-B00C-56964001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F7F0C-EB34-41CB-8EF6-06CBDD03DBBA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原创设计师QQ598969553      _1">
            <a:extLst>
              <a:ext uri="{FF2B5EF4-FFF2-40B4-BE49-F238E27FC236}">
                <a16:creationId xmlns:a16="http://schemas.microsoft.com/office/drawing/2014/main" id="{5BDC99B0-2779-497B-AC20-B10662DE22CF}"/>
              </a:ext>
            </a:extLst>
          </p:cNvPr>
          <p:cNvSpPr/>
          <p:nvPr/>
        </p:nvSpPr>
        <p:spPr bwMode="auto">
          <a:xfrm>
            <a:off x="2" y="-34678"/>
            <a:ext cx="241697" cy="482204"/>
          </a:xfrm>
          <a:custGeom>
            <a:avLst/>
            <a:gdLst>
              <a:gd name="T0" fmla="*/ 0 w 286"/>
              <a:gd name="T1" fmla="*/ 0 h 571"/>
              <a:gd name="T2" fmla="*/ 286 w 286"/>
              <a:gd name="T3" fmla="*/ 287 h 571"/>
              <a:gd name="T4" fmla="*/ 0 w 286"/>
              <a:gd name="T5" fmla="*/ 571 h 571"/>
              <a:gd name="T6" fmla="*/ 0 w 286"/>
              <a:gd name="T7" fmla="*/ 0 h 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6" h="571">
                <a:moveTo>
                  <a:pt x="0" y="0"/>
                </a:moveTo>
                <a:lnTo>
                  <a:pt x="286" y="287"/>
                </a:lnTo>
                <a:lnTo>
                  <a:pt x="0" y="5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 cap="flat">
            <a:noFill/>
            <a:prstDash val="solid"/>
            <a:miter lim="800000"/>
          </a:ln>
        </p:spPr>
        <p:txBody>
          <a:bodyPr/>
          <a:lstStyle/>
          <a:p>
            <a:pPr>
              <a:defRPr/>
            </a:pPr>
            <a:endParaRPr lang="zh-CN" altLang="en-US" sz="975"/>
          </a:p>
        </p:txBody>
      </p:sp>
      <p:sp>
        <p:nvSpPr>
          <p:cNvPr id="4" name="原创设计师QQ598969553      _2">
            <a:extLst>
              <a:ext uri="{FF2B5EF4-FFF2-40B4-BE49-F238E27FC236}">
                <a16:creationId xmlns:a16="http://schemas.microsoft.com/office/drawing/2014/main" id="{FE3AEB1B-ADCB-4C96-8E9F-25A1DF33E1DE}"/>
              </a:ext>
            </a:extLst>
          </p:cNvPr>
          <p:cNvSpPr>
            <a:spLocks/>
          </p:cNvSpPr>
          <p:nvPr/>
        </p:nvSpPr>
        <p:spPr bwMode="auto">
          <a:xfrm>
            <a:off x="75011" y="134391"/>
            <a:ext cx="161925" cy="325041"/>
          </a:xfrm>
          <a:custGeom>
            <a:avLst/>
            <a:gdLst>
              <a:gd name="T0" fmla="*/ 0 w 278"/>
              <a:gd name="T1" fmla="*/ 0 h 557"/>
              <a:gd name="T2" fmla="*/ 2147483646 w 278"/>
              <a:gd name="T3" fmla="*/ 2147483646 h 557"/>
              <a:gd name="T4" fmla="*/ 0 w 278"/>
              <a:gd name="T5" fmla="*/ 2147483646 h 557"/>
              <a:gd name="T6" fmla="*/ 0 w 278"/>
              <a:gd name="T7" fmla="*/ 0 h 5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8" h="557">
                <a:moveTo>
                  <a:pt x="0" y="0"/>
                </a:moveTo>
                <a:lnTo>
                  <a:pt x="278" y="278"/>
                </a:lnTo>
                <a:lnTo>
                  <a:pt x="0" y="5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975"/>
          </a:p>
        </p:txBody>
      </p:sp>
      <p:sp>
        <p:nvSpPr>
          <p:cNvPr id="5" name="原创设计师QQ598969553      _5">
            <a:extLst>
              <a:ext uri="{FF2B5EF4-FFF2-40B4-BE49-F238E27FC236}">
                <a16:creationId xmlns:a16="http://schemas.microsoft.com/office/drawing/2014/main" id="{8BCD1044-C0CA-46E8-AD08-01E08595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1771"/>
            <a:ext cx="1586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ru-RU" altLang="zh-CN" sz="1800" dirty="0">
                <a:solidFill>
                  <a:schemeClr val="accent2"/>
                </a:solidFill>
                <a:latin typeface="+mj-lt"/>
                <a:ea typeface="微软雅黑" pitchFamily="34" charset="-122"/>
                <a:cs typeface="宋体" pitchFamily="2" charset="-122"/>
              </a:rPr>
              <a:t>ВОЗМОЖНОСТИ</a:t>
            </a:r>
            <a:endParaRPr lang="en-US" altLang="zh-CN" sz="1800" dirty="0">
              <a:solidFill>
                <a:schemeClr val="accent2"/>
              </a:solidFill>
              <a:latin typeface="+mj-lt"/>
              <a:ea typeface="微软雅黑" pitchFamily="34" charset="-122"/>
              <a:cs typeface="宋体" pitchFamily="2" charset="-122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6C4F1B6-ADCE-479E-A7A5-5CC5F8304998}"/>
              </a:ext>
            </a:extLst>
          </p:cNvPr>
          <p:cNvCxnSpPr>
            <a:cxnSpLocks/>
          </p:cNvCxnSpPr>
          <p:nvPr/>
        </p:nvCxnSpPr>
        <p:spPr>
          <a:xfrm flipV="1">
            <a:off x="463826" y="718312"/>
            <a:ext cx="3388846" cy="39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_4">
            <a:extLst>
              <a:ext uri="{FF2B5EF4-FFF2-40B4-BE49-F238E27FC236}">
                <a16:creationId xmlns:a16="http://schemas.microsoft.com/office/drawing/2014/main" id="{035BA8F5-D330-4B0B-A462-D7E231C73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0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01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原创设计师QQ598969553      _4">
            <a:extLst>
              <a:ext uri="{FF2B5EF4-FFF2-40B4-BE49-F238E27FC236}">
                <a16:creationId xmlns:a16="http://schemas.microsoft.com/office/drawing/2014/main" id="{31D98083-AF88-47DB-BECE-D1BB04B15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22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02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1" name="原创设计师QQ598969553      _4">
            <a:extLst>
              <a:ext uri="{FF2B5EF4-FFF2-40B4-BE49-F238E27FC236}">
                <a16:creationId xmlns:a16="http://schemas.microsoft.com/office/drawing/2014/main" id="{70561C7C-9ED9-48C7-A9C8-6C11E84D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946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03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2" name="原创设计师QQ598969553      _4">
            <a:extLst>
              <a:ext uri="{FF2B5EF4-FFF2-40B4-BE49-F238E27FC236}">
                <a16:creationId xmlns:a16="http://schemas.microsoft.com/office/drawing/2014/main" id="{2674C0CA-FB86-4CC2-9845-BDA01CE6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666" y="555792"/>
            <a:ext cx="325040" cy="325041"/>
          </a:xfrm>
          <a:prstGeom prst="ellipse">
            <a:avLst/>
          </a:prstGeom>
          <a:solidFill>
            <a:srgbClr val="5B9BD5"/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04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3" name="原创设计师QQ598969553      _4">
            <a:extLst>
              <a:ext uri="{FF2B5EF4-FFF2-40B4-BE49-F238E27FC236}">
                <a16:creationId xmlns:a16="http://schemas.microsoft.com/office/drawing/2014/main" id="{87913D4E-85EB-4E92-85F0-7AF45C15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472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05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4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78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06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EF064D-BE89-4316-94F9-A7CC4FF55A97}"/>
              </a:ext>
            </a:extLst>
          </p:cNvPr>
          <p:cNvSpPr txBox="1"/>
          <p:nvPr/>
        </p:nvSpPr>
        <p:spPr>
          <a:xfrm>
            <a:off x="1463152" y="831703"/>
            <a:ext cx="14222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Утверждение плана производства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1" name="原创设计师QQ598969553      _4">
            <a:extLst>
              <a:ext uri="{FF2B5EF4-FFF2-40B4-BE49-F238E27FC236}">
                <a16:creationId xmlns:a16="http://schemas.microsoft.com/office/drawing/2014/main" id="{B0BF137A-EAD5-41D0-82E9-E406531E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084" y="555792"/>
            <a:ext cx="325040" cy="3250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 algn="ctr"/>
            <a:r>
              <a:rPr lang="ru-RU" altLang="zh-CN" sz="1400" dirty="0" smtClean="0">
                <a:solidFill>
                  <a:schemeClr val="bg1"/>
                </a:solidFill>
              </a:rPr>
              <a:t>07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3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MH_CONTENTSID" val="423"/>
  <p:tag name="MH_SECTIONID" val="424,425,426,427,"/>
</p:tagLst>
</file>

<file path=ppt/theme/theme1.xml><?xml version="1.0" encoding="utf-8"?>
<a:theme xmlns:a="http://schemas.openxmlformats.org/drawingml/2006/main" name="www.home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4664</TotalTime>
  <Words>464</Words>
  <Application>Microsoft Office PowerPoint</Application>
  <PresentationFormat>Произвольный</PresentationFormat>
  <Paragraphs>163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STXihei</vt:lpstr>
      <vt:lpstr>宋体</vt:lpstr>
      <vt:lpstr>微软雅黑</vt:lpstr>
      <vt:lpstr>Impact</vt:lpstr>
      <vt:lpstr>Arial</vt:lpstr>
      <vt:lpstr>Calibri Light</vt:lpstr>
      <vt:lpstr>等线</vt:lpstr>
      <vt:lpstr>STXihei</vt:lpstr>
      <vt:lpstr>Calibri</vt:lpstr>
      <vt:lpstr>www.homeppt.com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欧美商务</dc:title>
  <dc:creator>第一PPT模板网：www.1ppt.com</dc:creator>
  <cp:keywords>第一PPT www.1ppt.com</cp:keywords>
  <cp:lastModifiedBy>Ольга Шкерина</cp:lastModifiedBy>
  <cp:revision>338</cp:revision>
  <dcterms:created xsi:type="dcterms:W3CDTF">2015-04-07T15:42:54Z</dcterms:created>
  <dcterms:modified xsi:type="dcterms:W3CDTF">2023-03-17T14:10:46Z</dcterms:modified>
</cp:coreProperties>
</file>