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7"/>
  </p:notesMasterIdLst>
  <p:sldIdLst>
    <p:sldId id="256" r:id="rId4"/>
    <p:sldId id="287" r:id="rId5"/>
    <p:sldId id="259" r:id="rId6"/>
    <p:sldId id="312" r:id="rId7"/>
    <p:sldId id="295" r:id="rId8"/>
    <p:sldId id="310" r:id="rId9"/>
    <p:sldId id="311" r:id="rId10"/>
    <p:sldId id="313" r:id="rId11"/>
    <p:sldId id="314" r:id="rId12"/>
    <p:sldId id="326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284" r:id="rId25"/>
    <p:sldId id="285" r:id="rId2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242D66"/>
    <a:srgbClr val="F2F2F2"/>
    <a:srgbClr val="E87A23"/>
    <a:srgbClr val="ED7D31"/>
    <a:srgbClr val="00FF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 autoAdjust="0"/>
    <p:restoredTop sz="94434" autoAdjust="0"/>
  </p:normalViewPr>
  <p:slideViewPr>
    <p:cSldViewPr>
      <p:cViewPr varScale="1">
        <p:scale>
          <a:sx n="68" d="100"/>
          <a:sy n="68" d="100"/>
        </p:scale>
        <p:origin x="181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520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25425D0-3ECE-420E-9130-D13D915528F8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D2F2318-E25A-4C0A-9D76-B30B703A94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93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F2318-E25A-4C0A-9D76-B30B703A94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85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F2318-E25A-4C0A-9D76-B30B703A943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8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F2318-E25A-4C0A-9D76-B30B703A943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8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F2318-E25A-4C0A-9D76-B30B703A943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99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DE25-0E3B-014D-AB08-0AD4741190BF}" type="datetime1">
              <a:rPr lang="en-US" smtClean="0"/>
              <a:t>2/19/2021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85719"/>
            <a:ext cx="457200" cy="365125"/>
          </a:xfrm>
          <a:prstGeom prst="rect">
            <a:avLst/>
          </a:prstGeom>
        </p:spPr>
        <p:txBody>
          <a:bodyPr/>
          <a:lstStyle/>
          <a:p>
            <a:fld id="{82811DF7-A42A-4107-A9E6-6C3947535C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C5C7-3D40-D147-8474-4CAF78E28128}" type="datetime1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DCC7-F5A3-F54A-8412-78F07FF2601F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03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F6D2-335C-6748-BEAD-B38E52C128C7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97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6F8-EADD-4F1E-A66A-F9DE6D301F0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883A-E27C-4CE2-8BE2-5A6B27F0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98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6F8-EADD-4F1E-A66A-F9DE6D301F0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883A-E27C-4CE2-8BE2-5A6B27F0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95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6F8-EADD-4F1E-A66A-F9DE6D301F0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883A-E27C-4CE2-8BE2-5A6B27F0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47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6F8-EADD-4F1E-A66A-F9DE6D301F0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883A-E27C-4CE2-8BE2-5A6B27F0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60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6F8-EADD-4F1E-A66A-F9DE6D301F0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883A-E27C-4CE2-8BE2-5A6B27F0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274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6F8-EADD-4F1E-A66A-F9DE6D301F0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883A-E27C-4CE2-8BE2-5A6B27F0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402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6F8-EADD-4F1E-A66A-F9DE6D301F0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883A-E27C-4CE2-8BE2-5A6B27F0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3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622F-DC27-6E4D-80EB-5A6117330FAE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353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6F8-EADD-4F1E-A66A-F9DE6D301F0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883A-E27C-4CE2-8BE2-5A6B27F0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716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6F8-EADD-4F1E-A66A-F9DE6D301F0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883A-E27C-4CE2-8BE2-5A6B27F0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909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6F8-EADD-4F1E-A66A-F9DE6D301F0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883A-E27C-4CE2-8BE2-5A6B27F0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000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6F8-EADD-4F1E-A66A-F9DE6D301F0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883A-E27C-4CE2-8BE2-5A6B27F0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5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A6B0-E07D-7A4E-9C17-34F6E529FF07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5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CC3-6E6E-6643-828B-49F62B8D27E7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E71E-C708-8048-B873-9764252AFD88}" type="datetime1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59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E0B2-8F0E-E541-A881-26952164E626}" type="datetime1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4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8D78-157E-6441-A2E9-690CAD17061D}" type="datetime1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2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DEEC-6BE6-484F-BFF5-6191A744CE89}" type="datetime1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9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79F4-DB7F-AD41-A0BB-29D2BAB33E6B}" type="datetime1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67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33" r="73809"/>
          <a:stretch/>
        </p:blipFill>
        <p:spPr>
          <a:xfrm>
            <a:off x="0" y="5410200"/>
            <a:ext cx="2450123" cy="14478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56384-A506-C646-ACE4-0A747B69E112}" type="datetime1">
              <a:rPr lang="en-US" smtClean="0"/>
              <a:t>2/19/2021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10" b="76667"/>
          <a:stretch/>
        </p:blipFill>
        <p:spPr>
          <a:xfrm>
            <a:off x="6690091" y="0"/>
            <a:ext cx="2453909" cy="1561578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0" y="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IT1090 - Information Systems and Data Modeling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SLIIT </a:t>
            </a:r>
            <a:r>
              <a:rPr lang="en-US" sz="1600" b="1" baseline="0" dirty="0">
                <a:solidFill>
                  <a:schemeClr val="tx1"/>
                </a:solidFill>
              </a:rPr>
              <a:t> - Faculty of Computing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248400" y="76200"/>
            <a:ext cx="2743200" cy="914400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7" b="23330"/>
          <a:stretch/>
        </p:blipFill>
        <p:spPr>
          <a:xfrm>
            <a:off x="6248400" y="76200"/>
            <a:ext cx="2742857" cy="914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>
            <a:off x="0" y="6400800"/>
            <a:ext cx="9144000" cy="4572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082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C29E6-4FCB-2845-BF22-D83D87980FEA}" type="datetime1">
              <a:rPr lang="en-US" smtClean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AFE79-0F59-BC47-A038-EDA78F95D4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71D3D-F011-47C0-9290-685F7D9F641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7" b="23330"/>
          <a:stretch/>
        </p:blipFill>
        <p:spPr>
          <a:xfrm>
            <a:off x="7620000" y="0"/>
            <a:ext cx="1524000" cy="508064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0" y="65532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E87A23"/>
                </a:solidFill>
              </a:rPr>
              <a:t>SLIIT </a:t>
            </a:r>
            <a:r>
              <a:rPr lang="en-US" sz="1600" b="1" baseline="0" dirty="0">
                <a:solidFill>
                  <a:srgbClr val="E87A23"/>
                </a:solidFill>
              </a:rPr>
              <a:t> - Faculty of Computing</a:t>
            </a:r>
            <a:endParaRPr lang="en-US" sz="1600" b="1" dirty="0">
              <a:solidFill>
                <a:srgbClr val="E87A23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 rot="10800000">
            <a:off x="0" y="-2"/>
            <a:ext cx="7620000" cy="45720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-76200"/>
            <a:ext cx="441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IT1090 - Information Systems and Data Modeling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628650" y="1447800"/>
            <a:ext cx="7886700" cy="0"/>
          </a:xfrm>
          <a:prstGeom prst="line">
            <a:avLst/>
          </a:prstGeom>
          <a:ln w="19050">
            <a:solidFill>
              <a:srgbClr val="242D6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37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516F8-EADD-4F1E-A66A-F9DE6D301F0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A883A-E27C-4CE2-8BE2-5A6B27F0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0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sz="4800" dirty="0"/>
              <a:t>Business Processes Mapping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/>
          <a:p>
            <a:r>
              <a:rPr lang="en-US" dirty="0"/>
              <a:t>Lecture – 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11DF7-A42A-4107-A9E6-6C3947535C5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8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4800" dirty="0">
                <a:latin typeface="Times New Roman" panose="02020603050405020304" pitchFamily="18" charset="0"/>
              </a:rPr>
              <a:t>Developing a Process Map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11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Process Mapping - 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11</a:t>
            </a:fld>
            <a:endParaRPr lang="en-US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860425" y="2498725"/>
            <a:ext cx="1077913" cy="895350"/>
          </a:xfrm>
          <a:custGeom>
            <a:avLst/>
            <a:gdLst>
              <a:gd name="T0" fmla="*/ 2147483646 w 21600"/>
              <a:gd name="T1" fmla="*/ 768967700 h 21600"/>
              <a:gd name="T2" fmla="*/ 1342513843 w 21600"/>
              <a:gd name="T3" fmla="*/ 1537933659 h 21600"/>
              <a:gd name="T4" fmla="*/ 335629072 w 21600"/>
              <a:gd name="T5" fmla="*/ 768967700 h 21600"/>
              <a:gd name="T6" fmla="*/ 134251384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1600"/>
          </a:p>
          <a:p>
            <a:pPr algn="ctr"/>
            <a:endParaRPr lang="en-US" altLang="en-US" sz="160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784475" y="2760663"/>
            <a:ext cx="58134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A Manual operation depicted as a sub process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860425" y="3711575"/>
            <a:ext cx="1077913" cy="611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1600"/>
          </a:p>
          <a:p>
            <a:pPr algn="ctr"/>
            <a:endParaRPr lang="en-US" altLang="en-US" sz="1600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784475" y="3914775"/>
            <a:ext cx="65976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Totally automated activity depicted as a sub-process</a:t>
            </a:r>
          </a:p>
        </p:txBody>
      </p:sp>
      <p:sp>
        <p:nvSpPr>
          <p:cNvPr id="9" name="TextBox 15"/>
          <p:cNvSpPr txBox="1">
            <a:spLocks noChangeArrowheads="1"/>
          </p:cNvSpPr>
          <p:nvPr/>
        </p:nvSpPr>
        <p:spPr bwMode="auto">
          <a:xfrm>
            <a:off x="2784475" y="1679575"/>
            <a:ext cx="2516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Start or End point</a:t>
            </a:r>
          </a:p>
        </p:txBody>
      </p:sp>
      <p:sp>
        <p:nvSpPr>
          <p:cNvPr id="10" name="Flowchart: Terminator 9"/>
          <p:cNvSpPr/>
          <p:nvPr/>
        </p:nvSpPr>
        <p:spPr>
          <a:xfrm>
            <a:off x="860425" y="1608138"/>
            <a:ext cx="1177925" cy="32861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Flowchart: Decision 10"/>
          <p:cNvSpPr/>
          <p:nvPr/>
        </p:nvSpPr>
        <p:spPr>
          <a:xfrm>
            <a:off x="735013" y="4791075"/>
            <a:ext cx="1303337" cy="777875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TextBox 19"/>
          <p:cNvSpPr txBox="1">
            <a:spLocks noChangeArrowheads="1"/>
          </p:cNvSpPr>
          <p:nvPr/>
        </p:nvSpPr>
        <p:spPr bwMode="auto">
          <a:xfrm>
            <a:off x="2784475" y="4978400"/>
            <a:ext cx="1824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Decision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09613" y="6269038"/>
            <a:ext cx="14874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2"/>
          <p:cNvSpPr txBox="1">
            <a:spLocks noChangeArrowheads="1"/>
          </p:cNvSpPr>
          <p:nvPr/>
        </p:nvSpPr>
        <p:spPr bwMode="auto">
          <a:xfrm>
            <a:off x="2814638" y="6037263"/>
            <a:ext cx="29352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Process flow direction</a:t>
            </a:r>
          </a:p>
        </p:txBody>
      </p:sp>
    </p:spTree>
    <p:extLst>
      <p:ext uri="{BB962C8B-B14F-4D97-AF65-F5344CB8AC3E}">
        <p14:creationId xmlns:p14="http://schemas.microsoft.com/office/powerpoint/2010/main" val="1920631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Process Mapping – Notations </a:t>
            </a:r>
            <a:r>
              <a:rPr lang="en-US" sz="3600" dirty="0">
                <a:latin typeface="Times New Roman" panose="02020603050405020304" pitchFamily="18" charset="0"/>
              </a:rPr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12</a:t>
            </a:fld>
            <a:endParaRPr lang="en-US"/>
          </a:p>
        </p:txBody>
      </p:sp>
      <p:sp>
        <p:nvSpPr>
          <p:cNvPr id="5" name="Flowchart: Document 4"/>
          <p:cNvSpPr/>
          <p:nvPr/>
        </p:nvSpPr>
        <p:spPr>
          <a:xfrm>
            <a:off x="928688" y="1911350"/>
            <a:ext cx="914400" cy="612775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Flowchart: Multidocument 5"/>
          <p:cNvSpPr/>
          <p:nvPr/>
        </p:nvSpPr>
        <p:spPr>
          <a:xfrm>
            <a:off x="1023938" y="2962275"/>
            <a:ext cx="1060450" cy="758825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lowchart: Off-page Connector 6"/>
          <p:cNvSpPr/>
          <p:nvPr/>
        </p:nvSpPr>
        <p:spPr>
          <a:xfrm>
            <a:off x="1138238" y="4271963"/>
            <a:ext cx="612775" cy="611187"/>
          </a:xfrm>
          <a:prstGeom prst="flowChartOffpage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2387600" y="2022475"/>
            <a:ext cx="1465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Document</a:t>
            </a: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2387600" y="3044825"/>
            <a:ext cx="2079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Multidocument</a:t>
            </a:r>
          </a:p>
        </p:txBody>
      </p:sp>
      <p:sp>
        <p:nvSpPr>
          <p:cNvPr id="10" name="TextBox 14"/>
          <p:cNvSpPr txBox="1">
            <a:spLocks noChangeArrowheads="1"/>
          </p:cNvSpPr>
          <p:nvPr/>
        </p:nvSpPr>
        <p:spPr bwMode="auto">
          <a:xfrm>
            <a:off x="2387600" y="4257675"/>
            <a:ext cx="2578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Off-page connector</a:t>
            </a:r>
          </a:p>
        </p:txBody>
      </p:sp>
      <p:sp>
        <p:nvSpPr>
          <p:cNvPr id="11" name="Flowchart: Magnetic Disk 10"/>
          <p:cNvSpPr/>
          <p:nvPr/>
        </p:nvSpPr>
        <p:spPr>
          <a:xfrm>
            <a:off x="6100763" y="1885950"/>
            <a:ext cx="914400" cy="612775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Flowchart: Delay 11"/>
          <p:cNvSpPr/>
          <p:nvPr/>
        </p:nvSpPr>
        <p:spPr>
          <a:xfrm>
            <a:off x="6100763" y="2974975"/>
            <a:ext cx="612775" cy="612775"/>
          </a:xfrm>
          <a:prstGeom prst="flowChartDelay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TextBox 17"/>
          <p:cNvSpPr txBox="1">
            <a:spLocks noChangeArrowheads="1"/>
          </p:cNvSpPr>
          <p:nvPr/>
        </p:nvSpPr>
        <p:spPr bwMode="auto">
          <a:xfrm>
            <a:off x="7137400" y="1965325"/>
            <a:ext cx="1311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Database</a:t>
            </a:r>
          </a:p>
        </p:txBody>
      </p:sp>
      <p:sp>
        <p:nvSpPr>
          <p:cNvPr id="14" name="TextBox 18"/>
          <p:cNvSpPr txBox="1">
            <a:spLocks noChangeArrowheads="1"/>
          </p:cNvSpPr>
          <p:nvPr/>
        </p:nvSpPr>
        <p:spPr bwMode="auto">
          <a:xfrm>
            <a:off x="7200900" y="2974975"/>
            <a:ext cx="919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Delay</a:t>
            </a:r>
          </a:p>
        </p:txBody>
      </p:sp>
      <p:grpSp>
        <p:nvGrpSpPr>
          <p:cNvPr id="15" name="Group 17"/>
          <p:cNvGrpSpPr>
            <a:grpSpLocks/>
          </p:cNvGrpSpPr>
          <p:nvPr/>
        </p:nvGrpSpPr>
        <p:grpSpPr bwMode="auto">
          <a:xfrm>
            <a:off x="3810000" y="5175250"/>
            <a:ext cx="228600" cy="920750"/>
            <a:chOff x="4800600" y="2661312"/>
            <a:chExt cx="228600" cy="920088"/>
          </a:xfrm>
        </p:grpSpPr>
        <p:sp>
          <p:nvSpPr>
            <p:cNvPr id="16" name="Line 34"/>
            <p:cNvSpPr>
              <a:spLocks noChangeShapeType="1"/>
            </p:cNvSpPr>
            <p:nvPr/>
          </p:nvSpPr>
          <p:spPr bwMode="auto">
            <a:xfrm>
              <a:off x="4876800" y="29718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35"/>
            <p:cNvSpPr>
              <a:spLocks noChangeShapeType="1"/>
            </p:cNvSpPr>
            <p:nvPr/>
          </p:nvSpPr>
          <p:spPr bwMode="auto">
            <a:xfrm>
              <a:off x="4800600" y="266131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36"/>
            <p:cNvSpPr>
              <a:spLocks noChangeShapeType="1"/>
            </p:cNvSpPr>
            <p:nvPr/>
          </p:nvSpPr>
          <p:spPr bwMode="auto">
            <a:xfrm flipH="1">
              <a:off x="4876800" y="2813712"/>
              <a:ext cx="152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TextBox 2"/>
          <p:cNvSpPr txBox="1">
            <a:spLocks noChangeArrowheads="1"/>
          </p:cNvSpPr>
          <p:nvPr/>
        </p:nvSpPr>
        <p:spPr bwMode="auto">
          <a:xfrm>
            <a:off x="1163638" y="5332413"/>
            <a:ext cx="21579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Phase Separator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5853113" y="4032250"/>
            <a:ext cx="11430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14"/>
          <p:cNvSpPr txBox="1">
            <a:spLocks noChangeArrowheads="1"/>
          </p:cNvSpPr>
          <p:nvPr/>
        </p:nvSpPr>
        <p:spPr bwMode="auto">
          <a:xfrm>
            <a:off x="7010400" y="4400550"/>
            <a:ext cx="2211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Another Process</a:t>
            </a:r>
          </a:p>
        </p:txBody>
      </p:sp>
    </p:spTree>
    <p:extLst>
      <p:ext uri="{BB962C8B-B14F-4D97-AF65-F5344CB8AC3E}">
        <p14:creationId xmlns:p14="http://schemas.microsoft.com/office/powerpoint/2010/main" val="3673752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08267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13</a:t>
            </a:fld>
            <a:endParaRPr lang="en-US"/>
          </a:p>
        </p:txBody>
      </p:sp>
      <p:sp>
        <p:nvSpPr>
          <p:cNvPr id="5" name="Flowchart: Terminator 4"/>
          <p:cNvSpPr/>
          <p:nvPr/>
        </p:nvSpPr>
        <p:spPr>
          <a:xfrm>
            <a:off x="1408113" y="1500188"/>
            <a:ext cx="1554162" cy="40481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Start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404938" y="2241550"/>
            <a:ext cx="1570037" cy="738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600" dirty="0"/>
          </a:p>
          <a:p>
            <a:pPr algn="ctr">
              <a:defRPr/>
            </a:pPr>
            <a:r>
              <a:rPr lang="en-US" sz="1200" dirty="0">
                <a:solidFill>
                  <a:schemeClr val="lt1"/>
                </a:solidFill>
                <a:latin typeface="+mn-lt"/>
              </a:rPr>
              <a:t>Activity / </a:t>
            </a:r>
          </a:p>
          <a:p>
            <a:pPr algn="ctr">
              <a:defRPr/>
            </a:pPr>
            <a:r>
              <a:rPr lang="en-US" sz="1200" dirty="0">
                <a:solidFill>
                  <a:schemeClr val="lt1"/>
                </a:solidFill>
                <a:latin typeface="+mn-lt"/>
              </a:rPr>
              <a:t>Sub process 1</a:t>
            </a:r>
          </a:p>
          <a:p>
            <a:pPr algn="ctr">
              <a:defRPr/>
            </a:pPr>
            <a:endParaRPr lang="en-US" sz="1600" dirty="0"/>
          </a:p>
        </p:txBody>
      </p:sp>
      <p:sp>
        <p:nvSpPr>
          <p:cNvPr id="7" name="Flowchart: Decision 6"/>
          <p:cNvSpPr/>
          <p:nvPr/>
        </p:nvSpPr>
        <p:spPr>
          <a:xfrm>
            <a:off x="1331913" y="3340100"/>
            <a:ext cx="1730375" cy="12223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Decision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404938" y="5227638"/>
            <a:ext cx="1570037" cy="7318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>
                <a:solidFill>
                  <a:srgbClr val="FFFFFF"/>
                </a:solidFill>
              </a:rPr>
              <a:t>Activity / </a:t>
            </a:r>
          </a:p>
          <a:p>
            <a:pPr algn="ctr"/>
            <a:r>
              <a:rPr lang="en-US" altLang="en-US" sz="1200">
                <a:solidFill>
                  <a:srgbClr val="FFFFFF"/>
                </a:solidFill>
              </a:rPr>
              <a:t>Sub process 2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962400" y="3652838"/>
            <a:ext cx="1077913" cy="611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>
                <a:solidFill>
                  <a:srgbClr val="FFFFFF"/>
                </a:solidFill>
              </a:rPr>
              <a:t>Activity /</a:t>
            </a:r>
          </a:p>
          <a:p>
            <a:pPr algn="ctr"/>
            <a:r>
              <a:rPr lang="en-US" altLang="en-US" sz="1200">
                <a:solidFill>
                  <a:srgbClr val="FFFFFF"/>
                </a:solidFill>
              </a:rPr>
              <a:t>Sub process 3</a:t>
            </a:r>
          </a:p>
        </p:txBody>
      </p:sp>
      <p:sp>
        <p:nvSpPr>
          <p:cNvPr id="10" name="Flowchart: Delay 9"/>
          <p:cNvSpPr/>
          <p:nvPr/>
        </p:nvSpPr>
        <p:spPr>
          <a:xfrm>
            <a:off x="4167188" y="2297113"/>
            <a:ext cx="666750" cy="61277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A delay</a:t>
            </a:r>
          </a:p>
        </p:txBody>
      </p:sp>
      <p:sp>
        <p:nvSpPr>
          <p:cNvPr id="11" name="Flowchart: Terminator 10"/>
          <p:cNvSpPr/>
          <p:nvPr/>
        </p:nvSpPr>
        <p:spPr>
          <a:xfrm>
            <a:off x="3911600" y="5400675"/>
            <a:ext cx="1179513" cy="38576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End  of the Process</a:t>
            </a:r>
          </a:p>
        </p:txBody>
      </p: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2185194" y="1905000"/>
            <a:ext cx="4763" cy="336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2190750" y="2979738"/>
            <a:ext cx="6350" cy="360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197100" y="4562475"/>
            <a:ext cx="0" cy="665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82900" y="2311400"/>
            <a:ext cx="9525" cy="387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11" idx="1"/>
          </p:cNvCxnSpPr>
          <p:nvPr/>
        </p:nvCxnSpPr>
        <p:spPr>
          <a:xfrm>
            <a:off x="2974975" y="5594350"/>
            <a:ext cx="936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9" idx="1"/>
          </p:cNvCxnSpPr>
          <p:nvPr/>
        </p:nvCxnSpPr>
        <p:spPr>
          <a:xfrm>
            <a:off x="3062288" y="3951288"/>
            <a:ext cx="900112" cy="7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0"/>
            <a:endCxn id="10" idx="2"/>
          </p:cNvCxnSpPr>
          <p:nvPr/>
        </p:nvCxnSpPr>
        <p:spPr>
          <a:xfrm flipV="1">
            <a:off x="4500563" y="2909888"/>
            <a:ext cx="0" cy="742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1"/>
            <a:endCxn id="6" idx="3"/>
          </p:cNvCxnSpPr>
          <p:nvPr/>
        </p:nvCxnSpPr>
        <p:spPr>
          <a:xfrm flipH="1">
            <a:off x="2974975" y="2603500"/>
            <a:ext cx="1192213" cy="7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60"/>
          <p:cNvSpPr txBox="1">
            <a:spLocks noChangeArrowheads="1"/>
          </p:cNvSpPr>
          <p:nvPr/>
        </p:nvSpPr>
        <p:spPr bwMode="auto">
          <a:xfrm>
            <a:off x="3141663" y="3897313"/>
            <a:ext cx="434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No</a:t>
            </a:r>
          </a:p>
        </p:txBody>
      </p:sp>
      <p:sp>
        <p:nvSpPr>
          <p:cNvPr id="21" name="TextBox 61"/>
          <p:cNvSpPr txBox="1">
            <a:spLocks noChangeArrowheads="1"/>
          </p:cNvSpPr>
          <p:nvPr/>
        </p:nvSpPr>
        <p:spPr bwMode="auto">
          <a:xfrm>
            <a:off x="2184400" y="4710113"/>
            <a:ext cx="4841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Yes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880100" y="1460500"/>
            <a:ext cx="3238500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5738" indent="-185738" algn="l" defTabSz="742950" rtl="0" eaLnBrk="0" fontAlgn="base" hangingPunct="0">
              <a:lnSpc>
                <a:spcPct val="90000"/>
              </a:lnSpc>
              <a:spcBef>
                <a:spcPts val="81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sz="2000" dirty="0">
                <a:latin typeface="Garamond" panose="02020404030301010803" pitchFamily="18" charset="0"/>
              </a:rPr>
              <a:t>Note: </a:t>
            </a:r>
          </a:p>
          <a:p>
            <a:pPr eaLnBrk="1" hangingPunct="1">
              <a:lnSpc>
                <a:spcPct val="80000"/>
              </a:lnSpc>
              <a:buFontTx/>
              <a:buChar char="•"/>
              <a:defRPr/>
            </a:pPr>
            <a:r>
              <a:rPr lang="en-US" sz="2000" dirty="0">
                <a:latin typeface="Garamond" panose="02020404030301010803" pitchFamily="18" charset="0"/>
              </a:rPr>
              <a:t>use terminator/start symbol to show start and end of the process</a:t>
            </a:r>
          </a:p>
          <a:p>
            <a:pPr eaLnBrk="1" hangingPunct="1">
              <a:lnSpc>
                <a:spcPct val="80000"/>
              </a:lnSpc>
              <a:buFontTx/>
              <a:buChar char="•"/>
              <a:defRPr/>
            </a:pPr>
            <a:endParaRPr lang="en-US" sz="2000" dirty="0">
              <a:latin typeface="Garamond" panose="02020404030301010803" pitchFamily="18" charset="0"/>
            </a:endParaRPr>
          </a:p>
          <a:p>
            <a:pPr eaLnBrk="1" hangingPunct="1">
              <a:lnSpc>
                <a:spcPct val="80000"/>
              </a:lnSpc>
              <a:buFontTx/>
              <a:buChar char="•"/>
              <a:defRPr/>
            </a:pPr>
            <a:r>
              <a:rPr lang="en-US" sz="2000" dirty="0">
                <a:latin typeface="Garamond" panose="02020404030301010803" pitchFamily="18" charset="0"/>
              </a:rPr>
              <a:t>Use off page reference to link to another process map page</a:t>
            </a:r>
          </a:p>
          <a:p>
            <a:pPr eaLnBrk="1" hangingPunct="1">
              <a:lnSpc>
                <a:spcPct val="80000"/>
              </a:lnSpc>
              <a:buFontTx/>
              <a:buChar char="•"/>
              <a:defRPr/>
            </a:pPr>
            <a:endParaRPr lang="en-US" sz="2000" dirty="0">
              <a:latin typeface="Garamond" panose="02020404030301010803" pitchFamily="18" charset="0"/>
            </a:endParaRPr>
          </a:p>
          <a:p>
            <a:pPr eaLnBrk="1" hangingPunct="1">
              <a:lnSpc>
                <a:spcPct val="80000"/>
              </a:lnSpc>
              <a:buFontTx/>
              <a:buChar char="•"/>
              <a:defRPr/>
            </a:pPr>
            <a:r>
              <a:rPr lang="en-US" sz="2000" dirty="0">
                <a:latin typeface="Garamond" panose="02020404030301010803" pitchFamily="18" charset="0"/>
              </a:rPr>
              <a:t>Use delay symbol to show when delays occurs: waiting on queue’s, waiting for an event, etc.</a:t>
            </a:r>
          </a:p>
          <a:p>
            <a:pPr eaLnBrk="1" hangingPunct="1">
              <a:lnSpc>
                <a:spcPct val="80000"/>
              </a:lnSpc>
              <a:buFontTx/>
              <a:buChar char="•"/>
              <a:defRPr/>
            </a:pPr>
            <a:endParaRPr lang="en-US" sz="2000" dirty="0">
              <a:latin typeface="Garamond" panose="02020404030301010803" pitchFamily="18" charset="0"/>
            </a:endParaRPr>
          </a:p>
          <a:p>
            <a:pPr eaLnBrk="1" hangingPunct="1">
              <a:lnSpc>
                <a:spcPct val="80000"/>
              </a:lnSpc>
              <a:buFontTx/>
              <a:buChar char="•"/>
              <a:defRPr/>
            </a:pPr>
            <a:r>
              <a:rPr lang="en-US" sz="2000" dirty="0">
                <a:latin typeface="Garamond" panose="02020404030301010803" pitchFamily="18" charset="0"/>
              </a:rPr>
              <a:t>Always try to identify timing for each activity + total phase time</a:t>
            </a:r>
          </a:p>
        </p:txBody>
      </p:sp>
    </p:spTree>
    <p:extLst>
      <p:ext uri="{BB962C8B-B14F-4D97-AF65-F5344CB8AC3E}">
        <p14:creationId xmlns:p14="http://schemas.microsoft.com/office/powerpoint/2010/main" val="289911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Bookman Old Style" panose="02050604050505020204" pitchFamily="18" charset="0"/>
              </a:rPr>
              <a:t>Possible process map drawing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14</a:t>
            </a:fld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3312069-87DE-46E7-BC53-0477E36BF81B}"/>
              </a:ext>
            </a:extLst>
          </p:cNvPr>
          <p:cNvGrpSpPr/>
          <p:nvPr/>
        </p:nvGrpSpPr>
        <p:grpSpPr>
          <a:xfrm>
            <a:off x="0" y="2119441"/>
            <a:ext cx="9144000" cy="4373431"/>
            <a:chOff x="76200" y="2119510"/>
            <a:chExt cx="12496800" cy="422297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D3AAED1-EF76-4390-BF02-9098C3CA64A4}"/>
                </a:ext>
              </a:extLst>
            </p:cNvPr>
            <p:cNvSpPr/>
            <p:nvPr/>
          </p:nvSpPr>
          <p:spPr>
            <a:xfrm>
              <a:off x="7065230" y="2209111"/>
              <a:ext cx="5507770" cy="41259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4A5D44F-9B22-4F7B-BBFF-B8A7B0190CFD}"/>
                </a:ext>
              </a:extLst>
            </p:cNvPr>
            <p:cNvSpPr/>
            <p:nvPr/>
          </p:nvSpPr>
          <p:spPr>
            <a:xfrm>
              <a:off x="76200" y="2216569"/>
              <a:ext cx="6857956" cy="41259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AutoShape 6">
              <a:extLst>
                <a:ext uri="{FF2B5EF4-FFF2-40B4-BE49-F238E27FC236}">
                  <a16:creationId xmlns:a16="http://schemas.microsoft.com/office/drawing/2014/main" id="{06D72E13-9FAC-4174-95B1-A4DB1985D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" y="3352800"/>
              <a:ext cx="990600" cy="457200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Process</a:t>
              </a:r>
            </a:p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Starting</a:t>
              </a:r>
            </a:p>
          </p:txBody>
        </p:sp>
        <p:sp>
          <p:nvSpPr>
            <p:cNvPr id="88" name="Line 7">
              <a:extLst>
                <a:ext uri="{FF2B5EF4-FFF2-40B4-BE49-F238E27FC236}">
                  <a16:creationId xmlns:a16="http://schemas.microsoft.com/office/drawing/2014/main" id="{0D75510E-7E27-468D-A1C7-332BFE848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800" y="35814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AutoShape 8">
              <a:extLst>
                <a:ext uri="{FF2B5EF4-FFF2-40B4-BE49-F238E27FC236}">
                  <a16:creationId xmlns:a16="http://schemas.microsoft.com/office/drawing/2014/main" id="{A6BD6CDF-86D4-4E61-B1B2-1D293DB92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892" y="3340913"/>
              <a:ext cx="990600" cy="685800"/>
            </a:xfrm>
            <a:custGeom>
              <a:avLst/>
              <a:gdLst>
                <a:gd name="T0" fmla="*/ 1823037181 w 21600"/>
                <a:gd name="T1" fmla="*/ 345664631 h 21600"/>
                <a:gd name="T2" fmla="*/ 1041735506 w 21600"/>
                <a:gd name="T3" fmla="*/ 691329263 h 21600"/>
                <a:gd name="T4" fmla="*/ 260433876 w 21600"/>
                <a:gd name="T5" fmla="*/ 345664631 h 21600"/>
                <a:gd name="T6" fmla="*/ 1041735506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P1</a:t>
              </a:r>
            </a:p>
          </p:txBody>
        </p:sp>
        <p:sp>
          <p:nvSpPr>
            <p:cNvPr id="90" name="AutoShape 9">
              <a:extLst>
                <a:ext uri="{FF2B5EF4-FFF2-40B4-BE49-F238E27FC236}">
                  <a16:creationId xmlns:a16="http://schemas.microsoft.com/office/drawing/2014/main" id="{3B5447BE-BDF3-4B47-A679-BE3E7B815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6680" y="2642686"/>
              <a:ext cx="990600" cy="447018"/>
            </a:xfrm>
            <a:prstGeom prst="flowChartDocumen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Line 11">
              <a:extLst>
                <a:ext uri="{FF2B5EF4-FFF2-40B4-BE49-F238E27FC236}">
                  <a16:creationId xmlns:a16="http://schemas.microsoft.com/office/drawing/2014/main" id="{74ED6A1D-951D-4EC0-8479-CAB74A376D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35814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AutoShape 12">
              <a:extLst>
                <a:ext uri="{FF2B5EF4-FFF2-40B4-BE49-F238E27FC236}">
                  <a16:creationId xmlns:a16="http://schemas.microsoft.com/office/drawing/2014/main" id="{AE2A1262-24F9-4C6F-8C5C-252286F01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3200400"/>
              <a:ext cx="1143000" cy="8382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If</a:t>
              </a:r>
            </a:p>
          </p:txBody>
        </p:sp>
        <p:sp>
          <p:nvSpPr>
            <p:cNvPr id="93" name="Line 13">
              <a:extLst>
                <a:ext uri="{FF2B5EF4-FFF2-40B4-BE49-F238E27FC236}">
                  <a16:creationId xmlns:a16="http://schemas.microsoft.com/office/drawing/2014/main" id="{1F8B3A4B-23D5-4B28-9FC1-98F13BAFF2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600" y="35814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AutoShape 14">
              <a:extLst>
                <a:ext uri="{FF2B5EF4-FFF2-40B4-BE49-F238E27FC236}">
                  <a16:creationId xmlns:a16="http://schemas.microsoft.com/office/drawing/2014/main" id="{C861E1DB-2DB3-4D89-8ADB-EC4960E7E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3352800"/>
              <a:ext cx="935341" cy="533400"/>
            </a:xfrm>
            <a:custGeom>
              <a:avLst/>
              <a:gdLst>
                <a:gd name="T0" fmla="*/ 2147483646 w 21600"/>
                <a:gd name="T1" fmla="*/ 162637809 h 21600"/>
                <a:gd name="T2" fmla="*/ 1301102519 w 21600"/>
                <a:gd name="T3" fmla="*/ 325275642 h 21600"/>
                <a:gd name="T4" fmla="*/ 325275617 w 21600"/>
                <a:gd name="T5" fmla="*/ 162637809 h 21600"/>
                <a:gd name="T6" fmla="*/ 1301102519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P2</a:t>
              </a:r>
            </a:p>
          </p:txBody>
        </p:sp>
        <p:sp>
          <p:nvSpPr>
            <p:cNvPr id="95" name="Line 15">
              <a:extLst>
                <a:ext uri="{FF2B5EF4-FFF2-40B4-BE49-F238E27FC236}">
                  <a16:creationId xmlns:a16="http://schemas.microsoft.com/office/drawing/2014/main" id="{EDF8D19F-345B-4520-8FAA-DAE1A35BEE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0000" y="4038600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Text Box 16">
              <a:extLst>
                <a:ext uri="{FF2B5EF4-FFF2-40B4-BE49-F238E27FC236}">
                  <a16:creationId xmlns:a16="http://schemas.microsoft.com/office/drawing/2014/main" id="{D29470CA-A480-45A8-BDCF-E36ADF039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8105" y="3601878"/>
              <a:ext cx="652675" cy="297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97" name="Text Box 17">
              <a:extLst>
                <a:ext uri="{FF2B5EF4-FFF2-40B4-BE49-F238E27FC236}">
                  <a16:creationId xmlns:a16="http://schemas.microsoft.com/office/drawing/2014/main" id="{96A85367-639F-4DAB-A198-5B1983BB83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4126" y="4202113"/>
              <a:ext cx="41116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sp>
          <p:nvSpPr>
            <p:cNvPr id="98" name="Line 18">
              <a:extLst>
                <a:ext uri="{FF2B5EF4-FFF2-40B4-BE49-F238E27FC236}">
                  <a16:creationId xmlns:a16="http://schemas.microsoft.com/office/drawing/2014/main" id="{AB128CF5-DC63-40C8-8895-F0F26972D5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28674" y="3570895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AutoShape 19">
              <a:extLst>
                <a:ext uri="{FF2B5EF4-FFF2-40B4-BE49-F238E27FC236}">
                  <a16:creationId xmlns:a16="http://schemas.microsoft.com/office/drawing/2014/main" id="{5460F9AF-4937-45F8-AF49-9F585D3C7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6074" y="3342295"/>
              <a:ext cx="990600" cy="457200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Ending</a:t>
              </a:r>
            </a:p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Activity</a:t>
              </a:r>
            </a:p>
          </p:txBody>
        </p:sp>
        <p:sp>
          <p:nvSpPr>
            <p:cNvPr id="100" name="Line 20">
              <a:extLst>
                <a:ext uri="{FF2B5EF4-FFF2-40B4-BE49-F238E27FC236}">
                  <a16:creationId xmlns:a16="http://schemas.microsoft.com/office/drawing/2014/main" id="{E35C64E7-8EB5-431D-A8FD-D1928671F3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600" y="5204650"/>
              <a:ext cx="990600" cy="129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Oval 21">
              <a:extLst>
                <a:ext uri="{FF2B5EF4-FFF2-40B4-BE49-F238E27FC236}">
                  <a16:creationId xmlns:a16="http://schemas.microsoft.com/office/drawing/2014/main" id="{FC4C0FD9-2646-4A95-AEDB-A1D50A1F1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5105400"/>
              <a:ext cx="1430244" cy="1143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Different </a:t>
              </a:r>
            </a:p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process</a:t>
              </a:r>
            </a:p>
          </p:txBody>
        </p:sp>
        <p:sp>
          <p:nvSpPr>
            <p:cNvPr id="102" name="AutoShape 22">
              <a:extLst>
                <a:ext uri="{FF2B5EF4-FFF2-40B4-BE49-F238E27FC236}">
                  <a16:creationId xmlns:a16="http://schemas.microsoft.com/office/drawing/2014/main" id="{7830BF3E-F377-4A7F-AA10-16C0F892C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4876800"/>
              <a:ext cx="1295400" cy="609600"/>
            </a:xfrm>
            <a:custGeom>
              <a:avLst/>
              <a:gdLst>
                <a:gd name="T0" fmla="*/ 2147483646 w 21600"/>
                <a:gd name="T1" fmla="*/ 242771309 h 21600"/>
                <a:gd name="T2" fmla="*/ 2147483646 w 21600"/>
                <a:gd name="T3" fmla="*/ 485542646 h 21600"/>
                <a:gd name="T4" fmla="*/ 582390370 w 21600"/>
                <a:gd name="T5" fmla="*/ 242771309 h 21600"/>
                <a:gd name="T6" fmla="*/ 2147483646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P3</a:t>
              </a:r>
            </a:p>
          </p:txBody>
        </p:sp>
        <p:sp>
          <p:nvSpPr>
            <p:cNvPr id="103" name="AutoShape 23">
              <a:extLst>
                <a:ext uri="{FF2B5EF4-FFF2-40B4-BE49-F238E27FC236}">
                  <a16:creationId xmlns:a16="http://schemas.microsoft.com/office/drawing/2014/main" id="{57597F9A-9D97-4B54-BB9F-93FD78CBF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6909" y="2411071"/>
              <a:ext cx="609600" cy="457200"/>
            </a:xfrm>
            <a:prstGeom prst="flowChartDocumen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AutoShape 26">
              <a:extLst>
                <a:ext uri="{FF2B5EF4-FFF2-40B4-BE49-F238E27FC236}">
                  <a16:creationId xmlns:a16="http://schemas.microsoft.com/office/drawing/2014/main" id="{BD77AC31-D94C-4A25-90C5-74ABA1758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5613" y="4324811"/>
              <a:ext cx="1146602" cy="457200"/>
            </a:xfrm>
            <a:prstGeom prst="flowChartDocumen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document</a:t>
              </a:r>
            </a:p>
          </p:txBody>
        </p:sp>
        <p:sp>
          <p:nvSpPr>
            <p:cNvPr id="105" name="AutoShape 25">
              <a:extLst>
                <a:ext uri="{FF2B5EF4-FFF2-40B4-BE49-F238E27FC236}">
                  <a16:creationId xmlns:a16="http://schemas.microsoft.com/office/drawing/2014/main" id="{A2600B1D-4728-47B7-BBAF-62AD1F363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9274" y="4648200"/>
              <a:ext cx="304800" cy="6096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File-away</a:t>
              </a:r>
            </a:p>
          </p:txBody>
        </p:sp>
        <p:sp>
          <p:nvSpPr>
            <p:cNvPr id="106" name="AutoShape 27">
              <a:extLst>
                <a:ext uri="{FF2B5EF4-FFF2-40B4-BE49-F238E27FC236}">
                  <a16:creationId xmlns:a16="http://schemas.microsoft.com/office/drawing/2014/main" id="{5493BF19-33E0-4918-BD2E-61EAB859E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0343" y="2476137"/>
              <a:ext cx="1113747" cy="523219"/>
            </a:xfrm>
            <a:prstGeom prst="flowChartDocumen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documents</a:t>
              </a:r>
            </a:p>
          </p:txBody>
        </p:sp>
        <p:sp>
          <p:nvSpPr>
            <p:cNvPr id="107" name="AutoShape 28">
              <a:extLst>
                <a:ext uri="{FF2B5EF4-FFF2-40B4-BE49-F238E27FC236}">
                  <a16:creationId xmlns:a16="http://schemas.microsoft.com/office/drawing/2014/main" id="{9AAA1B7F-1BBA-41F4-ACE9-264A446AB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3109" y="2315821"/>
              <a:ext cx="609600" cy="457200"/>
            </a:xfrm>
            <a:prstGeom prst="flowChartDocumen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AutoShape 29">
              <a:extLst>
                <a:ext uri="{FF2B5EF4-FFF2-40B4-BE49-F238E27FC236}">
                  <a16:creationId xmlns:a16="http://schemas.microsoft.com/office/drawing/2014/main" id="{0E1921FE-A10D-4D6D-99BB-5A6B943E3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9574" y="2512033"/>
              <a:ext cx="609600" cy="457200"/>
            </a:xfrm>
            <a:prstGeom prst="flowChartDocumen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Line 31">
              <a:extLst>
                <a:ext uri="{FF2B5EF4-FFF2-40B4-BE49-F238E27FC236}">
                  <a16:creationId xmlns:a16="http://schemas.microsoft.com/office/drawing/2014/main" id="{593EC1C8-3002-4344-91AE-370C56329D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34399" y="3837595"/>
              <a:ext cx="1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32">
              <a:extLst>
                <a:ext uri="{FF2B5EF4-FFF2-40B4-BE49-F238E27FC236}">
                  <a16:creationId xmlns:a16="http://schemas.microsoft.com/office/drawing/2014/main" id="{07C7D467-FBDF-44BC-8ACB-C16C4707F5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55041" y="3581400"/>
              <a:ext cx="2457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AutoShape 33">
              <a:extLst>
                <a:ext uri="{FF2B5EF4-FFF2-40B4-BE49-F238E27FC236}">
                  <a16:creationId xmlns:a16="http://schemas.microsoft.com/office/drawing/2014/main" id="{30537E74-8ECF-4A3E-A617-D101D6E9C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0" y="3342295"/>
              <a:ext cx="459430" cy="380999"/>
            </a:xfrm>
            <a:prstGeom prst="pentag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3A847FA5-E002-418D-A1E7-C2909583CD9D}"/>
                </a:ext>
              </a:extLst>
            </p:cNvPr>
            <p:cNvGrpSpPr/>
            <p:nvPr/>
          </p:nvGrpSpPr>
          <p:grpSpPr>
            <a:xfrm>
              <a:off x="4866640" y="2569563"/>
              <a:ext cx="250017" cy="1877631"/>
              <a:chOff x="4866640" y="2569563"/>
              <a:chExt cx="250017" cy="1877631"/>
            </a:xfrm>
          </p:grpSpPr>
          <p:sp>
            <p:nvSpPr>
              <p:cNvPr id="113" name="Line 34">
                <a:extLst>
                  <a:ext uri="{FF2B5EF4-FFF2-40B4-BE49-F238E27FC236}">
                    <a16:creationId xmlns:a16="http://schemas.microsoft.com/office/drawing/2014/main" id="{745D45B0-08B6-492F-9CC0-BEE6BC414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497" y="3009443"/>
                <a:ext cx="183" cy="14377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35">
                <a:extLst>
                  <a:ext uri="{FF2B5EF4-FFF2-40B4-BE49-F238E27FC236}">
                    <a16:creationId xmlns:a16="http://schemas.microsoft.com/office/drawing/2014/main" id="{2B194BA3-ABEC-4E26-B32B-16C86DE32B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6640" y="2569563"/>
                <a:ext cx="228600" cy="1522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36">
                <a:extLst>
                  <a:ext uri="{FF2B5EF4-FFF2-40B4-BE49-F238E27FC236}">
                    <a16:creationId xmlns:a16="http://schemas.microsoft.com/office/drawing/2014/main" id="{1A48EB14-0C2F-4806-84AB-EBC001F362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32497" y="2703515"/>
                <a:ext cx="184160" cy="2355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6" name="Text Box 38">
              <a:extLst>
                <a:ext uri="{FF2B5EF4-FFF2-40B4-BE49-F238E27FC236}">
                  <a16:creationId xmlns:a16="http://schemas.microsoft.com/office/drawing/2014/main" id="{927277E9-1A8A-44DD-9998-9F4D9F1751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363" y="2513763"/>
              <a:ext cx="1552447" cy="505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A phase:</a:t>
              </a:r>
            </a:p>
            <a:p>
              <a:pPr eaLnBrk="1" hangingPunct="1"/>
              <a:r>
                <a:rPr lang="en-US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Time:</a:t>
              </a:r>
            </a:p>
          </p:txBody>
        </p:sp>
        <p:sp>
          <p:nvSpPr>
            <p:cNvPr id="117" name="AutoShape 40">
              <a:extLst>
                <a:ext uri="{FF2B5EF4-FFF2-40B4-BE49-F238E27FC236}">
                  <a16:creationId xmlns:a16="http://schemas.microsoft.com/office/drawing/2014/main" id="{42DD8767-5778-46DA-8DB8-2D81C8150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9530" y="4362597"/>
              <a:ext cx="539795" cy="514203"/>
            </a:xfrm>
            <a:prstGeom prst="flowChartDocumen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AutoShape 42">
              <a:extLst>
                <a:ext uri="{FF2B5EF4-FFF2-40B4-BE49-F238E27FC236}">
                  <a16:creationId xmlns:a16="http://schemas.microsoft.com/office/drawing/2014/main" id="{CE355C85-3AF9-4E20-B61F-54151824D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4236388"/>
              <a:ext cx="539795" cy="514203"/>
            </a:xfrm>
            <a:prstGeom prst="flowChartDocumen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documents</a:t>
              </a:r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ADFB55F-21E9-4F70-869D-03EFDB9849E7}"/>
                </a:ext>
              </a:extLst>
            </p:cNvPr>
            <p:cNvCxnSpPr/>
            <p:nvPr/>
          </p:nvCxnSpPr>
          <p:spPr>
            <a:xfrm>
              <a:off x="3206795" y="4634651"/>
              <a:ext cx="0" cy="24765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9B013FC-6363-48C5-87F3-63D34F0F3C5A}"/>
                </a:ext>
              </a:extLst>
            </p:cNvPr>
            <p:cNvCxnSpPr>
              <a:cxnSpLocks/>
              <a:stCxn id="103" idx="2"/>
            </p:cNvCxnSpPr>
            <p:nvPr/>
          </p:nvCxnSpPr>
          <p:spPr>
            <a:xfrm>
              <a:off x="5471709" y="2838045"/>
              <a:ext cx="0" cy="51475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923E8F5-37CF-4285-AD29-A7F9FFECC88E}"/>
                </a:ext>
              </a:extLst>
            </p:cNvPr>
            <p:cNvCxnSpPr>
              <a:stCxn id="108" idx="2"/>
            </p:cNvCxnSpPr>
            <p:nvPr/>
          </p:nvCxnSpPr>
          <p:spPr>
            <a:xfrm>
              <a:off x="9854374" y="2939071"/>
              <a:ext cx="0" cy="40322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AutoShape 33">
              <a:extLst>
                <a:ext uri="{FF2B5EF4-FFF2-40B4-BE49-F238E27FC236}">
                  <a16:creationId xmlns:a16="http://schemas.microsoft.com/office/drawing/2014/main" id="{8D45EDA2-03B0-4857-9654-A1E0D0185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3873" y="3342295"/>
              <a:ext cx="508000" cy="381000"/>
            </a:xfrm>
            <a:prstGeom prst="pentag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3" name="AutoShape 14">
              <a:extLst>
                <a:ext uri="{FF2B5EF4-FFF2-40B4-BE49-F238E27FC236}">
                  <a16:creationId xmlns:a16="http://schemas.microsoft.com/office/drawing/2014/main" id="{C529903B-87D7-4B70-9E03-AE10CA1FE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303" y="3304195"/>
              <a:ext cx="935341" cy="533400"/>
            </a:xfrm>
            <a:custGeom>
              <a:avLst/>
              <a:gdLst>
                <a:gd name="T0" fmla="*/ 2147483646 w 21600"/>
                <a:gd name="T1" fmla="*/ 162637809 h 21600"/>
                <a:gd name="T2" fmla="*/ 1301102519 w 21600"/>
                <a:gd name="T3" fmla="*/ 325275642 h 21600"/>
                <a:gd name="T4" fmla="*/ 325275617 w 21600"/>
                <a:gd name="T5" fmla="*/ 162637809 h 21600"/>
                <a:gd name="T6" fmla="*/ 1301102519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P3</a:t>
              </a:r>
            </a:p>
          </p:txBody>
        </p:sp>
        <p:sp>
          <p:nvSpPr>
            <p:cNvPr id="124" name="Line 18">
              <a:extLst>
                <a:ext uri="{FF2B5EF4-FFF2-40B4-BE49-F238E27FC236}">
                  <a16:creationId xmlns:a16="http://schemas.microsoft.com/office/drawing/2014/main" id="{6EA57461-CFA0-4B2D-B83C-45A008E182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76474" y="3556609"/>
              <a:ext cx="609600" cy="142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8A2BBFC-70B6-4EA3-B6AC-736EA2278848}"/>
                </a:ext>
              </a:extLst>
            </p:cNvPr>
            <p:cNvSpPr txBox="1"/>
            <p:nvPr/>
          </p:nvSpPr>
          <p:spPr>
            <a:xfrm>
              <a:off x="2385000" y="2172206"/>
              <a:ext cx="1557296" cy="356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Page 1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24F802C-A0E6-418F-9654-C15CF5564FA6}"/>
                </a:ext>
              </a:extLst>
            </p:cNvPr>
            <p:cNvSpPr txBox="1"/>
            <p:nvPr/>
          </p:nvSpPr>
          <p:spPr>
            <a:xfrm>
              <a:off x="8975642" y="2119510"/>
              <a:ext cx="1673373" cy="356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Page 2</a:t>
              </a:r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959D481A-90F5-41D0-A580-38901672C92B}"/>
                </a:ext>
              </a:extLst>
            </p:cNvPr>
            <p:cNvCxnSpPr>
              <a:cxnSpLocks/>
              <a:stCxn id="106" idx="2"/>
            </p:cNvCxnSpPr>
            <p:nvPr/>
          </p:nvCxnSpPr>
          <p:spPr>
            <a:xfrm>
              <a:off x="2047218" y="2964765"/>
              <a:ext cx="0" cy="37035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2499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Example: Travelling process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15</a:t>
            </a:fld>
            <a:endParaRPr lang="en-US"/>
          </a:p>
        </p:txBody>
      </p:sp>
      <p:sp>
        <p:nvSpPr>
          <p:cNvPr id="5" name="Flowchart: Terminator 4"/>
          <p:cNvSpPr/>
          <p:nvPr/>
        </p:nvSpPr>
        <p:spPr>
          <a:xfrm>
            <a:off x="1408113" y="1458913"/>
            <a:ext cx="1554162" cy="404812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Leave from home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404938" y="2084388"/>
            <a:ext cx="1570037" cy="600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200" dirty="0">
                <a:solidFill>
                  <a:schemeClr val="lt1"/>
                </a:solidFill>
                <a:latin typeface="+mn-lt"/>
              </a:rPr>
              <a:t>Walk towards </a:t>
            </a:r>
          </a:p>
          <a:p>
            <a:pPr algn="ctr">
              <a:defRPr/>
            </a:pPr>
            <a:r>
              <a:rPr lang="en-US" sz="1200" dirty="0">
                <a:solidFill>
                  <a:schemeClr val="lt1"/>
                </a:solidFill>
                <a:latin typeface="+mn-lt"/>
              </a:rPr>
              <a:t>the bus halt</a:t>
            </a:r>
            <a:endParaRPr lang="en-US" sz="1600" dirty="0"/>
          </a:p>
        </p:txBody>
      </p:sp>
      <p:sp>
        <p:nvSpPr>
          <p:cNvPr id="7" name="Flowchart: Decision 6"/>
          <p:cNvSpPr/>
          <p:nvPr/>
        </p:nvSpPr>
        <p:spPr>
          <a:xfrm>
            <a:off x="1331913" y="4032250"/>
            <a:ext cx="1730375" cy="1222375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A bus reached to the bus halt?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404938" y="5919788"/>
            <a:ext cx="1570037" cy="55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>
                <a:solidFill>
                  <a:srgbClr val="FFFFFF"/>
                </a:solidFill>
              </a:rPr>
              <a:t>Get in to the bus</a:t>
            </a:r>
          </a:p>
        </p:txBody>
      </p:sp>
      <p:sp>
        <p:nvSpPr>
          <p:cNvPr id="9" name="Flowchart: Delay 8"/>
          <p:cNvSpPr/>
          <p:nvPr/>
        </p:nvSpPr>
        <p:spPr>
          <a:xfrm>
            <a:off x="1781175" y="2984500"/>
            <a:ext cx="804863" cy="612775"/>
          </a:xfrm>
          <a:prstGeom prst="flowChartDelay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Waiting for a bus</a:t>
            </a:r>
            <a:endParaRPr lang="en-US" sz="1600" dirty="0"/>
          </a:p>
        </p:txBody>
      </p:sp>
      <p:sp>
        <p:nvSpPr>
          <p:cNvPr id="10" name="Flowchart: Terminator 9"/>
          <p:cNvSpPr/>
          <p:nvPr/>
        </p:nvSpPr>
        <p:spPr>
          <a:xfrm>
            <a:off x="7519988" y="6018213"/>
            <a:ext cx="1181100" cy="385762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Reach to the destination</a:t>
            </a:r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>
            <a:off x="2185988" y="1863725"/>
            <a:ext cx="4762" cy="220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0"/>
          </p:cNvCxnSpPr>
          <p:nvPr/>
        </p:nvCxnSpPr>
        <p:spPr>
          <a:xfrm>
            <a:off x="2185988" y="3614738"/>
            <a:ext cx="11112" cy="417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197100" y="4572000"/>
            <a:ext cx="0" cy="665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882900" y="2320925"/>
            <a:ext cx="9525" cy="387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6" idx="3"/>
            <a:endCxn id="10" idx="1"/>
          </p:cNvCxnSpPr>
          <p:nvPr/>
        </p:nvCxnSpPr>
        <p:spPr>
          <a:xfrm>
            <a:off x="7031038" y="6202363"/>
            <a:ext cx="488950" cy="7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3"/>
          </p:cNvCxnSpPr>
          <p:nvPr/>
        </p:nvCxnSpPr>
        <p:spPr>
          <a:xfrm flipH="1">
            <a:off x="2586038" y="3282950"/>
            <a:ext cx="1339850" cy="7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60"/>
          <p:cNvSpPr txBox="1">
            <a:spLocks noChangeArrowheads="1"/>
          </p:cNvSpPr>
          <p:nvPr/>
        </p:nvSpPr>
        <p:spPr bwMode="auto">
          <a:xfrm>
            <a:off x="3141663" y="4589463"/>
            <a:ext cx="434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No</a:t>
            </a:r>
          </a:p>
        </p:txBody>
      </p:sp>
      <p:sp>
        <p:nvSpPr>
          <p:cNvPr id="18" name="TextBox 61"/>
          <p:cNvSpPr txBox="1">
            <a:spLocks noChangeArrowheads="1"/>
          </p:cNvSpPr>
          <p:nvPr/>
        </p:nvSpPr>
        <p:spPr bwMode="auto">
          <a:xfrm>
            <a:off x="2184400" y="5402263"/>
            <a:ext cx="4841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Yes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062288" y="4629150"/>
            <a:ext cx="863600" cy="14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</p:cNvCxnSpPr>
          <p:nvPr/>
        </p:nvCxnSpPr>
        <p:spPr>
          <a:xfrm flipH="1">
            <a:off x="2184400" y="2684463"/>
            <a:ext cx="6350" cy="300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925888" y="3290888"/>
            <a:ext cx="0" cy="1387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8" idx="0"/>
          </p:cNvCxnSpPr>
          <p:nvPr/>
        </p:nvCxnSpPr>
        <p:spPr>
          <a:xfrm flipH="1">
            <a:off x="2190750" y="5254625"/>
            <a:ext cx="6350" cy="665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5456238" y="1470025"/>
            <a:ext cx="1570037" cy="55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>
                <a:solidFill>
                  <a:srgbClr val="FFFFFF"/>
                </a:solidFill>
              </a:rPr>
              <a:t>Get a ticket</a:t>
            </a: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5461000" y="3681413"/>
            <a:ext cx="1570038" cy="55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>
                <a:solidFill>
                  <a:srgbClr val="FFFFFF"/>
                </a:solidFill>
              </a:rPr>
              <a:t>Ring the bell</a:t>
            </a: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5453063" y="4802188"/>
            <a:ext cx="1570037" cy="55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>
                <a:solidFill>
                  <a:srgbClr val="FFFFFF"/>
                </a:solidFill>
              </a:rPr>
              <a:t>Get down the bus</a:t>
            </a: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5461000" y="5902325"/>
            <a:ext cx="1570038" cy="600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200" dirty="0">
                <a:solidFill>
                  <a:schemeClr val="lt1"/>
                </a:solidFill>
                <a:latin typeface="+mn-lt"/>
              </a:rPr>
              <a:t>Walk to the Destination</a:t>
            </a:r>
            <a:endParaRPr lang="en-US" sz="1600" dirty="0"/>
          </a:p>
        </p:txBody>
      </p:sp>
      <p:cxnSp>
        <p:nvCxnSpPr>
          <p:cNvPr id="27" name="Straight Arrow Connector 26"/>
          <p:cNvCxnSpPr>
            <a:endCxn id="23" idx="1"/>
          </p:cNvCxnSpPr>
          <p:nvPr/>
        </p:nvCxnSpPr>
        <p:spPr>
          <a:xfrm>
            <a:off x="4471988" y="1749425"/>
            <a:ext cx="9842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2"/>
          </p:cNvCxnSpPr>
          <p:nvPr/>
        </p:nvCxnSpPr>
        <p:spPr>
          <a:xfrm>
            <a:off x="6242050" y="2028825"/>
            <a:ext cx="9525" cy="333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2"/>
            <a:endCxn id="25" idx="0"/>
          </p:cNvCxnSpPr>
          <p:nvPr/>
        </p:nvCxnSpPr>
        <p:spPr>
          <a:xfrm flipH="1">
            <a:off x="6237288" y="4240213"/>
            <a:ext cx="9525" cy="561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2"/>
            <a:endCxn id="26" idx="0"/>
          </p:cNvCxnSpPr>
          <p:nvPr/>
        </p:nvCxnSpPr>
        <p:spPr>
          <a:xfrm>
            <a:off x="6237288" y="5360988"/>
            <a:ext cx="9525" cy="541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2989263" y="1749425"/>
            <a:ext cx="1484312" cy="436721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Document 31"/>
          <p:cNvSpPr/>
          <p:nvPr/>
        </p:nvSpPr>
        <p:spPr>
          <a:xfrm>
            <a:off x="7493000" y="1447800"/>
            <a:ext cx="914400" cy="612775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Bus ticket</a:t>
            </a:r>
          </a:p>
        </p:txBody>
      </p:sp>
      <p:cxnSp>
        <p:nvCxnSpPr>
          <p:cNvPr id="33" name="Straight Connector 32"/>
          <p:cNvCxnSpPr>
            <a:stCxn id="23" idx="3"/>
            <a:endCxn id="32" idx="1"/>
          </p:cNvCxnSpPr>
          <p:nvPr/>
        </p:nvCxnSpPr>
        <p:spPr>
          <a:xfrm>
            <a:off x="7026275" y="1749425"/>
            <a:ext cx="466725" cy="4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Delay 33"/>
          <p:cNvSpPr/>
          <p:nvPr/>
        </p:nvSpPr>
        <p:spPr>
          <a:xfrm>
            <a:off x="5718175" y="2381250"/>
            <a:ext cx="1066800" cy="941388"/>
          </a:xfrm>
          <a:prstGeom prst="flowChartDelay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Wait until bus reach to the destination halt</a:t>
            </a:r>
            <a:endParaRPr lang="en-US" sz="1600" dirty="0"/>
          </a:p>
        </p:txBody>
      </p:sp>
      <p:cxnSp>
        <p:nvCxnSpPr>
          <p:cNvPr id="35" name="Straight Arrow Connector 34"/>
          <p:cNvCxnSpPr>
            <a:stCxn id="34" idx="2"/>
            <a:endCxn id="24" idx="0"/>
          </p:cNvCxnSpPr>
          <p:nvPr/>
        </p:nvCxnSpPr>
        <p:spPr>
          <a:xfrm flipH="1">
            <a:off x="6246813" y="3322638"/>
            <a:ext cx="4762" cy="358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122"/>
          <p:cNvGrpSpPr>
            <a:grpSpLocks/>
          </p:cNvGrpSpPr>
          <p:nvPr/>
        </p:nvGrpSpPr>
        <p:grpSpPr bwMode="auto">
          <a:xfrm>
            <a:off x="4076700" y="5443538"/>
            <a:ext cx="228600" cy="920750"/>
            <a:chOff x="4800600" y="2661312"/>
            <a:chExt cx="228600" cy="920088"/>
          </a:xfrm>
        </p:grpSpPr>
        <p:sp>
          <p:nvSpPr>
            <p:cNvPr id="37" name="Line 34"/>
            <p:cNvSpPr>
              <a:spLocks noChangeShapeType="1"/>
            </p:cNvSpPr>
            <p:nvPr/>
          </p:nvSpPr>
          <p:spPr bwMode="auto">
            <a:xfrm>
              <a:off x="4876800" y="29718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>
              <a:off x="4800600" y="266131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 flipH="1">
              <a:off x="4876800" y="2813712"/>
              <a:ext cx="152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9872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Class Activity – Draw a Process Map for the following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2000" b="1" dirty="0">
                <a:latin typeface="Bookman Old Style" panose="02050604050505020204" pitchFamily="18" charset="0"/>
              </a:rPr>
              <a:t>Register for hostel accommodation</a:t>
            </a:r>
          </a:p>
          <a:p>
            <a:pPr marL="0" indent="0">
              <a:buNone/>
            </a:pPr>
            <a:endParaRPr lang="en-US" altLang="en-US" sz="2000" b="1" dirty="0">
              <a:latin typeface="Bookman Old Style" panose="02050604050505020204" pitchFamily="18" charset="0"/>
            </a:endParaRPr>
          </a:p>
          <a:p>
            <a:pPr lvl="1">
              <a:buFontTx/>
              <a:buChar char="•"/>
            </a:pPr>
            <a:r>
              <a:rPr lang="en-US" altLang="en-US" sz="2000" dirty="0">
                <a:latin typeface="Bookman Old Style" panose="02050604050505020204" pitchFamily="18" charset="0"/>
              </a:rPr>
              <a:t>Go to hostel and Request a ‘Registration Request Form’ from hostel manager.</a:t>
            </a:r>
          </a:p>
          <a:p>
            <a:pPr lvl="1">
              <a:buFontTx/>
              <a:buChar char="•"/>
            </a:pPr>
            <a:r>
              <a:rPr lang="en-US" altLang="en-US" sz="2000" dirty="0">
                <a:latin typeface="Bookman Old Style" panose="02050604050505020204" pitchFamily="18" charset="0"/>
              </a:rPr>
              <a:t>Hostel manager gives a RR form to student, and inform of last date and time to submit the form to hostel manager.</a:t>
            </a:r>
          </a:p>
          <a:p>
            <a:pPr lvl="1">
              <a:buFontTx/>
              <a:buChar char="•"/>
            </a:pPr>
            <a:r>
              <a:rPr lang="en-US" altLang="en-US" sz="2000" dirty="0">
                <a:latin typeface="Bookman Old Style" panose="02050604050505020204" pitchFamily="18" charset="0"/>
              </a:rPr>
              <a:t>Student Fill in the registration request form.</a:t>
            </a:r>
          </a:p>
          <a:p>
            <a:pPr lvl="1">
              <a:buFontTx/>
              <a:buChar char="•"/>
            </a:pPr>
            <a:r>
              <a:rPr lang="en-US" altLang="en-US" sz="2000" dirty="0">
                <a:latin typeface="Bookman Old Style" panose="02050604050505020204" pitchFamily="18" charset="0"/>
              </a:rPr>
              <a:t>Hand-over registration form and Student ID to hostel manager.</a:t>
            </a:r>
          </a:p>
          <a:p>
            <a:pPr lvl="1">
              <a:buFontTx/>
              <a:buChar char="•"/>
            </a:pPr>
            <a:r>
              <a:rPr lang="en-US" altLang="en-US" sz="2000" dirty="0">
                <a:latin typeface="Bookman Old Style" panose="02050604050505020204" pitchFamily="18" charset="0"/>
              </a:rPr>
              <a:t>Hostel manager checks the RR form.</a:t>
            </a:r>
          </a:p>
          <a:p>
            <a:pPr lvl="1">
              <a:buFontTx/>
              <a:buChar char="•"/>
            </a:pPr>
            <a:r>
              <a:rPr lang="en-US" altLang="en-US" sz="2000" dirty="0">
                <a:latin typeface="Bookman Old Style" panose="02050604050505020204" pitchFamily="18" charset="0"/>
              </a:rPr>
              <a:t>Hostel manager record the student registration in student registration book.</a:t>
            </a:r>
          </a:p>
          <a:p>
            <a:pPr lvl="1">
              <a:buFontTx/>
              <a:buChar char="•"/>
            </a:pPr>
            <a:r>
              <a:rPr lang="en-US" altLang="en-US" sz="2000" dirty="0">
                <a:latin typeface="Bookman Old Style" panose="02050604050505020204" pitchFamily="18" charset="0"/>
              </a:rPr>
              <a:t>Hostel manger files the form in current registration request forms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13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17</a:t>
            </a:fld>
            <a:endParaRPr lang="en-US"/>
          </a:p>
        </p:txBody>
      </p:sp>
      <p:sp>
        <p:nvSpPr>
          <p:cNvPr id="5" name="Flowchart: Terminator 4"/>
          <p:cNvSpPr/>
          <p:nvPr/>
        </p:nvSpPr>
        <p:spPr>
          <a:xfrm>
            <a:off x="63500" y="1816100"/>
            <a:ext cx="1654175" cy="404813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Receiving a Registration Request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505075" y="1652588"/>
            <a:ext cx="1570037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600" dirty="0"/>
          </a:p>
          <a:p>
            <a:pPr algn="ctr">
              <a:defRPr/>
            </a:pPr>
            <a:r>
              <a:rPr lang="en-US" sz="1200" dirty="0">
                <a:solidFill>
                  <a:schemeClr val="lt1"/>
                </a:solidFill>
                <a:latin typeface="+mn-lt"/>
              </a:rPr>
              <a:t>Issue a RR form </a:t>
            </a:r>
          </a:p>
          <a:p>
            <a:pPr algn="ctr">
              <a:defRPr/>
            </a:pPr>
            <a:r>
              <a:rPr lang="en-US" sz="1200" dirty="0">
                <a:solidFill>
                  <a:schemeClr val="lt1"/>
                </a:solidFill>
                <a:latin typeface="+mn-lt"/>
              </a:rPr>
              <a:t>with deadlines</a:t>
            </a:r>
          </a:p>
          <a:p>
            <a:pPr algn="ctr">
              <a:defRPr/>
            </a:pPr>
            <a:endParaRPr lang="en-US" sz="1600" dirty="0"/>
          </a:p>
        </p:txBody>
      </p:sp>
      <p:sp>
        <p:nvSpPr>
          <p:cNvPr id="7" name="Flowchart: Decision 6"/>
          <p:cNvSpPr/>
          <p:nvPr/>
        </p:nvSpPr>
        <p:spPr>
          <a:xfrm>
            <a:off x="2390775" y="3787775"/>
            <a:ext cx="1800225" cy="1222375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Documents submitted by the student?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513012" y="5254625"/>
            <a:ext cx="1570038" cy="487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>
                <a:solidFill>
                  <a:srgbClr val="FFFFFF"/>
                </a:solidFill>
              </a:rPr>
              <a:t>Checks RR form</a:t>
            </a:r>
          </a:p>
        </p:txBody>
      </p:sp>
      <p:sp>
        <p:nvSpPr>
          <p:cNvPr id="9" name="Flowchart: Delay 8"/>
          <p:cNvSpPr/>
          <p:nvPr/>
        </p:nvSpPr>
        <p:spPr>
          <a:xfrm>
            <a:off x="2713037" y="2651125"/>
            <a:ext cx="1165225" cy="811213"/>
          </a:xfrm>
          <a:prstGeom prst="flowChartDelay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Waiting for the form submission</a:t>
            </a:r>
          </a:p>
        </p:txBody>
      </p:sp>
      <p:sp>
        <p:nvSpPr>
          <p:cNvPr id="10" name="Flowchart: Terminator 9"/>
          <p:cNvSpPr/>
          <p:nvPr/>
        </p:nvSpPr>
        <p:spPr>
          <a:xfrm>
            <a:off x="6477000" y="4851400"/>
            <a:ext cx="1179512" cy="385763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End  of the Process</a:t>
            </a: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1717675" y="2017713"/>
            <a:ext cx="787400" cy="47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2"/>
            <a:endCxn id="7" idx="0"/>
          </p:cNvCxnSpPr>
          <p:nvPr/>
        </p:nvCxnSpPr>
        <p:spPr>
          <a:xfrm flipH="1">
            <a:off x="3290887" y="3462338"/>
            <a:ext cx="4763" cy="325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>
          <a:xfrm>
            <a:off x="3290887" y="5010150"/>
            <a:ext cx="7938" cy="244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9" idx="0"/>
          </p:cNvCxnSpPr>
          <p:nvPr/>
        </p:nvCxnSpPr>
        <p:spPr>
          <a:xfrm>
            <a:off x="3290887" y="2390775"/>
            <a:ext cx="4763" cy="260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8" idx="2"/>
            <a:endCxn id="10" idx="0"/>
          </p:cNvCxnSpPr>
          <p:nvPr/>
        </p:nvCxnSpPr>
        <p:spPr>
          <a:xfrm>
            <a:off x="7048500" y="4352925"/>
            <a:ext cx="19050" cy="498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3"/>
          </p:cNvCxnSpPr>
          <p:nvPr/>
        </p:nvCxnSpPr>
        <p:spPr>
          <a:xfrm flipH="1" flipV="1">
            <a:off x="3878262" y="3057525"/>
            <a:ext cx="9096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60"/>
          <p:cNvSpPr txBox="1">
            <a:spLocks noChangeArrowheads="1"/>
          </p:cNvSpPr>
          <p:nvPr/>
        </p:nvSpPr>
        <p:spPr bwMode="auto">
          <a:xfrm>
            <a:off x="4192587" y="4367213"/>
            <a:ext cx="5556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No</a:t>
            </a:r>
          </a:p>
        </p:txBody>
      </p:sp>
      <p:sp>
        <p:nvSpPr>
          <p:cNvPr id="18" name="TextBox 61"/>
          <p:cNvSpPr txBox="1">
            <a:spLocks noChangeArrowheads="1"/>
          </p:cNvSpPr>
          <p:nvPr/>
        </p:nvSpPr>
        <p:spPr bwMode="auto">
          <a:xfrm>
            <a:off x="3359150" y="4933950"/>
            <a:ext cx="4841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Yes</a:t>
            </a:r>
          </a:p>
        </p:txBody>
      </p:sp>
      <p:cxnSp>
        <p:nvCxnSpPr>
          <p:cNvPr id="19" name="Elbow Connector 18"/>
          <p:cNvCxnSpPr>
            <a:stCxn id="7" idx="3"/>
          </p:cNvCxnSpPr>
          <p:nvPr/>
        </p:nvCxnSpPr>
        <p:spPr>
          <a:xfrm flipV="1">
            <a:off x="4191000" y="3057525"/>
            <a:ext cx="596900" cy="134143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ocument 19"/>
          <p:cNvSpPr/>
          <p:nvPr/>
        </p:nvSpPr>
        <p:spPr>
          <a:xfrm>
            <a:off x="5292725" y="1704975"/>
            <a:ext cx="928687" cy="646113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RR form</a:t>
            </a:r>
          </a:p>
        </p:txBody>
      </p:sp>
      <p:sp>
        <p:nvSpPr>
          <p:cNvPr id="21" name="Flowchart: Multidocument 20"/>
          <p:cNvSpPr/>
          <p:nvPr/>
        </p:nvSpPr>
        <p:spPr>
          <a:xfrm>
            <a:off x="628650" y="5119688"/>
            <a:ext cx="1060450" cy="758825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Filled RR form &amp; Student ID</a:t>
            </a:r>
          </a:p>
        </p:txBody>
      </p:sp>
      <p:cxnSp>
        <p:nvCxnSpPr>
          <p:cNvPr id="22" name="Straight Connector 21"/>
          <p:cNvCxnSpPr>
            <a:stCxn id="21" idx="3"/>
            <a:endCxn id="8" idx="1"/>
          </p:cNvCxnSpPr>
          <p:nvPr/>
        </p:nvCxnSpPr>
        <p:spPr>
          <a:xfrm flipV="1">
            <a:off x="1689100" y="5497513"/>
            <a:ext cx="82391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3"/>
          </p:cNvCxnSpPr>
          <p:nvPr/>
        </p:nvCxnSpPr>
        <p:spPr>
          <a:xfrm flipV="1">
            <a:off x="4075112" y="2017713"/>
            <a:ext cx="1203325" cy="4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95"/>
          <p:cNvSpPr>
            <a:spLocks noChangeArrowheads="1"/>
          </p:cNvSpPr>
          <p:nvPr/>
        </p:nvSpPr>
        <p:spPr bwMode="auto">
          <a:xfrm>
            <a:off x="2492375" y="6156325"/>
            <a:ext cx="1570037" cy="487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>
                <a:solidFill>
                  <a:srgbClr val="FFFFFF"/>
                </a:solidFill>
              </a:rPr>
              <a:t>Checks RR form</a:t>
            </a:r>
          </a:p>
        </p:txBody>
      </p:sp>
      <p:sp>
        <p:nvSpPr>
          <p:cNvPr id="25" name="Rectangle 97"/>
          <p:cNvSpPr>
            <a:spLocks noChangeArrowheads="1"/>
          </p:cNvSpPr>
          <p:nvPr/>
        </p:nvSpPr>
        <p:spPr bwMode="auto">
          <a:xfrm>
            <a:off x="6264275" y="2919413"/>
            <a:ext cx="1570037" cy="487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>
                <a:solidFill>
                  <a:srgbClr val="FFFFFF"/>
                </a:solidFill>
              </a:rPr>
              <a:t>Record Registration</a:t>
            </a:r>
          </a:p>
        </p:txBody>
      </p:sp>
      <p:sp>
        <p:nvSpPr>
          <p:cNvPr id="26" name="Flowchart: Document 25"/>
          <p:cNvSpPr/>
          <p:nvPr/>
        </p:nvSpPr>
        <p:spPr>
          <a:xfrm>
            <a:off x="6578600" y="1695450"/>
            <a:ext cx="928687" cy="646113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Student</a:t>
            </a:r>
          </a:p>
          <a:p>
            <a:pPr algn="ctr">
              <a:defRPr/>
            </a:pPr>
            <a:r>
              <a:rPr lang="en-US" sz="1200" dirty="0"/>
              <a:t>Registration</a:t>
            </a:r>
          </a:p>
          <a:p>
            <a:pPr algn="ctr">
              <a:defRPr/>
            </a:pPr>
            <a:r>
              <a:rPr lang="en-US" sz="1200" dirty="0"/>
              <a:t>Book</a:t>
            </a:r>
          </a:p>
        </p:txBody>
      </p:sp>
      <p:cxnSp>
        <p:nvCxnSpPr>
          <p:cNvPr id="27" name="Straight Connector 26"/>
          <p:cNvCxnSpPr>
            <a:stCxn id="25" idx="0"/>
            <a:endCxn id="26" idx="2"/>
          </p:cNvCxnSpPr>
          <p:nvPr/>
        </p:nvCxnSpPr>
        <p:spPr>
          <a:xfrm flipH="1" flipV="1">
            <a:off x="7042150" y="2298700"/>
            <a:ext cx="6350" cy="620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102"/>
          <p:cNvSpPr>
            <a:spLocks noChangeArrowheads="1"/>
          </p:cNvSpPr>
          <p:nvPr/>
        </p:nvSpPr>
        <p:spPr bwMode="auto">
          <a:xfrm>
            <a:off x="6264275" y="3865563"/>
            <a:ext cx="1570037" cy="487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>
                <a:solidFill>
                  <a:srgbClr val="FFFFFF"/>
                </a:solidFill>
              </a:rPr>
              <a:t>Files the RR Form</a:t>
            </a:r>
          </a:p>
        </p:txBody>
      </p:sp>
      <p:cxnSp>
        <p:nvCxnSpPr>
          <p:cNvPr id="29" name="Elbow Connector 28"/>
          <p:cNvCxnSpPr>
            <a:stCxn id="24" idx="3"/>
            <a:endCxn id="25" idx="1"/>
          </p:cNvCxnSpPr>
          <p:nvPr/>
        </p:nvCxnSpPr>
        <p:spPr>
          <a:xfrm flipV="1">
            <a:off x="4062412" y="3163888"/>
            <a:ext cx="2201863" cy="323691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utoShape 26"/>
          <p:cNvSpPr>
            <a:spLocks noChangeArrowheads="1"/>
          </p:cNvSpPr>
          <p:nvPr/>
        </p:nvSpPr>
        <p:spPr bwMode="auto">
          <a:xfrm>
            <a:off x="8226425" y="3871913"/>
            <a:ext cx="860425" cy="658812"/>
          </a:xfrm>
          <a:prstGeom prst="flowChart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200" dirty="0">
                <a:solidFill>
                  <a:srgbClr val="FFFFFF"/>
                </a:solidFill>
                <a:latin typeface="Times New Roman" panose="02020603050405020304" pitchFamily="18" charset="0"/>
                <a:cs typeface="+mn-cs"/>
              </a:rPr>
              <a:t>RR forms file</a:t>
            </a:r>
          </a:p>
        </p:txBody>
      </p:sp>
      <p:sp>
        <p:nvSpPr>
          <p:cNvPr id="31" name="AutoShape 25"/>
          <p:cNvSpPr>
            <a:spLocks noChangeArrowheads="1"/>
          </p:cNvSpPr>
          <p:nvPr/>
        </p:nvSpPr>
        <p:spPr bwMode="auto">
          <a:xfrm>
            <a:off x="8505825" y="4302125"/>
            <a:ext cx="304800" cy="60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Connector 31"/>
          <p:cNvCxnSpPr>
            <a:endCxn id="28" idx="3"/>
          </p:cNvCxnSpPr>
          <p:nvPr/>
        </p:nvCxnSpPr>
        <p:spPr>
          <a:xfrm flipH="1">
            <a:off x="7834312" y="4108450"/>
            <a:ext cx="3921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5" idx="2"/>
            <a:endCxn id="28" idx="0"/>
          </p:cNvCxnSpPr>
          <p:nvPr/>
        </p:nvCxnSpPr>
        <p:spPr>
          <a:xfrm>
            <a:off x="7048500" y="3406775"/>
            <a:ext cx="0" cy="458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777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en-US" sz="5400" dirty="0">
                <a:latin typeface="Times New Roman" panose="02020603050405020304" pitchFamily="18" charset="0"/>
              </a:rPr>
              <a:t>Analyzing a Process Map</a:t>
            </a:r>
          </a:p>
          <a:p>
            <a:pPr marL="0" indent="0">
              <a:buNone/>
            </a:pPr>
            <a:endParaRPr lang="en-US" sz="54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</a:rPr>
              <a:t>[Purpose of analyzing is to improve the process]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68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Questions to improve the process: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What problems do you experience with the process?</a:t>
            </a:r>
          </a:p>
          <a:p>
            <a:pPr lvl="1">
              <a:lnSpc>
                <a:spcPct val="80000"/>
              </a:lnSpc>
            </a:pPr>
            <a:endParaRPr lang="en-US" altLang="en-US" sz="2000" dirty="0"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Where can the process be improved?</a:t>
            </a:r>
          </a:p>
          <a:p>
            <a:pPr lvl="1">
              <a:lnSpc>
                <a:spcPct val="80000"/>
              </a:lnSpc>
            </a:pPr>
            <a:endParaRPr lang="en-US" altLang="en-US" sz="2000" dirty="0"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Describe the ways in which other people do this process differently?</a:t>
            </a:r>
          </a:p>
          <a:p>
            <a:pPr lvl="1">
              <a:lnSpc>
                <a:spcPct val="80000"/>
              </a:lnSpc>
            </a:pPr>
            <a:endParaRPr lang="en-US" altLang="en-US" sz="2000" dirty="0"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Does the process always work this way, are there exception?</a:t>
            </a:r>
          </a:p>
          <a:p>
            <a:pPr lvl="1">
              <a:lnSpc>
                <a:spcPct val="80000"/>
              </a:lnSpc>
            </a:pPr>
            <a:endParaRPr lang="en-US" altLang="en-US" sz="2000" dirty="0"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What happens when things get really busy, do people do things differently?</a:t>
            </a:r>
          </a:p>
          <a:p>
            <a:pPr lvl="1">
              <a:lnSpc>
                <a:spcPct val="80000"/>
              </a:lnSpc>
            </a:pPr>
            <a:endParaRPr lang="en-US" altLang="en-US" sz="2000" dirty="0"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What happens when people go on leave, is it a problem to get everything done?</a:t>
            </a:r>
          </a:p>
          <a:p>
            <a:pPr lvl="1">
              <a:lnSpc>
                <a:spcPct val="80000"/>
              </a:lnSpc>
            </a:pPr>
            <a:endParaRPr lang="en-US" altLang="en-US" sz="2000" dirty="0"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What are all the documents that can be used in this process?</a:t>
            </a:r>
          </a:p>
          <a:p>
            <a:pPr lvl="1">
              <a:lnSpc>
                <a:spcPct val="80000"/>
              </a:lnSpc>
            </a:pPr>
            <a:endParaRPr lang="en-US" altLang="en-US" sz="2000" dirty="0"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What reports does this process produce and how are they used?</a:t>
            </a:r>
          </a:p>
          <a:p>
            <a:pPr lvl="1">
              <a:lnSpc>
                <a:spcPct val="80000"/>
              </a:lnSpc>
            </a:pPr>
            <a:endParaRPr lang="en-US" altLang="en-US" sz="2000" dirty="0"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At what stages are the documents handed over to others?</a:t>
            </a:r>
          </a:p>
          <a:p>
            <a:pPr marL="0" indent="0">
              <a:buNone/>
            </a:pPr>
            <a:endParaRPr lang="en-US" alt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7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2365936"/>
            <a:ext cx="3009900" cy="3644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Lecture 02 -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organizations use IS Today – Strategic business objectives</a:t>
            </a:r>
          </a:p>
          <a:p>
            <a:pPr lvl="1"/>
            <a:r>
              <a:rPr lang="en-US" dirty="0"/>
              <a:t>Operational excellence</a:t>
            </a:r>
          </a:p>
          <a:p>
            <a:pPr lvl="1"/>
            <a:r>
              <a:rPr lang="en-US" dirty="0"/>
              <a:t>New products, services, and business models</a:t>
            </a:r>
          </a:p>
          <a:p>
            <a:pPr lvl="1"/>
            <a:r>
              <a:rPr lang="en-US" dirty="0"/>
              <a:t>Customer and supplier intimacy</a:t>
            </a:r>
          </a:p>
          <a:p>
            <a:pPr lvl="1"/>
            <a:r>
              <a:rPr lang="en-US" dirty="0"/>
              <a:t>Improved decision making</a:t>
            </a:r>
          </a:p>
          <a:p>
            <a:pPr lvl="1"/>
            <a:r>
              <a:rPr lang="en-US" dirty="0"/>
              <a:t>Competitive advantage</a:t>
            </a:r>
          </a:p>
          <a:p>
            <a:pPr lvl="1"/>
            <a:r>
              <a:rPr lang="en-US" dirty="0"/>
              <a:t>Survival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06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11" descr="Detailed Flow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41325"/>
            <a:ext cx="5395912" cy="611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58763" y="1371600"/>
            <a:ext cx="2171700" cy="2543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400" b="1" dirty="0"/>
              <a:t>Class Activity :</a:t>
            </a:r>
            <a:br>
              <a:rPr lang="en-US" altLang="en-US" sz="2000" dirty="0"/>
            </a:br>
            <a:br>
              <a:rPr lang="en-US" altLang="en-US" sz="2000" dirty="0"/>
            </a:br>
            <a:r>
              <a:rPr lang="en-US" altLang="en-US" sz="2000" dirty="0"/>
              <a:t>Analyze this process map and prepare a list of questions to ask in order to improve the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99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>
                <a:latin typeface="Times New Roman" panose="02020603050405020304" pitchFamily="18" charset="0"/>
              </a:rPr>
              <a:t>Gives everyone a clear understanding </a:t>
            </a: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of the process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</a:rPr>
              <a:t>Identify different steps in the process with the right order.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</a:rPr>
              <a:t>Easy to learn and understand.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</a:rPr>
              <a:t>Helps to identify non-value-added operations.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</a:rPr>
              <a:t>Good communication language and supports team/group work.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</a:rPr>
              <a:t>Keeps everyone on the same page.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2" descr="Image result for business process model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779214"/>
            <a:ext cx="3114897" cy="209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886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Information Systems in Business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22</a:t>
            </a:fld>
            <a:endParaRPr lang="en-US"/>
          </a:p>
        </p:txBody>
      </p:sp>
      <p:pic>
        <p:nvPicPr>
          <p:cNvPr id="5122" name="Picture 2" descr="Image result for Information Syste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2687114"/>
            <a:ext cx="6153150" cy="345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165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Lecture 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469" y="1825624"/>
            <a:ext cx="5458331" cy="423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56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LO2: </a:t>
            </a:r>
            <a:r>
              <a:rPr lang="en-US" dirty="0"/>
              <a:t>Evaluate the information systems strategies to achieve organizational goals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27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None/>
              <a:defRPr/>
            </a:pPr>
            <a:r>
              <a:rPr lang="en-US" dirty="0">
                <a:latin typeface="Times New Roman" panose="02020603050405020304" pitchFamily="18" charset="0"/>
              </a:rPr>
              <a:t>After completing this session you will be able to;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latin typeface="Times New Roman" panose="02020603050405020304" pitchFamily="18" charset="0"/>
            </a:endParaRPr>
          </a:p>
          <a:p>
            <a:pPr marL="514350" indent="-514350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dirty="0">
                <a:latin typeface="Times New Roman" panose="02020603050405020304" pitchFamily="18" charset="0"/>
              </a:rPr>
              <a:t>Develop complete consistent process maps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  <a:defRPr/>
            </a:pPr>
            <a:endParaRPr lang="en-US" dirty="0">
              <a:latin typeface="Times New Roman" panose="02020603050405020304" pitchFamily="18" charset="0"/>
            </a:endParaRPr>
          </a:p>
          <a:p>
            <a:pPr marL="514350" indent="-514350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dirty="0">
                <a:latin typeface="Times New Roman" panose="02020603050405020304" pitchFamily="18" charset="0"/>
              </a:rPr>
              <a:t>Effectively analyze flow charts to identify improvement opportunities.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22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is a Business Process?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business process </a:t>
            </a:r>
            <a:r>
              <a:rPr lang="en-US" dirty="0"/>
              <a:t>is a collection of </a:t>
            </a:r>
            <a:r>
              <a:rPr lang="en-US" dirty="0">
                <a:solidFill>
                  <a:srgbClr val="FF0000"/>
                </a:solidFill>
              </a:rPr>
              <a:t>interrelated activities </a:t>
            </a:r>
            <a:r>
              <a:rPr lang="en-US" dirty="0"/>
              <a:t>that takes one or more kind of </a:t>
            </a:r>
            <a:r>
              <a:rPr lang="en-US" dirty="0">
                <a:solidFill>
                  <a:srgbClr val="FF0000"/>
                </a:solidFill>
              </a:rPr>
              <a:t>inputs</a:t>
            </a:r>
            <a:r>
              <a:rPr lang="en-US" dirty="0"/>
              <a:t> and creates an </a:t>
            </a:r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 that is of </a:t>
            </a:r>
            <a:r>
              <a:rPr lang="en-US" dirty="0">
                <a:solidFill>
                  <a:srgbClr val="FF0000"/>
                </a:solidFill>
              </a:rPr>
              <a:t>value to the customer</a:t>
            </a:r>
            <a:r>
              <a:rPr lang="en-US" dirty="0"/>
              <a:t>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Lets walk to McDonald’s. Your favorite fast food restaurant. </a:t>
            </a:r>
          </a:p>
          <a:p>
            <a:pPr marL="0" indent="0">
              <a:buNone/>
            </a:pPr>
            <a:r>
              <a:rPr lang="en-US" dirty="0"/>
              <a:t>	What kind of business processes you can find there?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>
                <a:solidFill>
                  <a:srgbClr val="00B050"/>
                </a:solidFill>
              </a:rPr>
              <a:t>Example: </a:t>
            </a:r>
            <a:r>
              <a:rPr lang="en-US" dirty="0"/>
              <a:t>Preparing a Burger Meal</a:t>
            </a:r>
          </a:p>
          <a:p>
            <a:r>
              <a:rPr lang="en-US" dirty="0"/>
              <a:t>Activities</a:t>
            </a:r>
          </a:p>
          <a:p>
            <a:pPr marL="0" indent="0">
              <a:buNone/>
            </a:pPr>
            <a:r>
              <a:rPr lang="en-US" dirty="0"/>
              <a:t>	Take order, prepare meal, deliver meal</a:t>
            </a:r>
          </a:p>
          <a:p>
            <a:r>
              <a:rPr lang="en-US" dirty="0"/>
              <a:t>Inputs</a:t>
            </a:r>
          </a:p>
          <a:p>
            <a:pPr marL="0" indent="0">
              <a:buNone/>
            </a:pPr>
            <a:r>
              <a:rPr lang="en-US" dirty="0"/>
              <a:t>	Burger bun, meat, tomatoes, potatoes, labor, etc.</a:t>
            </a:r>
          </a:p>
          <a:p>
            <a:r>
              <a:rPr lang="en-US" dirty="0"/>
              <a:t>Output</a:t>
            </a:r>
          </a:p>
          <a:p>
            <a:pPr marL="0" indent="0">
              <a:buNone/>
            </a:pPr>
            <a:r>
              <a:rPr lang="en-US" dirty="0"/>
              <a:t>	Hamburger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5</a:t>
            </a:fld>
            <a:endParaRPr lang="en-US"/>
          </a:p>
        </p:txBody>
      </p:sp>
      <p:pic>
        <p:nvPicPr>
          <p:cNvPr id="1032" name="Picture 8" descr="Image result for Burg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767138"/>
            <a:ext cx="265825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518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Why Process Mapping?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8168641" cy="44788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500" b="1" dirty="0"/>
              <a:t>Because… </a:t>
            </a:r>
          </a:p>
          <a:p>
            <a:pPr marL="0" indent="0">
              <a:buNone/>
            </a:pPr>
            <a:r>
              <a:rPr lang="en-US" dirty="0"/>
              <a:t>These questions require a good, documented and communicated understanding of business processes!</a:t>
            </a:r>
          </a:p>
          <a:p>
            <a:pPr marL="0" indent="0">
              <a:buNone/>
            </a:pPr>
            <a:endParaRPr lang="en-US" sz="2800" dirty="0"/>
          </a:p>
          <a:p>
            <a:pPr lvl="1"/>
            <a:r>
              <a:rPr lang="en-US" sz="2400" dirty="0"/>
              <a:t>How do the processes look like? </a:t>
            </a:r>
          </a:p>
          <a:p>
            <a:pPr lvl="1"/>
            <a:r>
              <a:rPr lang="en-US" sz="2400" dirty="0"/>
              <a:t>How do we know that we manage our processes well? </a:t>
            </a:r>
          </a:p>
          <a:p>
            <a:pPr lvl="1"/>
            <a:r>
              <a:rPr lang="en-US" sz="2400" dirty="0"/>
              <a:t>How can we train staff in our processes? </a:t>
            </a:r>
          </a:p>
          <a:p>
            <a:pPr lvl="1"/>
            <a:r>
              <a:rPr lang="en-US" sz="2400" dirty="0"/>
              <a:t>How can we ensure required process compliance? </a:t>
            </a:r>
          </a:p>
          <a:p>
            <a:pPr lvl="1"/>
            <a:r>
              <a:rPr lang="en-US" sz="2400" dirty="0"/>
              <a:t>How can we design and use IT to support our processes? </a:t>
            </a:r>
          </a:p>
          <a:p>
            <a:pPr lvl="1"/>
            <a:r>
              <a:rPr lang="en-US" sz="2400" dirty="0"/>
              <a:t>How can we organize and conduct process improvement? 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800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87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Times New Roman" panose="02020603050405020304" pitchFamily="18" charset="0"/>
              </a:rPr>
              <a:t>Process mapping?</a:t>
            </a:r>
            <a:br>
              <a:rPr lang="en-US" altLang="en-US" dirty="0">
                <a:latin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None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Break down the process in to activities/steps and visualize it pictorially to highlight the flow of performing them. 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34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Process mapping -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A visual representation of a flow of a process for a product or service.</a:t>
            </a:r>
          </a:p>
          <a:p>
            <a:pPr>
              <a:spcBef>
                <a:spcPct val="0"/>
              </a:spcBef>
            </a:pPr>
            <a:endParaRPr lang="en-US" altLang="en-US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Within specified boundaries.</a:t>
            </a:r>
          </a:p>
          <a:p>
            <a:pPr>
              <a:spcBef>
                <a:spcPct val="0"/>
              </a:spcBef>
            </a:pPr>
            <a:endParaRPr lang="en-US" altLang="en-US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Uses symbols and arrows to display inputs, outputs, tasks performed and task sequences.</a:t>
            </a:r>
          </a:p>
          <a:p>
            <a:pPr>
              <a:spcBef>
                <a:spcPct val="0"/>
              </a:spcBef>
            </a:pPr>
            <a:endParaRPr lang="en-US" altLang="en-US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Helps to analyze the process.</a:t>
            </a:r>
          </a:p>
          <a:p>
            <a:pPr>
              <a:spcBef>
                <a:spcPct val="0"/>
              </a:spcBef>
            </a:pPr>
            <a:endParaRPr lang="en-US" altLang="en-US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Also referred to as Flow charts or Flow Diagrams.</a:t>
            </a:r>
          </a:p>
          <a:p>
            <a:pPr>
              <a:spcBef>
                <a:spcPct val="0"/>
              </a:spcBef>
            </a:pPr>
            <a:endParaRPr lang="en-US" altLang="en-US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First step in Process improvement effort.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18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Questions to understand the process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What is happening?</a:t>
            </a:r>
          </a:p>
          <a:p>
            <a:endParaRPr lang="en-US" dirty="0"/>
          </a:p>
          <a:p>
            <a:r>
              <a:rPr lang="en-US" dirty="0"/>
              <a:t>When is it happening?</a:t>
            </a:r>
          </a:p>
          <a:p>
            <a:endParaRPr lang="en-US" dirty="0"/>
          </a:p>
          <a:p>
            <a:r>
              <a:rPr lang="en-US" dirty="0"/>
              <a:t>Who is doing it?</a:t>
            </a:r>
          </a:p>
          <a:p>
            <a:endParaRPr lang="en-US" dirty="0"/>
          </a:p>
          <a:p>
            <a:r>
              <a:rPr lang="en-US" dirty="0"/>
              <a:t>Where is it happening?</a:t>
            </a:r>
          </a:p>
          <a:p>
            <a:endParaRPr lang="en-US" dirty="0"/>
          </a:p>
          <a:p>
            <a:r>
              <a:rPr lang="en-US" dirty="0"/>
              <a:t>How long does it take?</a:t>
            </a:r>
          </a:p>
          <a:p>
            <a:endParaRPr lang="en-US" dirty="0"/>
          </a:p>
          <a:p>
            <a:r>
              <a:rPr lang="en-US" dirty="0"/>
              <a:t>How is it being done?</a:t>
            </a:r>
          </a:p>
          <a:p>
            <a:endParaRPr lang="en-US" dirty="0"/>
          </a:p>
          <a:p>
            <a:r>
              <a:rPr lang="en-US" dirty="0"/>
              <a:t>Why is it being done?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01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5C82534-F570-47D0-B68B-77FF3196E0DA}" vid="{CA49051E-35FD-4162-BB75-12F1D25530D3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5C82534-F570-47D0-B68B-77FF3196E0DA}" vid="{0BC3DA50-FEEF-43B6-860E-C898C0E591E6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Updated Design</Template>
  <TotalTime>614</TotalTime>
  <Words>994</Words>
  <Application>Microsoft Office PowerPoint</Application>
  <PresentationFormat>On-screen Show (4:3)</PresentationFormat>
  <Paragraphs>252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Bookman Old Style</vt:lpstr>
      <vt:lpstr>Calibri</vt:lpstr>
      <vt:lpstr>Calibri Light</vt:lpstr>
      <vt:lpstr>Garamond</vt:lpstr>
      <vt:lpstr>Times New Roman</vt:lpstr>
      <vt:lpstr>Office Theme</vt:lpstr>
      <vt:lpstr>Custom Design</vt:lpstr>
      <vt:lpstr>1_Custom Design</vt:lpstr>
      <vt:lpstr>Business Processes Mapping</vt:lpstr>
      <vt:lpstr>Lecture 02 - Recap</vt:lpstr>
      <vt:lpstr>Learning Outcomes</vt:lpstr>
      <vt:lpstr>Session Outcome</vt:lpstr>
      <vt:lpstr>What is a Business Process?</vt:lpstr>
      <vt:lpstr>Why Process Mapping? </vt:lpstr>
      <vt:lpstr>Process mapping? </vt:lpstr>
      <vt:lpstr>Process mapping - Characteristics</vt:lpstr>
      <vt:lpstr>Questions to understand the process flow</vt:lpstr>
      <vt:lpstr>PowerPoint Presentation</vt:lpstr>
      <vt:lpstr>Process Mapping - Notations</vt:lpstr>
      <vt:lpstr>Process Mapping – Notations Cont.</vt:lpstr>
      <vt:lpstr>Example:</vt:lpstr>
      <vt:lpstr>Possible process map drawing</vt:lpstr>
      <vt:lpstr>Example: Travelling process </vt:lpstr>
      <vt:lpstr>Class Activity – Draw a Process Map for the following process</vt:lpstr>
      <vt:lpstr>Answer:</vt:lpstr>
      <vt:lpstr>PowerPoint Presentation</vt:lpstr>
      <vt:lpstr>Questions to improve the process:</vt:lpstr>
      <vt:lpstr>PowerPoint Presentation</vt:lpstr>
      <vt:lpstr>Benefits</vt:lpstr>
      <vt:lpstr>Next Lecture</vt:lpstr>
      <vt:lpstr>End of Lecture 02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Losini Shanmugam</dc:creator>
  <cp:lastModifiedBy>Manori Gamage</cp:lastModifiedBy>
  <cp:revision>61</cp:revision>
  <dcterms:created xsi:type="dcterms:W3CDTF">2017-06-04T15:05:52Z</dcterms:created>
  <dcterms:modified xsi:type="dcterms:W3CDTF">2021-02-19T01:50:38Z</dcterms:modified>
</cp:coreProperties>
</file>