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41"/>
  </p:notesMasterIdLst>
  <p:sldIdLst>
    <p:sldId id="389" r:id="rId4"/>
    <p:sldId id="396" r:id="rId5"/>
    <p:sldId id="397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22" r:id="rId31"/>
    <p:sldId id="423" r:id="rId32"/>
    <p:sldId id="424" r:id="rId33"/>
    <p:sldId id="425" r:id="rId34"/>
    <p:sldId id="426" r:id="rId35"/>
    <p:sldId id="427" r:id="rId36"/>
    <p:sldId id="428" r:id="rId37"/>
    <p:sldId id="429" r:id="rId38"/>
    <p:sldId id="430" r:id="rId39"/>
    <p:sldId id="390" r:id="rId4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242D66"/>
    <a:srgbClr val="F2F2F2"/>
    <a:srgbClr val="E87A23"/>
    <a:srgbClr val="ED7D31"/>
    <a:srgbClr val="00FF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61728" autoAdjust="0"/>
  </p:normalViewPr>
  <p:slideViewPr>
    <p:cSldViewPr>
      <p:cViewPr varScale="1">
        <p:scale>
          <a:sx n="74" d="100"/>
          <a:sy n="74" d="100"/>
        </p:scale>
        <p:origin x="139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20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25425D0-3ECE-420E-9130-D13D915528F8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D2F2318-E25A-4C0A-9D76-B30B703A94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93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DE25-0E3B-014D-AB08-0AD4741190BF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85719"/>
            <a:ext cx="457200" cy="365125"/>
          </a:xfrm>
          <a:prstGeom prst="rect">
            <a:avLst/>
          </a:prstGeom>
        </p:spPr>
        <p:txBody>
          <a:bodyPr/>
          <a:lstStyle/>
          <a:p>
            <a:fld id="{82811DF7-A42A-4107-A9E6-6C3947535C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C5C7-3D40-D147-8474-4CAF78E28128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DCC7-F5A3-F54A-8412-78F07FF2601F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03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F6D2-335C-6748-BEAD-B38E52C128C7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97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6F8-EADD-4F1E-A66A-F9DE6D301F0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83A-E27C-4CE2-8BE2-5A6B27F0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98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6F8-EADD-4F1E-A66A-F9DE6D301F0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83A-E27C-4CE2-8BE2-5A6B27F0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95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6F8-EADD-4F1E-A66A-F9DE6D301F0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83A-E27C-4CE2-8BE2-5A6B27F0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47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6F8-EADD-4F1E-A66A-F9DE6D301F0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83A-E27C-4CE2-8BE2-5A6B27F0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60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6F8-EADD-4F1E-A66A-F9DE6D301F0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83A-E27C-4CE2-8BE2-5A6B27F0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274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6F8-EADD-4F1E-A66A-F9DE6D301F0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83A-E27C-4CE2-8BE2-5A6B27F0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402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6F8-EADD-4F1E-A66A-F9DE6D301F0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83A-E27C-4CE2-8BE2-5A6B27F0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3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622F-DC27-6E4D-80EB-5A6117330FAE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353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6F8-EADD-4F1E-A66A-F9DE6D301F0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83A-E27C-4CE2-8BE2-5A6B27F0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716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6F8-EADD-4F1E-A66A-F9DE6D301F0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83A-E27C-4CE2-8BE2-5A6B27F0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909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6F8-EADD-4F1E-A66A-F9DE6D301F0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83A-E27C-4CE2-8BE2-5A6B27F0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000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6F8-EADD-4F1E-A66A-F9DE6D301F0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83A-E27C-4CE2-8BE2-5A6B27F0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5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A6B0-E07D-7A4E-9C17-34F6E529FF07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5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CC3-6E6E-6643-828B-49F62B8D27E7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E71E-C708-8048-B873-9764252AFD88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59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E0B2-8F0E-E541-A881-26952164E626}" type="datetime1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4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8D78-157E-6441-A2E9-690CAD17061D}" type="datetime1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2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DEEC-6BE6-484F-BFF5-6191A744CE89}" type="datetime1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9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79F4-DB7F-AD41-A0BB-29D2BAB33E6B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67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33" r="73809"/>
          <a:stretch/>
        </p:blipFill>
        <p:spPr>
          <a:xfrm>
            <a:off x="0" y="5410200"/>
            <a:ext cx="2450123" cy="14478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56384-A506-C646-ACE4-0A747B69E112}" type="datetime1">
              <a:rPr lang="en-US" smtClean="0"/>
              <a:t>3/5/2020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10" b="76667"/>
          <a:stretch/>
        </p:blipFill>
        <p:spPr>
          <a:xfrm>
            <a:off x="6690091" y="0"/>
            <a:ext cx="2453909" cy="1561578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IT1090 - Information Systems and Data Modeling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SLIIT </a:t>
            </a:r>
            <a:r>
              <a:rPr lang="en-US" sz="1600" b="1" baseline="0" dirty="0">
                <a:solidFill>
                  <a:schemeClr val="tx1"/>
                </a:solidFill>
              </a:rPr>
              <a:t> - Faculty of Computing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248400" y="76200"/>
            <a:ext cx="2743200" cy="914400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6248400" y="76200"/>
            <a:ext cx="2742857" cy="914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>
            <a:off x="0" y="6400800"/>
            <a:ext cx="9144000" cy="4572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082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C29E6-4FCB-2845-BF22-D83D87980FEA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AFE79-0F59-BC47-A038-EDA78F95D4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71D3D-F011-47C0-9290-685F7D9F641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7620000" y="0"/>
            <a:ext cx="1524000" cy="508064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0" y="65532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E87A23"/>
                </a:solidFill>
              </a:rPr>
              <a:t>SLIIT </a:t>
            </a:r>
            <a:r>
              <a:rPr lang="en-US" sz="1600" b="1" baseline="0" dirty="0">
                <a:solidFill>
                  <a:srgbClr val="E87A23"/>
                </a:solidFill>
              </a:rPr>
              <a:t> - Faculty of Computing</a:t>
            </a:r>
            <a:endParaRPr lang="en-US" sz="1600" b="1" dirty="0">
              <a:solidFill>
                <a:srgbClr val="E87A23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 rot="10800000">
            <a:off x="0" y="-2"/>
            <a:ext cx="7620000" cy="45720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-76200"/>
            <a:ext cx="441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IT1090 - Information Systems and Data Modeling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628650" y="1447800"/>
            <a:ext cx="7886700" cy="0"/>
          </a:xfrm>
          <a:prstGeom prst="line">
            <a:avLst/>
          </a:prstGeom>
          <a:ln w="19050">
            <a:solidFill>
              <a:srgbClr val="242D6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37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516F8-EADD-4F1E-A66A-F9DE6D301F0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A883A-E27C-4CE2-8BE2-5A6B27F0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0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72400" cy="1470025"/>
          </a:xfrm>
        </p:spPr>
        <p:txBody>
          <a:bodyPr/>
          <a:lstStyle/>
          <a:p>
            <a:r>
              <a:rPr lang="en-US" dirty="0" smtClean="0"/>
              <a:t>Introduction to Database Modelling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 smtClean="0"/>
              <a:t>Lecture - 04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11DF7-A42A-4107-A9E6-6C3947535C5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3434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9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-541338" y="44450"/>
            <a:ext cx="19446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b="1" kern="0" dirty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Cont.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812925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400" kern="0" dirty="0">
                <a:latin typeface="Corbel" panose="020B0503020204020204" pitchFamily="34" charset="0"/>
                <a:cs typeface="+mn-cs"/>
              </a:rPr>
              <a:t>First DBMS: Bachman at General Electric, early 60’s (</a:t>
            </a:r>
            <a:r>
              <a:rPr lang="en-US" sz="2400" i="1" kern="0" dirty="0">
                <a:latin typeface="Corbel" panose="020B0503020204020204" pitchFamily="34" charset="0"/>
                <a:cs typeface="+mn-cs"/>
              </a:rPr>
              <a:t>Network Data Model</a:t>
            </a:r>
            <a:r>
              <a:rPr lang="en-US" sz="2400" kern="0" dirty="0">
                <a:latin typeface="Corbel" panose="020B0503020204020204" pitchFamily="34" charset="0"/>
                <a:cs typeface="+mn-cs"/>
              </a:rPr>
              <a:t>). Standardized by CODASYL.</a:t>
            </a:r>
          </a:p>
          <a:p>
            <a:pPr marL="342900" indent="-342900" algn="just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400" kern="0" dirty="0">
                <a:latin typeface="Corbel" panose="020B0503020204020204" pitchFamily="34" charset="0"/>
                <a:cs typeface="+mn-cs"/>
              </a:rPr>
              <a:t> Late 60’s : IBM’s IMS (Inf. </a:t>
            </a:r>
            <a:r>
              <a:rPr lang="en-US" sz="2400" kern="0" dirty="0" err="1">
                <a:latin typeface="Corbel" panose="020B0503020204020204" pitchFamily="34" charset="0"/>
                <a:cs typeface="+mn-cs"/>
              </a:rPr>
              <a:t>Mgmt.Sys</a:t>
            </a:r>
            <a:r>
              <a:rPr lang="en-US" sz="2400" kern="0" dirty="0">
                <a:latin typeface="Corbel" panose="020B0503020204020204" pitchFamily="34" charset="0"/>
                <a:cs typeface="+mn-cs"/>
              </a:rPr>
              <a:t>.) (</a:t>
            </a:r>
            <a:r>
              <a:rPr lang="en-US" sz="2400" i="1" kern="0" dirty="0">
                <a:latin typeface="Corbel" panose="020B0503020204020204" pitchFamily="34" charset="0"/>
                <a:cs typeface="+mn-cs"/>
              </a:rPr>
              <a:t>Hierarchical Data Model</a:t>
            </a:r>
            <a:r>
              <a:rPr lang="en-US" sz="2400" kern="0" dirty="0">
                <a:latin typeface="Corbel" panose="020B0503020204020204" pitchFamily="34" charset="0"/>
                <a:cs typeface="+mn-cs"/>
              </a:rPr>
              <a:t>).</a:t>
            </a:r>
          </a:p>
          <a:p>
            <a:pPr marL="342900" indent="-342900" algn="just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400" kern="0" dirty="0">
                <a:latin typeface="Corbel" panose="020B0503020204020204" pitchFamily="34" charset="0"/>
                <a:cs typeface="+mn-cs"/>
              </a:rPr>
              <a:t>1970: Edgar </a:t>
            </a:r>
            <a:r>
              <a:rPr lang="en-US" sz="2400" kern="0" dirty="0" err="1">
                <a:latin typeface="Corbel" panose="020B0503020204020204" pitchFamily="34" charset="0"/>
                <a:cs typeface="+mn-cs"/>
              </a:rPr>
              <a:t>Codd</a:t>
            </a:r>
            <a:r>
              <a:rPr lang="en-US" sz="2400" kern="0" dirty="0">
                <a:latin typeface="Corbel" panose="020B0503020204020204" pitchFamily="34" charset="0"/>
                <a:cs typeface="+mn-cs"/>
              </a:rPr>
              <a:t> (at IBM) proposed the </a:t>
            </a:r>
            <a:r>
              <a:rPr lang="en-US" sz="2400" i="1" kern="0" dirty="0">
                <a:latin typeface="Corbel" panose="020B0503020204020204" pitchFamily="34" charset="0"/>
                <a:cs typeface="+mn-cs"/>
              </a:rPr>
              <a:t>Relational Data Model</a:t>
            </a:r>
            <a:r>
              <a:rPr lang="en-US" sz="2400" kern="0" dirty="0">
                <a:latin typeface="Corbel" panose="020B0503020204020204" pitchFamily="34" charset="0"/>
                <a:cs typeface="+mn-cs"/>
              </a:rPr>
              <a:t>. Strong theoretical basis.</a:t>
            </a:r>
          </a:p>
          <a:p>
            <a:pPr marL="342900" indent="-342900" algn="just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400" kern="0" dirty="0">
                <a:latin typeface="Corbel" panose="020B0503020204020204" pitchFamily="34" charset="0"/>
                <a:cs typeface="+mn-cs"/>
              </a:rPr>
              <a:t>1980’s -90’s: Relational model consolidated. Research on query languages and data models =&gt; logic-based languages, OO DBMSs =&gt; Object-relational data model (extend DBMSs with new data types)</a:t>
            </a:r>
            <a:endParaRPr lang="es-ES_tradnl" sz="2400" kern="0" dirty="0">
              <a:latin typeface="Corbel" panose="020B0503020204020204" pitchFamily="34" charset="0"/>
              <a:cs typeface="+mn-cs"/>
            </a:endParaRPr>
          </a:p>
        </p:txBody>
      </p:sp>
      <p:sp>
        <p:nvSpPr>
          <p:cNvPr id="17412" name="Title 1"/>
          <p:cNvSpPr>
            <a:spLocks noGrp="1"/>
          </p:cNvSpPr>
          <p:nvPr>
            <p:ph type="title"/>
          </p:nvPr>
        </p:nvSpPr>
        <p:spPr>
          <a:xfrm>
            <a:off x="1547813" y="773113"/>
            <a:ext cx="6069012" cy="784225"/>
          </a:xfrm>
        </p:spPr>
        <p:txBody>
          <a:bodyPr/>
          <a:lstStyle/>
          <a:p>
            <a:pPr eaLnBrk="1" hangingPunct="1"/>
            <a:r>
              <a:rPr lang="en-US" altLang="en-US">
                <a:latin typeface="Corbel" panose="020B0503020204020204" pitchFamily="34" charset="0"/>
              </a:rPr>
              <a:t>History in a Nutshell</a:t>
            </a:r>
          </a:p>
        </p:txBody>
      </p:sp>
    </p:spTree>
    <p:extLst>
      <p:ext uri="{BB962C8B-B14F-4D97-AF65-F5344CB8AC3E}">
        <p14:creationId xmlns:p14="http://schemas.microsoft.com/office/powerpoint/2010/main" val="3821698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-541338" y="44450"/>
            <a:ext cx="19446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2400" b="1" kern="0" dirty="0">
                <a:solidFill>
                  <a:schemeClr val="bg1"/>
                </a:solidFill>
                <a:latin typeface="Corbel" panose="020B0503020204020204" pitchFamily="34" charset="0"/>
                <a:ea typeface="+mj-ea"/>
                <a:cs typeface="+mj-cs"/>
              </a:rPr>
              <a:t>Cont.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7388" y="1781175"/>
            <a:ext cx="7772400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  <a:defRPr/>
            </a:pPr>
            <a:r>
              <a:rPr lang="en-US" sz="2400" kern="0" dirty="0">
                <a:latin typeface="Corbel" panose="020B0503020204020204" pitchFamily="34" charset="0"/>
                <a:cs typeface="+mn-cs"/>
              </a:rPr>
              <a:t>Database system environment normally can be considered to have five major parts.</a:t>
            </a:r>
          </a:p>
          <a:p>
            <a:pPr algn="just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400" kern="0" dirty="0">
                <a:latin typeface="Corbel" panose="020B0503020204020204" pitchFamily="34" charset="0"/>
                <a:cs typeface="+mn-cs"/>
              </a:rPr>
              <a:t>Hardware</a:t>
            </a:r>
          </a:p>
          <a:p>
            <a:pPr marL="293688" indent="-293688" algn="just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400" kern="0" dirty="0">
                <a:latin typeface="Corbel" panose="020B0503020204020204" pitchFamily="34" charset="0"/>
                <a:cs typeface="+mn-cs"/>
              </a:rPr>
              <a:t>Software - Operating System Software, DBMS Software 	Application Program and Utilities</a:t>
            </a:r>
          </a:p>
          <a:p>
            <a:pPr marL="342900" indent="-342900" algn="just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400" kern="0" dirty="0">
                <a:latin typeface="Corbel" panose="020B0503020204020204" pitchFamily="34" charset="0"/>
                <a:cs typeface="+mn-cs"/>
              </a:rPr>
              <a:t>People - System Administrators, DB Administrators, DB Designers, System Analyst and Programmers, End 	           Users</a:t>
            </a:r>
          </a:p>
          <a:p>
            <a:pPr algn="just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400" kern="0" dirty="0">
                <a:latin typeface="Corbel" panose="020B0503020204020204" pitchFamily="34" charset="0"/>
                <a:cs typeface="+mn-cs"/>
              </a:rPr>
              <a:t>Procedures</a:t>
            </a:r>
          </a:p>
          <a:p>
            <a:pPr algn="just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400" kern="0" dirty="0">
                <a:latin typeface="Corbel" panose="020B0503020204020204" pitchFamily="34" charset="0"/>
                <a:cs typeface="+mn-cs"/>
              </a:rPr>
              <a:t>Data</a:t>
            </a:r>
          </a:p>
        </p:txBody>
      </p:sp>
      <p:sp>
        <p:nvSpPr>
          <p:cNvPr id="19460" name="TextBox 4"/>
          <p:cNvSpPr txBox="1">
            <a:spLocks noChangeArrowheads="1"/>
          </p:cNvSpPr>
          <p:nvPr/>
        </p:nvSpPr>
        <p:spPr bwMode="auto">
          <a:xfrm>
            <a:off x="395288" y="6064250"/>
            <a:ext cx="8353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rbel" panose="020B0503020204020204" pitchFamily="34" charset="0"/>
              </a:rPr>
              <a:t>Directed Reading </a:t>
            </a:r>
            <a:r>
              <a:rPr lang="en-US" altLang="en-US" sz="2400" i="1" u="sng">
                <a:latin typeface="Corbel" panose="020B0503020204020204" pitchFamily="34" charset="0"/>
              </a:rPr>
              <a:t>Section 1.4, 1.5 and 1.6 </a:t>
            </a:r>
            <a:r>
              <a:rPr lang="en-US" altLang="en-US" sz="2400">
                <a:latin typeface="Corbel" panose="020B0503020204020204" pitchFamily="34" charset="0"/>
              </a:rPr>
              <a:t>in Elmasri and Navathe.</a:t>
            </a:r>
          </a:p>
        </p:txBody>
      </p:sp>
      <p:sp>
        <p:nvSpPr>
          <p:cNvPr id="19461" name="Title 1"/>
          <p:cNvSpPr>
            <a:spLocks noGrp="1"/>
          </p:cNvSpPr>
          <p:nvPr>
            <p:ph type="title"/>
          </p:nvPr>
        </p:nvSpPr>
        <p:spPr>
          <a:xfrm>
            <a:off x="971550" y="773113"/>
            <a:ext cx="7342188" cy="784225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Corbel" panose="020B0503020204020204" pitchFamily="34" charset="0"/>
              </a:rPr>
              <a:t>Database system Environment</a:t>
            </a:r>
          </a:p>
        </p:txBody>
      </p:sp>
    </p:spTree>
    <p:extLst>
      <p:ext uri="{BB962C8B-B14F-4D97-AF65-F5344CB8AC3E}">
        <p14:creationId xmlns:p14="http://schemas.microsoft.com/office/powerpoint/2010/main" val="1466911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-541338" y="44450"/>
            <a:ext cx="19446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2400" b="1" kern="0" dirty="0">
                <a:solidFill>
                  <a:schemeClr val="bg1"/>
                </a:solidFill>
                <a:latin typeface="Corbel" panose="020B0503020204020204" pitchFamily="34" charset="0"/>
                <a:ea typeface="+mj-ea"/>
                <a:cs typeface="+mj-cs"/>
              </a:rPr>
              <a:t>Cont.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773238"/>
            <a:ext cx="7772400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  <a:defRPr/>
            </a:pPr>
            <a:r>
              <a:rPr lang="en-US" sz="2400" kern="0">
                <a:latin typeface="Corbel" panose="020B0503020204020204" pitchFamily="34" charset="0"/>
                <a:cs typeface="+mn-cs"/>
              </a:rPr>
              <a:t>“Database </a:t>
            </a:r>
            <a:r>
              <a:rPr lang="en-US" sz="2400" kern="0" dirty="0">
                <a:latin typeface="Corbel" panose="020B0503020204020204" pitchFamily="34" charset="0"/>
                <a:cs typeface="+mn-cs"/>
              </a:rPr>
              <a:t>is a logically coherent collection of data with some inherent </a:t>
            </a:r>
            <a:r>
              <a:rPr lang="en-US" sz="2400" kern="0">
                <a:latin typeface="Corbel" panose="020B0503020204020204" pitchFamily="34" charset="0"/>
                <a:cs typeface="+mn-cs"/>
              </a:rPr>
              <a:t>meaning.”</a:t>
            </a:r>
            <a:endParaRPr lang="en-US" sz="2400" kern="0" dirty="0">
              <a:latin typeface="Corbel" panose="020B0503020204020204" pitchFamily="34" charset="0"/>
              <a:cs typeface="+mn-cs"/>
            </a:endParaRPr>
          </a:p>
          <a:p>
            <a:pPr algn="just">
              <a:spcBef>
                <a:spcPct val="20000"/>
              </a:spcBef>
              <a:defRPr/>
            </a:pPr>
            <a:endParaRPr lang="en-US" sz="2400" kern="0" dirty="0">
              <a:latin typeface="Corbel" panose="020B0503020204020204" pitchFamily="34" charset="0"/>
              <a:cs typeface="+mn-cs"/>
            </a:endParaRPr>
          </a:p>
          <a:p>
            <a:pPr algn="just">
              <a:spcBef>
                <a:spcPct val="20000"/>
              </a:spcBef>
              <a:defRPr/>
            </a:pPr>
            <a:r>
              <a:rPr lang="en-US" sz="2400" kern="0" dirty="0">
                <a:latin typeface="Corbel" panose="020B0503020204020204" pitchFamily="34" charset="0"/>
                <a:cs typeface="+mn-cs"/>
              </a:rPr>
              <a:t>DBMS is a collection of programs that enables users to create and maintain a database</a:t>
            </a:r>
          </a:p>
          <a:p>
            <a:pPr algn="just">
              <a:spcBef>
                <a:spcPct val="20000"/>
              </a:spcBef>
              <a:defRPr/>
            </a:pPr>
            <a:endParaRPr lang="en-US" sz="2400" kern="0" dirty="0">
              <a:latin typeface="Corbel" panose="020B0503020204020204" pitchFamily="34" charset="0"/>
              <a:cs typeface="+mn-cs"/>
            </a:endParaRPr>
          </a:p>
          <a:p>
            <a:pPr algn="just">
              <a:spcBef>
                <a:spcPct val="20000"/>
              </a:spcBef>
              <a:defRPr/>
            </a:pPr>
            <a:r>
              <a:rPr lang="en-US" sz="2400" kern="0" dirty="0">
                <a:latin typeface="Corbel" panose="020B0503020204020204" pitchFamily="34" charset="0"/>
                <a:cs typeface="+mn-cs"/>
              </a:rPr>
              <a:t>“DBMS is a </a:t>
            </a:r>
            <a:r>
              <a:rPr lang="en-US" sz="2400" kern="0" dirty="0">
                <a:solidFill>
                  <a:srgbClr val="0070C0"/>
                </a:solidFill>
                <a:latin typeface="Corbel" panose="020B0503020204020204" pitchFamily="34" charset="0"/>
                <a:cs typeface="+mn-cs"/>
              </a:rPr>
              <a:t>general purpose software system </a:t>
            </a:r>
            <a:r>
              <a:rPr lang="en-US" sz="2400" kern="0" dirty="0">
                <a:latin typeface="Corbel" panose="020B0503020204020204" pitchFamily="34" charset="0"/>
                <a:cs typeface="+mn-cs"/>
              </a:rPr>
              <a:t>that facilitates the processes of </a:t>
            </a:r>
            <a:r>
              <a:rPr lang="en-US" sz="2400" kern="0" dirty="0">
                <a:solidFill>
                  <a:srgbClr val="C00000"/>
                </a:solidFill>
                <a:latin typeface="Corbel" panose="020B0503020204020204" pitchFamily="34" charset="0"/>
                <a:cs typeface="+mn-cs"/>
              </a:rPr>
              <a:t>defining</a:t>
            </a:r>
            <a:r>
              <a:rPr lang="en-US" sz="2400" kern="0" dirty="0">
                <a:latin typeface="Corbel" panose="020B0503020204020204" pitchFamily="34" charset="0"/>
                <a:cs typeface="+mn-cs"/>
              </a:rPr>
              <a:t>, </a:t>
            </a:r>
            <a:r>
              <a:rPr lang="en-US" sz="2400" kern="0" dirty="0">
                <a:solidFill>
                  <a:srgbClr val="660066"/>
                </a:solidFill>
                <a:latin typeface="Corbel" panose="020B0503020204020204" pitchFamily="34" charset="0"/>
                <a:cs typeface="+mn-cs"/>
              </a:rPr>
              <a:t>constructing</a:t>
            </a:r>
            <a:r>
              <a:rPr lang="en-US" sz="2400" kern="0" dirty="0">
                <a:latin typeface="Corbel" panose="020B0503020204020204" pitchFamily="34" charset="0"/>
                <a:cs typeface="+mn-cs"/>
              </a:rPr>
              <a:t>, </a:t>
            </a:r>
            <a:r>
              <a:rPr lang="en-US" sz="2400" kern="0" dirty="0">
                <a:solidFill>
                  <a:srgbClr val="00B050"/>
                </a:solidFill>
                <a:latin typeface="Corbel" panose="020B0503020204020204" pitchFamily="34" charset="0"/>
                <a:cs typeface="+mn-cs"/>
              </a:rPr>
              <a:t>manipulating</a:t>
            </a:r>
            <a:r>
              <a:rPr lang="en-US" sz="2400" kern="0" dirty="0">
                <a:latin typeface="Corbel" panose="020B0503020204020204" pitchFamily="34" charset="0"/>
                <a:cs typeface="+mn-cs"/>
              </a:rPr>
              <a:t>, and </a:t>
            </a:r>
            <a:r>
              <a:rPr lang="en-US" sz="2400" kern="0" dirty="0">
                <a:solidFill>
                  <a:srgbClr val="FF0000"/>
                </a:solidFill>
                <a:latin typeface="Corbel" panose="020B0503020204020204" pitchFamily="34" charset="0"/>
                <a:cs typeface="+mn-cs"/>
              </a:rPr>
              <a:t>sharing</a:t>
            </a:r>
            <a:r>
              <a:rPr lang="en-US" sz="2400" kern="0" dirty="0">
                <a:latin typeface="Corbel" panose="020B0503020204020204" pitchFamily="34" charset="0"/>
                <a:cs typeface="+mn-cs"/>
              </a:rPr>
              <a:t> databases among various </a:t>
            </a:r>
            <a:r>
              <a:rPr lang="en-US" sz="2400" kern="0" dirty="0">
                <a:solidFill>
                  <a:srgbClr val="006666"/>
                </a:solidFill>
                <a:latin typeface="Corbel" panose="020B0503020204020204" pitchFamily="34" charset="0"/>
                <a:cs typeface="+mn-cs"/>
              </a:rPr>
              <a:t>users and applications</a:t>
            </a:r>
            <a:r>
              <a:rPr lang="en-US" sz="2400" kern="0" dirty="0">
                <a:latin typeface="Corbel" panose="020B0503020204020204" pitchFamily="34" charset="0"/>
                <a:cs typeface="+mn-cs"/>
              </a:rPr>
              <a:t>”</a:t>
            </a:r>
          </a:p>
        </p:txBody>
      </p:sp>
      <p:sp>
        <p:nvSpPr>
          <p:cNvPr id="19461" name="Title 1"/>
          <p:cNvSpPr>
            <a:spLocks noGrp="1"/>
          </p:cNvSpPr>
          <p:nvPr>
            <p:ph type="title"/>
          </p:nvPr>
        </p:nvSpPr>
        <p:spPr>
          <a:xfrm>
            <a:off x="971550" y="773113"/>
            <a:ext cx="7342188" cy="784225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latin typeface="Corbel" panose="020B0503020204020204" pitchFamily="34" charset="0"/>
              </a:rPr>
              <a:t>Database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817295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-541338" y="44450"/>
            <a:ext cx="19446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b="1" kern="0" dirty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Cont.</a:t>
            </a: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4"/>
          <a:stretch>
            <a:fillRect/>
          </a:stretch>
        </p:blipFill>
        <p:spPr bwMode="auto">
          <a:xfrm>
            <a:off x="1116013" y="1481138"/>
            <a:ext cx="691832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55650" y="835025"/>
            <a:ext cx="7634288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defRPr/>
            </a:pPr>
            <a:r>
              <a:rPr lang="en-US" sz="3600" kern="0" dirty="0">
                <a:latin typeface="Corbel" panose="020B0503020204020204" pitchFamily="34" charset="0"/>
                <a:cs typeface="+mn-cs"/>
              </a:rPr>
              <a:t>Three-Tier Architecture of  a DBMS </a:t>
            </a:r>
          </a:p>
          <a:p>
            <a:pPr algn="ctr" eaLnBrk="1" hangingPunct="1">
              <a:spcBef>
                <a:spcPct val="20000"/>
              </a:spcBef>
              <a:defRPr/>
            </a:pPr>
            <a:endParaRPr lang="en-US" sz="2200" kern="0" dirty="0">
              <a:latin typeface="Corbel" panose="020B0503020204020204" pitchFamily="34" charset="0"/>
              <a:cs typeface="+mn-cs"/>
            </a:endParaRPr>
          </a:p>
          <a:p>
            <a:pPr algn="ctr" eaLnBrk="1" hangingPunct="1">
              <a:spcBef>
                <a:spcPct val="20000"/>
              </a:spcBef>
              <a:defRPr/>
            </a:pPr>
            <a:endParaRPr lang="en-US" sz="2200" kern="0" dirty="0">
              <a:latin typeface="Corbel" panose="020B0503020204020204" pitchFamily="34" charset="0"/>
              <a:cs typeface="+mn-cs"/>
            </a:endParaRPr>
          </a:p>
          <a:p>
            <a:pPr algn="ctr" eaLnBrk="1" hangingPunct="1">
              <a:spcBef>
                <a:spcPct val="20000"/>
              </a:spcBef>
              <a:defRPr/>
            </a:pPr>
            <a:endParaRPr lang="en-US" sz="2200" kern="0" dirty="0">
              <a:latin typeface="Corbel" panose="020B0503020204020204" pitchFamily="34" charset="0"/>
              <a:cs typeface="+mn-cs"/>
            </a:endParaRPr>
          </a:p>
          <a:p>
            <a:pPr algn="ctr" eaLnBrk="1" hangingPunct="1">
              <a:spcBef>
                <a:spcPct val="20000"/>
              </a:spcBef>
              <a:defRPr/>
            </a:pPr>
            <a:endParaRPr lang="en-US" sz="2200" kern="0" dirty="0">
              <a:latin typeface="Corbel" panose="020B0503020204020204" pitchFamily="34" charset="0"/>
              <a:cs typeface="+mn-cs"/>
            </a:endParaRPr>
          </a:p>
          <a:p>
            <a:pPr marL="342900" indent="-342900" algn="ctr" eaLnBrk="1" hangingPunct="1">
              <a:spcBef>
                <a:spcPct val="20000"/>
              </a:spcBef>
              <a:defRPr/>
            </a:pPr>
            <a:endParaRPr lang="en-US" sz="2000" kern="0" dirty="0">
              <a:latin typeface="Corbel" panose="020B0503020204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8547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-541338" y="44450"/>
            <a:ext cx="19446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b="1" kern="0" dirty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Cont.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773238"/>
            <a:ext cx="7772400" cy="463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  <a:defRPr/>
            </a:pPr>
            <a:r>
              <a:rPr lang="en-US" sz="2400" kern="0" dirty="0">
                <a:latin typeface="Corbel" panose="020B0503020204020204" pitchFamily="34" charset="0"/>
                <a:cs typeface="+mn-cs"/>
              </a:rPr>
              <a:t>The main objective of the three-schema architecture is to separate a user’s views of the database from the way that the data is physically represented. </a:t>
            </a:r>
          </a:p>
          <a:p>
            <a:pPr marL="0" lvl="1" algn="just" eaLnBrk="1" hangingPunct="1">
              <a:buFont typeface="Wingdings" pitchFamily="2" charset="2"/>
              <a:buChar char="Ø"/>
              <a:defRPr/>
            </a:pPr>
            <a:r>
              <a:rPr lang="en-GB" sz="2200" dirty="0">
                <a:solidFill>
                  <a:srgbClr val="000000"/>
                </a:solidFill>
                <a:latin typeface="Corbel" panose="020B0503020204020204" pitchFamily="34" charset="0"/>
                <a:cs typeface="Arial" charset="0"/>
              </a:rPr>
              <a:t>All users should be able to access same data</a:t>
            </a:r>
          </a:p>
          <a:p>
            <a:pPr marL="0" lvl="1" algn="just" eaLnBrk="1" hangingPunct="1">
              <a:buFont typeface="Wingdings" pitchFamily="2" charset="2"/>
              <a:buChar char="Ø"/>
              <a:defRPr/>
            </a:pPr>
            <a:r>
              <a:rPr lang="en-GB" sz="2200" dirty="0">
                <a:solidFill>
                  <a:srgbClr val="000000"/>
                </a:solidFill>
                <a:latin typeface="Corbel" panose="020B0503020204020204" pitchFamily="34" charset="0"/>
                <a:cs typeface="Arial" charset="0"/>
              </a:rPr>
              <a:t>A user’s view is immune to changes made in other views</a:t>
            </a:r>
          </a:p>
          <a:p>
            <a:pPr marL="228600" lvl="1" indent="-228600" algn="just" eaLnBrk="1" hangingPunct="1">
              <a:buFont typeface="Wingdings" pitchFamily="2" charset="2"/>
              <a:buChar char="Ø"/>
              <a:defRPr/>
            </a:pPr>
            <a:r>
              <a:rPr lang="en-GB" sz="2200" dirty="0">
                <a:solidFill>
                  <a:srgbClr val="000000"/>
                </a:solidFill>
                <a:latin typeface="Corbel" panose="020B0503020204020204" pitchFamily="34" charset="0"/>
                <a:cs typeface="Arial" charset="0"/>
              </a:rPr>
              <a:t>Users should not need to know physical database storage    details</a:t>
            </a:r>
          </a:p>
          <a:p>
            <a:pPr marL="228600" lvl="1" indent="-228600" algn="just" eaLnBrk="1" hangingPunct="1">
              <a:buFont typeface="Wingdings" pitchFamily="2" charset="2"/>
              <a:buChar char="Ø"/>
              <a:defRPr/>
            </a:pPr>
            <a:r>
              <a:rPr lang="en-GB" sz="2200" dirty="0">
                <a:solidFill>
                  <a:srgbClr val="000000"/>
                </a:solidFill>
                <a:latin typeface="Corbel" panose="020B0503020204020204" pitchFamily="34" charset="0"/>
                <a:cs typeface="Arial" charset="0"/>
              </a:rPr>
              <a:t>DBA should be able to change database storage structures without affecting the users’ views</a:t>
            </a:r>
          </a:p>
          <a:p>
            <a:pPr marL="228600" lvl="1" indent="-228600" algn="just" eaLnBrk="1" hangingPunct="1">
              <a:buFont typeface="Wingdings" pitchFamily="2" charset="2"/>
              <a:buChar char="Ø"/>
              <a:defRPr/>
            </a:pPr>
            <a:r>
              <a:rPr lang="en-GB" sz="2200" dirty="0">
                <a:solidFill>
                  <a:srgbClr val="000000"/>
                </a:solidFill>
                <a:latin typeface="Corbel" panose="020B0503020204020204" pitchFamily="34" charset="0"/>
                <a:cs typeface="Arial" charset="0"/>
              </a:rPr>
              <a:t>Internal structure of database should be unaffected by changes to physical aspects of storage</a:t>
            </a:r>
          </a:p>
          <a:p>
            <a:pPr marL="228600" lvl="1" indent="-228600" algn="just" eaLnBrk="1" hangingPunct="1">
              <a:buFont typeface="Wingdings" pitchFamily="2" charset="2"/>
              <a:buChar char="Ø"/>
              <a:defRPr/>
            </a:pPr>
            <a:r>
              <a:rPr lang="en-GB" sz="2200" dirty="0">
                <a:solidFill>
                  <a:srgbClr val="000000"/>
                </a:solidFill>
                <a:latin typeface="Corbel" panose="020B0503020204020204" pitchFamily="34" charset="0"/>
                <a:cs typeface="Arial" charset="0"/>
              </a:rPr>
              <a:t>DBA should be able to change conceptual structure of database without affecting all users</a:t>
            </a:r>
            <a:endParaRPr lang="es-ES_tradnl" sz="2200" kern="0" dirty="0">
              <a:latin typeface="Corbel" panose="020B0503020204020204" pitchFamily="34" charset="0"/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55650" y="835025"/>
            <a:ext cx="7634288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defRPr/>
            </a:pPr>
            <a:r>
              <a:rPr lang="en-US" sz="3600" kern="0" dirty="0">
                <a:latin typeface="Corbel" panose="020B0503020204020204" pitchFamily="34" charset="0"/>
                <a:cs typeface="+mn-cs"/>
              </a:rPr>
              <a:t>Three-Tier Architecture of  a DBMS </a:t>
            </a:r>
          </a:p>
          <a:p>
            <a:pPr algn="ctr" eaLnBrk="1" hangingPunct="1">
              <a:spcBef>
                <a:spcPct val="20000"/>
              </a:spcBef>
              <a:defRPr/>
            </a:pPr>
            <a:endParaRPr lang="en-US" sz="2200" kern="0" dirty="0">
              <a:latin typeface="Corbel" panose="020B0503020204020204" pitchFamily="34" charset="0"/>
              <a:cs typeface="+mn-cs"/>
            </a:endParaRPr>
          </a:p>
          <a:p>
            <a:pPr algn="ctr" eaLnBrk="1" hangingPunct="1">
              <a:spcBef>
                <a:spcPct val="20000"/>
              </a:spcBef>
              <a:defRPr/>
            </a:pPr>
            <a:endParaRPr lang="en-US" sz="2200" kern="0" dirty="0">
              <a:latin typeface="Corbel" panose="020B0503020204020204" pitchFamily="34" charset="0"/>
              <a:cs typeface="+mn-cs"/>
            </a:endParaRPr>
          </a:p>
          <a:p>
            <a:pPr algn="ctr" eaLnBrk="1" hangingPunct="1">
              <a:spcBef>
                <a:spcPct val="20000"/>
              </a:spcBef>
              <a:defRPr/>
            </a:pPr>
            <a:endParaRPr lang="en-US" sz="2200" kern="0" dirty="0">
              <a:latin typeface="Corbel" panose="020B0503020204020204" pitchFamily="34" charset="0"/>
              <a:cs typeface="+mn-cs"/>
            </a:endParaRPr>
          </a:p>
          <a:p>
            <a:pPr algn="ctr" eaLnBrk="1" hangingPunct="1">
              <a:spcBef>
                <a:spcPct val="20000"/>
              </a:spcBef>
              <a:defRPr/>
            </a:pPr>
            <a:endParaRPr lang="en-US" sz="2200" kern="0" dirty="0">
              <a:latin typeface="Corbel" panose="020B0503020204020204" pitchFamily="34" charset="0"/>
              <a:cs typeface="+mn-cs"/>
            </a:endParaRPr>
          </a:p>
          <a:p>
            <a:pPr marL="342900" indent="-342900" algn="ctr" eaLnBrk="1" hangingPunct="1">
              <a:spcBef>
                <a:spcPct val="20000"/>
              </a:spcBef>
              <a:defRPr/>
            </a:pPr>
            <a:endParaRPr lang="en-US" sz="2000" kern="0" dirty="0">
              <a:latin typeface="Corbel" panose="020B0503020204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496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816100"/>
            <a:ext cx="7772400" cy="406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  <a:cs typeface="Arial" charset="0"/>
              </a:rPr>
              <a:t>Defines DBMS schemas at </a:t>
            </a:r>
            <a:r>
              <a:rPr lang="en-US" sz="2400" dirty="0">
                <a:solidFill>
                  <a:srgbClr val="FF0000"/>
                </a:solidFill>
                <a:latin typeface="Corbel" panose="020B0503020204020204" pitchFamily="34" charset="0"/>
                <a:cs typeface="Arial" charset="0"/>
              </a:rPr>
              <a:t>three levels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  <a:cs typeface="Arial" charset="0"/>
              </a:rPr>
              <a:t>:	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en-US" sz="2400" b="1" dirty="0">
                <a:solidFill>
                  <a:srgbClr val="FF0000"/>
                </a:solidFill>
                <a:latin typeface="Corbel" panose="020B0503020204020204" pitchFamily="34" charset="0"/>
                <a:cs typeface="Arial" charset="0"/>
              </a:rPr>
              <a:t>Internal schema</a:t>
            </a:r>
            <a:r>
              <a:rPr lang="en-US" sz="2400" dirty="0">
                <a:solidFill>
                  <a:srgbClr val="FF0000"/>
                </a:solidFill>
                <a:latin typeface="Corbel" panose="020B0503020204020204" pitchFamily="34" charset="0"/>
                <a:cs typeface="Arial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  <a:cs typeface="Arial" charset="0"/>
              </a:rPr>
              <a:t>at the internal level to describe physical storage structures and access paths. Typically uses a </a:t>
            </a:r>
            <a:r>
              <a:rPr lang="en-US" sz="2400" i="1" dirty="0">
                <a:solidFill>
                  <a:srgbClr val="000000"/>
                </a:solidFill>
                <a:latin typeface="Corbel" panose="020B0503020204020204" pitchFamily="34" charset="0"/>
                <a:cs typeface="Arial" charset="0"/>
              </a:rPr>
              <a:t>physical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  <a:cs typeface="Arial" charset="0"/>
              </a:rPr>
              <a:t> data model.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en-US" sz="2400" b="1" dirty="0">
                <a:solidFill>
                  <a:srgbClr val="FF0000"/>
                </a:solidFill>
                <a:latin typeface="Corbel" panose="020B0503020204020204" pitchFamily="34" charset="0"/>
                <a:cs typeface="Arial" charset="0"/>
              </a:rPr>
              <a:t>Conceptual schema</a:t>
            </a:r>
            <a:r>
              <a:rPr lang="en-US" sz="2400" dirty="0">
                <a:solidFill>
                  <a:srgbClr val="FF0000"/>
                </a:solidFill>
                <a:latin typeface="Corbel" panose="020B0503020204020204" pitchFamily="34" charset="0"/>
                <a:cs typeface="Arial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  <a:cs typeface="Arial" charset="0"/>
              </a:rPr>
              <a:t>at the conceptual level to describe the structure and constraints for the </a:t>
            </a:r>
            <a:r>
              <a:rPr lang="en-US" sz="2400" i="1" dirty="0">
                <a:solidFill>
                  <a:srgbClr val="000000"/>
                </a:solidFill>
                <a:latin typeface="Corbel" panose="020B0503020204020204" pitchFamily="34" charset="0"/>
                <a:cs typeface="Arial" charset="0"/>
              </a:rPr>
              <a:t>whole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  <a:cs typeface="Arial" charset="0"/>
              </a:rPr>
              <a:t> database for a community of users. Uses a </a:t>
            </a:r>
            <a:r>
              <a:rPr lang="en-US" sz="2400" i="1" dirty="0">
                <a:solidFill>
                  <a:srgbClr val="000000"/>
                </a:solidFill>
                <a:latin typeface="Corbel" panose="020B0503020204020204" pitchFamily="34" charset="0"/>
                <a:cs typeface="Arial" charset="0"/>
              </a:rPr>
              <a:t>conceptual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  <a:cs typeface="Arial" charset="0"/>
              </a:rPr>
              <a:t> or an </a:t>
            </a:r>
            <a:r>
              <a:rPr lang="en-US" sz="2400" i="1" dirty="0">
                <a:solidFill>
                  <a:srgbClr val="000000"/>
                </a:solidFill>
                <a:latin typeface="Corbel" panose="020B0503020204020204" pitchFamily="34" charset="0"/>
                <a:cs typeface="Arial" charset="0"/>
              </a:rPr>
              <a:t>implementation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  <a:cs typeface="Arial" charset="0"/>
              </a:rPr>
              <a:t> data model.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en-US" sz="2400" b="1" dirty="0">
                <a:solidFill>
                  <a:srgbClr val="FF0000"/>
                </a:solidFill>
                <a:latin typeface="Corbel" panose="020B0503020204020204" pitchFamily="34" charset="0"/>
                <a:cs typeface="Arial" charset="0"/>
              </a:rPr>
              <a:t>External schemas</a:t>
            </a:r>
            <a:r>
              <a:rPr lang="en-US" sz="2400" dirty="0">
                <a:solidFill>
                  <a:srgbClr val="FF0000"/>
                </a:solidFill>
                <a:latin typeface="Corbel" panose="020B0503020204020204" pitchFamily="34" charset="0"/>
                <a:cs typeface="Arial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  <a:cs typeface="Arial" charset="0"/>
              </a:rPr>
              <a:t>at the external level to describe the various user views. Usually uses the same data model as the conceptual level.</a:t>
            </a:r>
            <a:endParaRPr lang="es-ES_tradnl" sz="2400" kern="0" dirty="0">
              <a:latin typeface="Corbel" panose="020B0503020204020204" pitchFamily="34" charset="0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55650" y="835025"/>
            <a:ext cx="7634288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defRPr/>
            </a:pPr>
            <a:r>
              <a:rPr lang="en-US" sz="3600" kern="0" dirty="0">
                <a:latin typeface="Corbel" panose="020B0503020204020204" pitchFamily="34" charset="0"/>
                <a:cs typeface="+mn-cs"/>
              </a:rPr>
              <a:t>Three-Tier Architecture of  a DBMS </a:t>
            </a:r>
          </a:p>
          <a:p>
            <a:pPr algn="ctr" eaLnBrk="1" hangingPunct="1">
              <a:spcBef>
                <a:spcPct val="20000"/>
              </a:spcBef>
              <a:defRPr/>
            </a:pPr>
            <a:endParaRPr lang="en-US" sz="2200" kern="0" dirty="0">
              <a:latin typeface="Corbel" panose="020B0503020204020204" pitchFamily="34" charset="0"/>
              <a:cs typeface="+mn-cs"/>
            </a:endParaRPr>
          </a:p>
          <a:p>
            <a:pPr algn="ctr" eaLnBrk="1" hangingPunct="1">
              <a:spcBef>
                <a:spcPct val="20000"/>
              </a:spcBef>
              <a:defRPr/>
            </a:pPr>
            <a:endParaRPr lang="en-US" sz="2200" kern="0" dirty="0">
              <a:latin typeface="Corbel" panose="020B0503020204020204" pitchFamily="34" charset="0"/>
              <a:cs typeface="+mn-cs"/>
            </a:endParaRPr>
          </a:p>
          <a:p>
            <a:pPr algn="ctr" eaLnBrk="1" hangingPunct="1">
              <a:spcBef>
                <a:spcPct val="20000"/>
              </a:spcBef>
              <a:defRPr/>
            </a:pPr>
            <a:endParaRPr lang="en-US" sz="2200" kern="0" dirty="0">
              <a:latin typeface="Corbel" panose="020B0503020204020204" pitchFamily="34" charset="0"/>
              <a:cs typeface="+mn-cs"/>
            </a:endParaRPr>
          </a:p>
          <a:p>
            <a:pPr algn="ctr" eaLnBrk="1" hangingPunct="1">
              <a:spcBef>
                <a:spcPct val="20000"/>
              </a:spcBef>
              <a:defRPr/>
            </a:pPr>
            <a:endParaRPr lang="en-US" sz="2200" kern="0" dirty="0">
              <a:latin typeface="Corbel" panose="020B0503020204020204" pitchFamily="34" charset="0"/>
              <a:cs typeface="+mn-cs"/>
            </a:endParaRPr>
          </a:p>
          <a:p>
            <a:pPr marL="342900" indent="-342900" algn="ctr" eaLnBrk="1" hangingPunct="1">
              <a:spcBef>
                <a:spcPct val="20000"/>
              </a:spcBef>
              <a:defRPr/>
            </a:pPr>
            <a:endParaRPr lang="en-US" sz="2000" kern="0" dirty="0">
              <a:latin typeface="Corbel" panose="020B0503020204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3750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-541338" y="44450"/>
            <a:ext cx="19446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b="1" kern="0" dirty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Cont.</a:t>
            </a:r>
          </a:p>
        </p:txBody>
      </p:sp>
      <p:pic>
        <p:nvPicPr>
          <p:cNvPr id="25603" name="Picture 4" descr="C02NF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773238"/>
            <a:ext cx="71120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55650" y="835025"/>
            <a:ext cx="7634288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defRPr/>
            </a:pPr>
            <a:r>
              <a:rPr lang="en-US" sz="3600" kern="0" dirty="0">
                <a:latin typeface="Corbel" panose="020B0503020204020204" pitchFamily="34" charset="0"/>
                <a:cs typeface="+mn-cs"/>
              </a:rPr>
              <a:t>Three-Tier Architecture of  a DBMS </a:t>
            </a:r>
          </a:p>
          <a:p>
            <a:pPr algn="ctr" eaLnBrk="1" hangingPunct="1">
              <a:spcBef>
                <a:spcPct val="20000"/>
              </a:spcBef>
              <a:defRPr/>
            </a:pPr>
            <a:endParaRPr lang="en-US" sz="2200" kern="0" dirty="0">
              <a:latin typeface="Corbel" panose="020B0503020204020204" pitchFamily="34" charset="0"/>
              <a:cs typeface="+mn-cs"/>
            </a:endParaRPr>
          </a:p>
          <a:p>
            <a:pPr algn="ctr" eaLnBrk="1" hangingPunct="1">
              <a:spcBef>
                <a:spcPct val="20000"/>
              </a:spcBef>
              <a:defRPr/>
            </a:pPr>
            <a:endParaRPr lang="en-US" sz="2200" kern="0" dirty="0">
              <a:latin typeface="Corbel" panose="020B0503020204020204" pitchFamily="34" charset="0"/>
              <a:cs typeface="+mn-cs"/>
            </a:endParaRPr>
          </a:p>
          <a:p>
            <a:pPr algn="ctr" eaLnBrk="1" hangingPunct="1">
              <a:spcBef>
                <a:spcPct val="20000"/>
              </a:spcBef>
              <a:defRPr/>
            </a:pPr>
            <a:endParaRPr lang="en-US" sz="2200" kern="0" dirty="0">
              <a:latin typeface="Corbel" panose="020B0503020204020204" pitchFamily="34" charset="0"/>
              <a:cs typeface="+mn-cs"/>
            </a:endParaRPr>
          </a:p>
          <a:p>
            <a:pPr algn="ctr" eaLnBrk="1" hangingPunct="1">
              <a:spcBef>
                <a:spcPct val="20000"/>
              </a:spcBef>
              <a:defRPr/>
            </a:pPr>
            <a:endParaRPr lang="en-US" sz="2200" kern="0" dirty="0">
              <a:latin typeface="Corbel" panose="020B0503020204020204" pitchFamily="34" charset="0"/>
              <a:cs typeface="+mn-cs"/>
            </a:endParaRPr>
          </a:p>
          <a:p>
            <a:pPr marL="342900" indent="-342900" algn="ctr" eaLnBrk="1" hangingPunct="1">
              <a:spcBef>
                <a:spcPct val="20000"/>
              </a:spcBef>
              <a:defRPr/>
            </a:pPr>
            <a:endParaRPr lang="en-US" sz="2000" kern="0" dirty="0">
              <a:latin typeface="Corbel" panose="020B0503020204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8326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268538" y="836613"/>
            <a:ext cx="46799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defRPr/>
            </a:pPr>
            <a:r>
              <a:rPr lang="en-US" sz="4000" kern="0" dirty="0">
                <a:latin typeface="Corbel" panose="020B0503020204020204" pitchFamily="34" charset="0"/>
                <a:cs typeface="+mn-cs"/>
              </a:rPr>
              <a:t>Data Independence</a:t>
            </a:r>
          </a:p>
          <a:p>
            <a:pPr algn="ctr" eaLnBrk="1" hangingPunct="1">
              <a:spcBef>
                <a:spcPct val="20000"/>
              </a:spcBef>
              <a:defRPr/>
            </a:pPr>
            <a:endParaRPr lang="en-US" sz="2200" kern="0" dirty="0">
              <a:latin typeface="Cambria" pitchFamily="18" charset="0"/>
              <a:cs typeface="+mn-cs"/>
            </a:endParaRPr>
          </a:p>
          <a:p>
            <a:pPr algn="ctr" eaLnBrk="1" hangingPunct="1">
              <a:spcBef>
                <a:spcPct val="20000"/>
              </a:spcBef>
              <a:defRPr/>
            </a:pPr>
            <a:endParaRPr lang="en-US" sz="2200" kern="0" dirty="0">
              <a:latin typeface="Cambria" pitchFamily="18" charset="0"/>
              <a:cs typeface="+mn-cs"/>
            </a:endParaRPr>
          </a:p>
          <a:p>
            <a:pPr algn="ctr" eaLnBrk="1" hangingPunct="1">
              <a:spcBef>
                <a:spcPct val="20000"/>
              </a:spcBef>
              <a:defRPr/>
            </a:pPr>
            <a:endParaRPr lang="en-US" sz="2200" kern="0" dirty="0">
              <a:latin typeface="Cambria" pitchFamily="18" charset="0"/>
              <a:cs typeface="+mn-cs"/>
            </a:endParaRPr>
          </a:p>
          <a:p>
            <a:pPr algn="ctr" eaLnBrk="1" hangingPunct="1">
              <a:spcBef>
                <a:spcPct val="20000"/>
              </a:spcBef>
              <a:defRPr/>
            </a:pPr>
            <a:endParaRPr lang="en-US" sz="2200" kern="0" dirty="0">
              <a:latin typeface="Cambria" pitchFamily="18" charset="0"/>
              <a:cs typeface="+mn-cs"/>
            </a:endParaRPr>
          </a:p>
          <a:p>
            <a:pPr marL="342900" indent="-342900" algn="ctr" eaLnBrk="1" hangingPunct="1">
              <a:spcBef>
                <a:spcPct val="20000"/>
              </a:spcBef>
              <a:defRPr/>
            </a:pPr>
            <a:endParaRPr lang="en-US" sz="2000" kern="0" dirty="0">
              <a:latin typeface="Cambria" pitchFamily="18" charset="0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-541338" y="44450"/>
            <a:ext cx="19446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b="1" kern="0" dirty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Cont.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816100"/>
            <a:ext cx="7847013" cy="449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defRPr/>
            </a:pPr>
            <a:r>
              <a:rPr lang="en-GB" sz="2800" dirty="0">
                <a:latin typeface="Corbel" panose="020B0503020204020204" pitchFamily="34" charset="0"/>
                <a:cs typeface="Arial" charset="0"/>
              </a:rPr>
              <a:t>Data Independence is the capacity to change the schema at one level of a database system without having to change the schema at the next higher level</a:t>
            </a:r>
          </a:p>
          <a:p>
            <a:pPr algn="just" eaLnBrk="1" hangingPunct="1">
              <a:buFont typeface="Wingdings" pitchFamily="2" charset="2"/>
              <a:buChar char="Ø"/>
              <a:defRPr/>
            </a:pPr>
            <a:r>
              <a:rPr lang="en-US" sz="2800" b="1" dirty="0">
                <a:solidFill>
                  <a:srgbClr val="000000"/>
                </a:solidFill>
                <a:latin typeface="Corbel" panose="020B0503020204020204" pitchFamily="34" charset="0"/>
                <a:cs typeface="Arial" charset="0"/>
              </a:rPr>
              <a:t>Logical Data Independence</a:t>
            </a:r>
            <a:r>
              <a:rPr lang="en-US" sz="2800" dirty="0">
                <a:solidFill>
                  <a:srgbClr val="000000"/>
                </a:solidFill>
                <a:latin typeface="Corbel" panose="020B0503020204020204" pitchFamily="34" charset="0"/>
                <a:cs typeface="Arial" charset="0"/>
              </a:rPr>
              <a:t>: Change </a:t>
            </a:r>
            <a:r>
              <a:rPr lang="en-US" sz="2800" i="1" dirty="0">
                <a:solidFill>
                  <a:srgbClr val="000000"/>
                </a:solidFill>
                <a:latin typeface="Corbel" panose="020B0503020204020204" pitchFamily="34" charset="0"/>
                <a:cs typeface="Arial" charset="0"/>
              </a:rPr>
              <a:t>conceptual schema</a:t>
            </a:r>
            <a:r>
              <a:rPr lang="en-US" sz="2800" dirty="0">
                <a:solidFill>
                  <a:srgbClr val="000000"/>
                </a:solidFill>
                <a:latin typeface="Corbel" panose="020B0503020204020204" pitchFamily="34" charset="0"/>
                <a:cs typeface="Arial" charset="0"/>
              </a:rPr>
              <a:t> without having to change </a:t>
            </a:r>
            <a:r>
              <a:rPr lang="en-US" sz="2800" i="1" dirty="0">
                <a:solidFill>
                  <a:srgbClr val="000000"/>
                </a:solidFill>
                <a:latin typeface="Corbel" panose="020B0503020204020204" pitchFamily="34" charset="0"/>
                <a:cs typeface="Arial" charset="0"/>
              </a:rPr>
              <a:t>external schemas </a:t>
            </a:r>
            <a:r>
              <a:rPr lang="en-US" sz="2800" dirty="0">
                <a:solidFill>
                  <a:srgbClr val="000000"/>
                </a:solidFill>
                <a:latin typeface="Corbel" panose="020B0503020204020204" pitchFamily="34" charset="0"/>
                <a:cs typeface="Arial" charset="0"/>
              </a:rPr>
              <a:t>and their application programs.</a:t>
            </a:r>
          </a:p>
          <a:p>
            <a:pPr algn="just" eaLnBrk="1" hangingPunct="1">
              <a:buFont typeface="Wingdings" pitchFamily="2" charset="2"/>
              <a:buChar char="Ø"/>
              <a:defRPr/>
            </a:pPr>
            <a:r>
              <a:rPr lang="en-US" sz="2800" b="1" dirty="0">
                <a:solidFill>
                  <a:srgbClr val="000000"/>
                </a:solidFill>
                <a:latin typeface="Corbel" panose="020B0503020204020204" pitchFamily="34" charset="0"/>
                <a:cs typeface="Arial" charset="0"/>
              </a:rPr>
              <a:t>Physical Data Independence</a:t>
            </a:r>
            <a:r>
              <a:rPr lang="en-US" sz="2800" dirty="0">
                <a:solidFill>
                  <a:srgbClr val="000000"/>
                </a:solidFill>
                <a:latin typeface="Corbel" panose="020B0503020204020204" pitchFamily="34" charset="0"/>
                <a:cs typeface="Arial" charset="0"/>
              </a:rPr>
              <a:t>: Change </a:t>
            </a:r>
            <a:r>
              <a:rPr lang="en-US" sz="2800" i="1" dirty="0">
                <a:solidFill>
                  <a:srgbClr val="000000"/>
                </a:solidFill>
                <a:latin typeface="Corbel" panose="020B0503020204020204" pitchFamily="34" charset="0"/>
                <a:cs typeface="Arial" charset="0"/>
              </a:rPr>
              <a:t>internal schema </a:t>
            </a:r>
            <a:r>
              <a:rPr lang="en-US" sz="2800" dirty="0">
                <a:solidFill>
                  <a:srgbClr val="000000"/>
                </a:solidFill>
                <a:latin typeface="Corbel" panose="020B0503020204020204" pitchFamily="34" charset="0"/>
                <a:cs typeface="Arial" charset="0"/>
              </a:rPr>
              <a:t>without having to change </a:t>
            </a:r>
            <a:r>
              <a:rPr lang="en-US" sz="2800" i="1" dirty="0">
                <a:solidFill>
                  <a:srgbClr val="000000"/>
                </a:solidFill>
                <a:latin typeface="Corbel" panose="020B0503020204020204" pitchFamily="34" charset="0"/>
                <a:cs typeface="Arial" charset="0"/>
              </a:rPr>
              <a:t>conceptual schema</a:t>
            </a:r>
            <a:r>
              <a:rPr lang="en-US" sz="2800" dirty="0">
                <a:solidFill>
                  <a:srgbClr val="000000"/>
                </a:solidFill>
                <a:latin typeface="Corbel" panose="020B0503020204020204" pitchFamily="34" charset="0"/>
                <a:cs typeface="Arial" charset="0"/>
              </a:rPr>
              <a:t>.</a:t>
            </a:r>
          </a:p>
          <a:p>
            <a:pPr algn="just">
              <a:spcBef>
                <a:spcPct val="20000"/>
              </a:spcBef>
              <a:defRPr/>
            </a:pPr>
            <a:endParaRPr lang="en-US" sz="2200" kern="0" dirty="0">
              <a:latin typeface="Corbel" panose="020B0503020204020204" pitchFamily="34" charset="0"/>
              <a:cs typeface="+mn-cs"/>
            </a:endParaRPr>
          </a:p>
          <a:p>
            <a:pPr algn="just">
              <a:spcBef>
                <a:spcPct val="20000"/>
              </a:spcBef>
              <a:defRPr/>
            </a:pPr>
            <a:r>
              <a:rPr lang="en-US" sz="2200" kern="0" dirty="0">
                <a:latin typeface="Corbel" panose="020B0503020204020204" pitchFamily="34" charset="0"/>
                <a:cs typeface="+mn-cs"/>
              </a:rPr>
              <a:t>  </a:t>
            </a:r>
            <a:endParaRPr lang="es-ES_tradnl" sz="2200" kern="0" dirty="0">
              <a:latin typeface="Corbel" panose="020B0503020204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1689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 descr="C02NF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700213"/>
            <a:ext cx="6913563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268538" y="836613"/>
            <a:ext cx="46799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defRPr/>
            </a:pPr>
            <a:r>
              <a:rPr lang="en-US" sz="4000" kern="0" dirty="0">
                <a:latin typeface="Corbel" panose="020B0503020204020204" pitchFamily="34" charset="0"/>
                <a:cs typeface="+mn-cs"/>
              </a:rPr>
              <a:t>Data Independence</a:t>
            </a:r>
          </a:p>
          <a:p>
            <a:pPr algn="ctr" eaLnBrk="1" hangingPunct="1">
              <a:spcBef>
                <a:spcPct val="20000"/>
              </a:spcBef>
              <a:defRPr/>
            </a:pPr>
            <a:endParaRPr lang="en-US" sz="2200" kern="0" dirty="0">
              <a:latin typeface="Cambria" pitchFamily="18" charset="0"/>
              <a:cs typeface="+mn-cs"/>
            </a:endParaRPr>
          </a:p>
          <a:p>
            <a:pPr algn="ctr" eaLnBrk="1" hangingPunct="1">
              <a:spcBef>
                <a:spcPct val="20000"/>
              </a:spcBef>
              <a:defRPr/>
            </a:pPr>
            <a:endParaRPr lang="en-US" sz="2200" kern="0" dirty="0">
              <a:latin typeface="Cambria" pitchFamily="18" charset="0"/>
              <a:cs typeface="+mn-cs"/>
            </a:endParaRPr>
          </a:p>
          <a:p>
            <a:pPr algn="ctr" eaLnBrk="1" hangingPunct="1">
              <a:spcBef>
                <a:spcPct val="20000"/>
              </a:spcBef>
              <a:defRPr/>
            </a:pPr>
            <a:endParaRPr lang="en-US" sz="2200" kern="0" dirty="0">
              <a:latin typeface="Cambria" pitchFamily="18" charset="0"/>
              <a:cs typeface="+mn-cs"/>
            </a:endParaRPr>
          </a:p>
          <a:p>
            <a:pPr algn="ctr" eaLnBrk="1" hangingPunct="1">
              <a:spcBef>
                <a:spcPct val="20000"/>
              </a:spcBef>
              <a:defRPr/>
            </a:pPr>
            <a:endParaRPr lang="en-US" sz="2200" kern="0" dirty="0">
              <a:latin typeface="Cambria" pitchFamily="18" charset="0"/>
              <a:cs typeface="+mn-cs"/>
            </a:endParaRPr>
          </a:p>
          <a:p>
            <a:pPr marL="342900" indent="-342900" algn="ctr" eaLnBrk="1" hangingPunct="1">
              <a:spcBef>
                <a:spcPct val="20000"/>
              </a:spcBef>
              <a:defRPr/>
            </a:pPr>
            <a:endParaRPr lang="en-US" sz="2000" kern="0" dirty="0">
              <a:latin typeface="Cambria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8010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25" dirty="0"/>
              <a:t>Why is Database Design important?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Without careful planning you may create a database that… </a:t>
            </a:r>
          </a:p>
          <a:p>
            <a:r>
              <a:rPr lang="en-US" dirty="0"/>
              <a:t>c</a:t>
            </a:r>
            <a:r>
              <a:rPr lang="en-US" dirty="0" smtClean="0"/>
              <a:t>ontains unnecessary data which occupies the storage space</a:t>
            </a:r>
          </a:p>
          <a:p>
            <a:r>
              <a:rPr lang="en-US" dirty="0" smtClean="0"/>
              <a:t>omits </a:t>
            </a:r>
            <a:r>
              <a:rPr lang="en-US" dirty="0"/>
              <a:t>data required to create critical reports</a:t>
            </a:r>
          </a:p>
          <a:p>
            <a:r>
              <a:rPr lang="en-US" dirty="0"/>
              <a:t>t</a:t>
            </a:r>
            <a:r>
              <a:rPr lang="en-US" dirty="0" smtClean="0"/>
              <a:t>akes a considerable time to respond to user questions</a:t>
            </a:r>
          </a:p>
          <a:p>
            <a:r>
              <a:rPr lang="en-US" dirty="0" smtClean="0"/>
              <a:t>produces results that are incorrect or inconsistent</a:t>
            </a:r>
          </a:p>
          <a:p>
            <a:r>
              <a:rPr lang="en-US" dirty="0"/>
              <a:t>i</a:t>
            </a:r>
            <a:r>
              <a:rPr lang="en-US" dirty="0" smtClean="0"/>
              <a:t>s unable to accommodate changes in the user's requirements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poorly designed database will require more time in the long-term…!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46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46088" y="55721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Corbel" panose="020B0503020204020204" pitchFamily="34" charset="0"/>
              </a:rPr>
              <a:t>Introduction to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782763"/>
            <a:ext cx="7775575" cy="4525962"/>
          </a:xfrm>
        </p:spPr>
        <p:txBody>
          <a:bodyPr/>
          <a:lstStyle/>
          <a:p>
            <a:pPr marL="0" indent="0" algn="just" eaLnBrk="1" hangingPunct="1">
              <a:buFontTx/>
              <a:buNone/>
              <a:defRPr/>
            </a:pPr>
            <a:r>
              <a:rPr lang="en-US" sz="2400" dirty="0">
                <a:latin typeface="Corbel" panose="020B0503020204020204" pitchFamily="34" charset="0"/>
              </a:rPr>
              <a:t>To better understand what drives the design of databases, first need to understand the difference between </a:t>
            </a:r>
            <a:r>
              <a:rPr lang="en-US" sz="2400" i="1" u="sng" dirty="0">
                <a:solidFill>
                  <a:srgbClr val="7030A0"/>
                </a:solidFill>
                <a:latin typeface="Corbel" panose="020B0503020204020204" pitchFamily="34" charset="0"/>
              </a:rPr>
              <a:t>data</a:t>
            </a:r>
            <a:r>
              <a:rPr lang="en-US" sz="2400" dirty="0">
                <a:latin typeface="Corbel" panose="020B0503020204020204" pitchFamily="34" charset="0"/>
              </a:rPr>
              <a:t> and </a:t>
            </a:r>
            <a:r>
              <a:rPr lang="en-US" sz="2400" i="1" u="sng" dirty="0">
                <a:solidFill>
                  <a:srgbClr val="7030A0"/>
                </a:solidFill>
                <a:latin typeface="Corbel" panose="020B0503020204020204" pitchFamily="34" charset="0"/>
              </a:rPr>
              <a:t>information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pPr marL="407988" indent="-407988" algn="just" eaLnBrk="1" hangingPunct="1">
              <a:buFont typeface="Wingdings" pitchFamily="2" charset="2"/>
              <a:buChar char="Ø"/>
              <a:defRPr/>
            </a:pPr>
            <a:r>
              <a:rPr lang="en-US" sz="2400" dirty="0">
                <a:latin typeface="Corbel" panose="020B0503020204020204" pitchFamily="34" charset="0"/>
              </a:rPr>
              <a:t>What is Data?</a:t>
            </a:r>
          </a:p>
          <a:p>
            <a:pPr marL="407988" indent="-407988" algn="just" eaLnBrk="1" hangingPunct="1">
              <a:buFont typeface="Wingdings" pitchFamily="2" charset="2"/>
              <a:buChar char="Ø"/>
              <a:defRPr/>
            </a:pPr>
            <a:r>
              <a:rPr lang="en-US" sz="2400" dirty="0">
                <a:latin typeface="Corbel" panose="020B0503020204020204" pitchFamily="34" charset="0"/>
              </a:rPr>
              <a:t>What is Information?</a:t>
            </a:r>
          </a:p>
          <a:p>
            <a:pPr marL="407988" indent="-407988" algn="just" eaLnBrk="1" hangingPunct="1">
              <a:buFont typeface="Wingdings" pitchFamily="2" charset="2"/>
              <a:buChar char="Ø"/>
              <a:defRPr/>
            </a:pPr>
            <a:r>
              <a:rPr lang="en-US" sz="2400" dirty="0">
                <a:latin typeface="Corbel" panose="020B0503020204020204" pitchFamily="34" charset="0"/>
              </a:rPr>
              <a:t>What is Database (DB)?</a:t>
            </a:r>
          </a:p>
          <a:p>
            <a:pPr marL="407988" indent="-407988" algn="just" eaLnBrk="1" hangingPunct="1">
              <a:buFont typeface="Wingdings" pitchFamily="2" charset="2"/>
              <a:buChar char="Ø"/>
              <a:defRPr/>
            </a:pPr>
            <a:r>
              <a:rPr lang="en-US" sz="2400" dirty="0">
                <a:latin typeface="Corbel" panose="020B0503020204020204" pitchFamily="34" charset="0"/>
              </a:rPr>
              <a:t>What is Database Management System (DBMS)?</a:t>
            </a:r>
          </a:p>
        </p:txBody>
      </p:sp>
    </p:spTree>
    <p:extLst>
      <p:ext uri="{BB962C8B-B14F-4D97-AF65-F5344CB8AC3E}">
        <p14:creationId xmlns:p14="http://schemas.microsoft.com/office/powerpoint/2010/main" val="652306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auto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1.Requirements Analysis 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AU" sz="1050" b="1" dirty="0">
                <a:solidFill>
                  <a:srgbClr val="6600CC"/>
                </a:solidFill>
              </a:rPr>
              <a:t>What does the user want? </a:t>
            </a:r>
          </a:p>
          <a:p>
            <a:pPr fontAlgn="auto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sz="1800" b="1" dirty="0"/>
              <a:t>2.Conceptual Database Design </a:t>
            </a:r>
            <a:endParaRPr lang="en-US" sz="9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AU" sz="1050" b="1" dirty="0">
                <a:solidFill>
                  <a:srgbClr val="6600CC"/>
                </a:solidFill>
              </a:rPr>
              <a:t>Model Data requirements using a Conceptual Data Model    --&gt; ER model </a:t>
            </a:r>
          </a:p>
          <a:p>
            <a:pPr fontAlgn="auto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sz="1800" b="1" dirty="0"/>
              <a:t>3.Logical Database Design 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  <a:p>
            <a:pPr fontAlgn="auto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AU" sz="1050" b="1" dirty="0">
                <a:solidFill>
                  <a:srgbClr val="6600CC"/>
                </a:solidFill>
              </a:rPr>
              <a:t>	      Model Data requirements using a Logical Data Model  </a:t>
            </a:r>
            <a:r>
              <a:rPr lang="en-AU" sz="1050" b="1" dirty="0">
                <a:solidFill>
                  <a:srgbClr val="6600CC"/>
                </a:solidFill>
                <a:sym typeface="Wingdings" panose="05000000000000000000" pitchFamily="2" charset="2"/>
              </a:rPr>
              <a:t> Relational Data Model</a:t>
            </a:r>
            <a:endParaRPr lang="en-US" sz="1050" b="1" dirty="0">
              <a:solidFill>
                <a:schemeClr val="accent2">
                  <a:lumMod val="75000"/>
                </a:schemeClr>
              </a:solidFill>
            </a:endParaRPr>
          </a:p>
          <a:p>
            <a:pPr fontAlgn="auto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sz="1800" b="1" dirty="0"/>
              <a:t>4.Schema Refinement  </a:t>
            </a:r>
            <a:endParaRPr lang="en-US" sz="9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sz="825" b="1" dirty="0">
                <a:solidFill>
                  <a:srgbClr val="7030A0"/>
                </a:solidFill>
              </a:rPr>
              <a:t> </a:t>
            </a:r>
            <a:r>
              <a:rPr lang="en-US" sz="1050" b="1" dirty="0">
                <a:solidFill>
                  <a:srgbClr val="7030A0"/>
                </a:solidFill>
              </a:rPr>
              <a:t>Fine tune the result</a:t>
            </a:r>
          </a:p>
          <a:p>
            <a:pPr fontAlgn="auto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sz="1800" b="1" dirty="0"/>
              <a:t>5.Physical Database Design                           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AU" sz="1050" b="1" dirty="0">
                <a:solidFill>
                  <a:srgbClr val="6600CC"/>
                </a:solidFill>
              </a:rPr>
              <a:t>Implementation of the design using a Database Management System</a:t>
            </a:r>
          </a:p>
          <a:p>
            <a:pPr fontAlgn="auto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6.Security Design   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buNone/>
              <a:defRPr/>
            </a:pPr>
            <a:r>
              <a:rPr lang="en-US" sz="1050" b="1" dirty="0">
                <a:solidFill>
                  <a:srgbClr val="6600CC"/>
                </a:solidFill>
              </a:rPr>
              <a:t>Implement Controls to ensure security and integrity                                                      </a:t>
            </a:r>
          </a:p>
          <a:p>
            <a:pPr lvl="1">
              <a:lnSpc>
                <a:spcPct val="100000"/>
              </a:lnSpc>
              <a:buNone/>
              <a:defRPr/>
            </a:pPr>
            <a:endParaRPr lang="en-US" sz="1050" b="1" dirty="0">
              <a:solidFill>
                <a:srgbClr val="6600CC"/>
              </a:solidFill>
            </a:endParaRPr>
          </a:p>
          <a:p>
            <a:pPr lvl="1">
              <a:lnSpc>
                <a:spcPct val="100000"/>
              </a:lnSpc>
              <a:buNone/>
              <a:defRPr/>
            </a:pPr>
            <a:endParaRPr lang="en-US" sz="1050" b="1" dirty="0">
              <a:solidFill>
                <a:srgbClr val="6600CC"/>
              </a:solidFill>
            </a:endParaRPr>
          </a:p>
          <a:p>
            <a:pPr lvl="1">
              <a:lnSpc>
                <a:spcPct val="100000"/>
              </a:lnSpc>
              <a:buNone/>
              <a:defRPr/>
            </a:pPr>
            <a:r>
              <a:rPr lang="en-US" sz="1050" b="1" dirty="0">
                <a:solidFill>
                  <a:srgbClr val="6600CC"/>
                </a:solidFill>
              </a:rPr>
              <a:t>															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What is a Data Model?</a:t>
            </a:r>
          </a:p>
          <a:p>
            <a:r>
              <a:rPr lang="en-US" dirty="0" smtClean="0"/>
              <a:t>A data model focuses on what data should be stored in the DB and how it should be organized</a:t>
            </a:r>
          </a:p>
          <a:p>
            <a:r>
              <a:rPr lang="en-US" dirty="0" smtClean="0"/>
              <a:t>Without representing the data as a database would see it, a data model represents the data as the user sees it in the ‘real world’</a:t>
            </a:r>
          </a:p>
          <a:p>
            <a:r>
              <a:rPr lang="en-US" dirty="0" smtClean="0"/>
              <a:t>A data model can be considered similar to an architect's building plan</a:t>
            </a:r>
          </a:p>
          <a:p>
            <a:endParaRPr lang="en-US" sz="2400" i="1" dirty="0"/>
          </a:p>
          <a:p>
            <a:pPr marL="0" indent="0">
              <a:buNone/>
            </a:pPr>
            <a:r>
              <a:rPr lang="en-US" sz="2400" i="1" dirty="0"/>
              <a:t>The goal of the data model is to make sure that </a:t>
            </a:r>
            <a:r>
              <a:rPr lang="en-US" sz="2400" b="1" i="1" dirty="0"/>
              <a:t>all data objects </a:t>
            </a:r>
            <a:r>
              <a:rPr lang="en-US" sz="2400" i="1" dirty="0"/>
              <a:t>required by the database are completely and accurately represented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47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and Examples of 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1) High Level Conceptual Data Models </a:t>
            </a:r>
          </a:p>
          <a:p>
            <a:r>
              <a:rPr lang="en-US" dirty="0" smtClean="0"/>
              <a:t>Provide </a:t>
            </a:r>
            <a:r>
              <a:rPr lang="en-US" dirty="0"/>
              <a:t>concepts for presenting data in ways that are close to the way people perceive </a:t>
            </a:r>
            <a:r>
              <a:rPr lang="en-US" dirty="0" smtClean="0"/>
              <a:t>data.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Ex: Entity Relationship Model/Diagram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(ER) Model</a:t>
            </a:r>
            <a:endParaRPr lang="en-US" dirty="0"/>
          </a:p>
        </p:txBody>
      </p:sp>
      <p:pic>
        <p:nvPicPr>
          <p:cNvPr id="4" name="Picture 10" descr="https://encrypted-tbn1.gstatic.com/images?q=tbn:ANd9GcTiAO_IHJyezb1EY_G3JyiRvAonV-tDhp0IKOBMQD_JWtW8Wf6wN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441" y="2309626"/>
            <a:ext cx="5554013" cy="2260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898302" y="4754229"/>
            <a:ext cx="64692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500" dirty="0"/>
              <a:t>Represents data as ‘real world’ Objects (Entities)</a:t>
            </a:r>
          </a:p>
        </p:txBody>
      </p:sp>
    </p:spTree>
    <p:extLst>
      <p:ext uri="{BB962C8B-B14F-4D97-AF65-F5344CB8AC3E}">
        <p14:creationId xmlns:p14="http://schemas.microsoft.com/office/powerpoint/2010/main" val="302741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and Examples of Data Models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2) Record-based Logical Data Models </a:t>
            </a:r>
          </a:p>
          <a:p>
            <a:r>
              <a:rPr lang="en-US" dirty="0"/>
              <a:t>P</a:t>
            </a:r>
            <a:r>
              <a:rPr lang="en-US" dirty="0" smtClean="0"/>
              <a:t>rovide </a:t>
            </a:r>
            <a:r>
              <a:rPr lang="en-US" dirty="0"/>
              <a:t>concepts users can understand but are not too far from the way data is stored in the </a:t>
            </a:r>
            <a:r>
              <a:rPr lang="en-US" dirty="0" smtClean="0"/>
              <a:t>computer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Ex: 	Hierarchical Model, </a:t>
            </a:r>
          </a:p>
          <a:p>
            <a:pPr marL="0" indent="0">
              <a:buNone/>
            </a:pPr>
            <a:r>
              <a:rPr lang="en-US" dirty="0" smtClean="0"/>
              <a:t>	Network Model, </a:t>
            </a:r>
          </a:p>
          <a:p>
            <a:pPr marL="0" indent="0">
              <a:buNone/>
            </a:pPr>
            <a:r>
              <a:rPr lang="en-US" dirty="0" smtClean="0"/>
              <a:t>	Relational Model,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Object Oriented Model, etc…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53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2"/>
          <p:cNvSpPr>
            <a:spLocks noGrp="1"/>
          </p:cNvSpPr>
          <p:nvPr>
            <p:ph type="title"/>
          </p:nvPr>
        </p:nvSpPr>
        <p:spPr>
          <a:xfrm>
            <a:off x="762000" y="533400"/>
            <a:ext cx="4783455" cy="969771"/>
          </a:xfrm>
        </p:spPr>
        <p:txBody>
          <a:bodyPr/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Hierarchical Model</a:t>
            </a:r>
          </a:p>
        </p:txBody>
      </p:sp>
      <p:pic>
        <p:nvPicPr>
          <p:cNvPr id="59395" name="Picture 2" descr="http://t0.gstatic.com/images?q=tbn:ANd9GcQEt9cTUZoXZ-rod6lkGVifngZLjuiMfkdZ_cFcGpeGGnhfp-FnmA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329784"/>
            <a:ext cx="3915966" cy="1908572"/>
          </a:xfrm>
          <a:prstGeom prst="rect">
            <a:avLst/>
          </a:prstGeom>
          <a:noFill/>
        </p:spPr>
      </p:pic>
      <p:sp>
        <p:nvSpPr>
          <p:cNvPr id="59396" name="TextBox 6"/>
          <p:cNvSpPr txBox="1">
            <a:spLocks noChangeArrowheads="1"/>
          </p:cNvSpPr>
          <p:nvPr/>
        </p:nvSpPr>
        <p:spPr bwMode="auto">
          <a:xfrm>
            <a:off x="580596" y="4528136"/>
            <a:ext cx="646923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500" dirty="0"/>
              <a:t>Represents data as a hierarchical tree structure. Each branch of the hierarchy represents a number of related records.</a:t>
            </a:r>
          </a:p>
        </p:txBody>
      </p:sp>
    </p:spTree>
    <p:extLst>
      <p:ext uri="{BB962C8B-B14F-4D97-AF65-F5344CB8AC3E}">
        <p14:creationId xmlns:p14="http://schemas.microsoft.com/office/powerpoint/2010/main" val="219587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825321" y="609600"/>
            <a:ext cx="4783455" cy="969771"/>
          </a:xfrm>
        </p:spPr>
        <p:txBody>
          <a:bodyPr/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Network Model</a:t>
            </a:r>
          </a:p>
        </p:txBody>
      </p:sp>
      <p:pic>
        <p:nvPicPr>
          <p:cNvPr id="60419" name="Content Placeholder 3" descr="188.jp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8099" y="1837376"/>
            <a:ext cx="5503069" cy="2953941"/>
          </a:xfrm>
          <a:prstGeom prst="rect">
            <a:avLst/>
          </a:prstGeom>
        </p:spPr>
      </p:pic>
      <p:sp>
        <p:nvSpPr>
          <p:cNvPr id="60420" name="TextBox 4"/>
          <p:cNvSpPr txBox="1">
            <a:spLocks noChangeArrowheads="1"/>
          </p:cNvSpPr>
          <p:nvPr/>
        </p:nvSpPr>
        <p:spPr bwMode="auto">
          <a:xfrm>
            <a:off x="801710" y="5049323"/>
            <a:ext cx="668494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500" b="0" dirty="0"/>
              <a:t>Represents data as record types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0854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1066800" y="617921"/>
            <a:ext cx="4783455" cy="969771"/>
          </a:xfrm>
        </p:spPr>
        <p:txBody>
          <a:bodyPr/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Relational Model</a:t>
            </a:r>
          </a:p>
        </p:txBody>
      </p:sp>
      <p:pic>
        <p:nvPicPr>
          <p:cNvPr id="61443" name="Content Placeholder 3" descr="relat.gif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76"/>
          <a:stretch/>
        </p:blipFill>
        <p:spPr>
          <a:xfrm>
            <a:off x="1371600" y="1942782"/>
            <a:ext cx="4806554" cy="2805113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01710" y="5049323"/>
            <a:ext cx="668494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500" b="0" dirty="0"/>
              <a:t>Represents data as relations/tables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86747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a good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Completely and accurately represents the </a:t>
            </a:r>
            <a:r>
              <a:rPr lang="en-US" sz="2400" b="1" dirty="0" smtClean="0"/>
              <a:t>data requirements </a:t>
            </a:r>
            <a:r>
              <a:rPr lang="en-US" sz="2400" dirty="0" smtClean="0"/>
              <a:t>of the end users/application</a:t>
            </a:r>
          </a:p>
          <a:p>
            <a:r>
              <a:rPr lang="en-US" sz="2400" dirty="0"/>
              <a:t>U</a:t>
            </a:r>
            <a:r>
              <a:rPr lang="en-US" sz="2400" dirty="0" smtClean="0"/>
              <a:t>ses simple notations and natural language so it can be easily understood by the end user </a:t>
            </a:r>
          </a:p>
          <a:p>
            <a:r>
              <a:rPr lang="en-US" sz="2400" dirty="0"/>
              <a:t>D</a:t>
            </a:r>
            <a:r>
              <a:rPr lang="en-US" sz="2400" dirty="0" smtClean="0"/>
              <a:t>etailed enough to be used by a database designer to build the database. </a:t>
            </a:r>
          </a:p>
          <a:p>
            <a:r>
              <a:rPr lang="en-US" sz="2400" dirty="0"/>
              <a:t>E</a:t>
            </a:r>
            <a:r>
              <a:rPr lang="en-US" sz="2400" dirty="0" smtClean="0"/>
              <a:t>liminates redundant data</a:t>
            </a:r>
          </a:p>
          <a:p>
            <a:r>
              <a:rPr lang="en-US" sz="2400" dirty="0" smtClean="0"/>
              <a:t>Independent of any hardware and software constraints</a:t>
            </a:r>
          </a:p>
          <a:p>
            <a:r>
              <a:rPr lang="en-US" sz="2400" dirty="0" smtClean="0"/>
              <a:t>Adapts to changing requirements with minimum of effort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241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Database Design </a:t>
            </a:r>
            <a:r>
              <a:rPr lang="en-US" dirty="0"/>
              <a:t>process  </a:t>
            </a:r>
            <a:r>
              <a:rPr lang="en-US" dirty="0" smtClean="0"/>
              <a:t>(Revisited)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auto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1.Requirements Analysis 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AU" sz="1050" b="1" dirty="0">
                <a:solidFill>
                  <a:srgbClr val="6600CC"/>
                </a:solidFill>
              </a:rPr>
              <a:t>What does the user want? </a:t>
            </a:r>
          </a:p>
          <a:p>
            <a:pPr fontAlgn="auto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sz="1725" b="1" dirty="0"/>
              <a:t>2.Conceptual Database Design </a:t>
            </a:r>
            <a:r>
              <a:rPr lang="en-US" sz="1725" b="1" dirty="0">
                <a:solidFill>
                  <a:schemeClr val="accent2">
                    <a:lumMod val="75000"/>
                  </a:schemeClr>
                </a:solidFill>
              </a:rPr>
              <a:t>*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AU" sz="1725" b="1" dirty="0">
                <a:solidFill>
                  <a:srgbClr val="6600CC"/>
                </a:solidFill>
              </a:rPr>
              <a:t>Model Data requirements using a Conceptual Data Model    --&gt; ER model </a:t>
            </a:r>
          </a:p>
          <a:p>
            <a:pPr fontAlgn="auto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sz="1725" b="1" dirty="0"/>
              <a:t>3.Logical Database Design </a:t>
            </a:r>
            <a:r>
              <a:rPr lang="en-US" sz="1725" b="1" dirty="0">
                <a:solidFill>
                  <a:schemeClr val="accent2">
                    <a:lumMod val="75000"/>
                  </a:schemeClr>
                </a:solidFill>
              </a:rPr>
              <a:t>*</a:t>
            </a:r>
          </a:p>
          <a:p>
            <a:pPr fontAlgn="auto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AU" sz="1725" b="1" dirty="0">
                <a:solidFill>
                  <a:srgbClr val="6600CC"/>
                </a:solidFill>
              </a:rPr>
              <a:t>	      Model Data requirements using a Logical Data Model  </a:t>
            </a:r>
            <a:r>
              <a:rPr lang="en-AU" sz="1725" b="1" dirty="0">
                <a:solidFill>
                  <a:srgbClr val="6600CC"/>
                </a:solidFill>
                <a:sym typeface="Wingdings" panose="05000000000000000000" pitchFamily="2" charset="2"/>
              </a:rPr>
              <a:t> Relational Data Model</a:t>
            </a:r>
            <a:endParaRPr lang="en-US" sz="1725" b="1" dirty="0">
              <a:solidFill>
                <a:schemeClr val="accent2">
                  <a:lumMod val="75000"/>
                </a:schemeClr>
              </a:solidFill>
            </a:endParaRPr>
          </a:p>
          <a:p>
            <a:pPr fontAlgn="auto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sz="1800" b="1" dirty="0"/>
              <a:t>4.Schema Refinement  </a:t>
            </a:r>
            <a:r>
              <a:rPr lang="en-US" sz="1800" b="1" dirty="0" smtClean="0"/>
              <a:t>*</a:t>
            </a:r>
            <a:endParaRPr lang="en-US" sz="9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sz="1600" b="1" dirty="0">
                <a:solidFill>
                  <a:srgbClr val="7030A0"/>
                </a:solidFill>
              </a:rPr>
              <a:t> Fine tune the result</a:t>
            </a:r>
          </a:p>
          <a:p>
            <a:pPr fontAlgn="auto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sz="1800" b="1" dirty="0"/>
              <a:t>5.Physical Database Design                           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AU" sz="1050" b="1" dirty="0">
                <a:solidFill>
                  <a:srgbClr val="6600CC"/>
                </a:solidFill>
              </a:rPr>
              <a:t>Implementation of the design using a Database Management System</a:t>
            </a:r>
          </a:p>
          <a:p>
            <a:pPr fontAlgn="auto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6.Security Design   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buNone/>
              <a:defRPr/>
            </a:pPr>
            <a:r>
              <a:rPr lang="en-US" sz="1050" b="1" dirty="0">
                <a:solidFill>
                  <a:srgbClr val="6600CC"/>
                </a:solidFill>
              </a:rPr>
              <a:t>Implement Controls to ensure security and integrity                                                      </a:t>
            </a:r>
          </a:p>
          <a:p>
            <a:pPr lvl="1">
              <a:lnSpc>
                <a:spcPct val="100000"/>
              </a:lnSpc>
              <a:buNone/>
              <a:defRPr/>
            </a:pPr>
            <a:endParaRPr lang="en-US" sz="1050" b="1" dirty="0">
              <a:solidFill>
                <a:srgbClr val="6600CC"/>
              </a:solidFill>
            </a:endParaRPr>
          </a:p>
          <a:p>
            <a:pPr lvl="1">
              <a:lnSpc>
                <a:spcPct val="100000"/>
              </a:lnSpc>
              <a:buNone/>
              <a:defRPr/>
            </a:pPr>
            <a:endParaRPr lang="en-US" sz="1050" b="1" dirty="0">
              <a:solidFill>
                <a:srgbClr val="6600CC"/>
              </a:solidFill>
            </a:endParaRPr>
          </a:p>
          <a:p>
            <a:pPr lvl="1">
              <a:lnSpc>
                <a:spcPct val="100000"/>
              </a:lnSpc>
              <a:buNone/>
              <a:defRPr/>
            </a:pPr>
            <a:r>
              <a:rPr lang="en-US" sz="1050" b="1" dirty="0">
                <a:solidFill>
                  <a:srgbClr val="6600CC"/>
                </a:solidFill>
              </a:rPr>
              <a:t>											</a:t>
            </a:r>
            <a:r>
              <a:rPr lang="en-US" b="1" dirty="0" smtClean="0">
                <a:solidFill>
                  <a:schemeClr val="accent2"/>
                </a:solidFill>
              </a:rPr>
              <a:t>* </a:t>
            </a:r>
            <a:r>
              <a:rPr lang="en-US" b="1" dirty="0">
                <a:solidFill>
                  <a:schemeClr val="accent2"/>
                </a:solidFill>
              </a:rPr>
              <a:t>Will be discussed </a:t>
            </a:r>
            <a:r>
              <a:rPr lang="en-US" b="1" dirty="0" smtClean="0">
                <a:solidFill>
                  <a:schemeClr val="accent2"/>
                </a:solidFill>
              </a:rPr>
              <a:t>in this module</a:t>
            </a:r>
            <a:endParaRPr lang="en-US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2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84213" y="1773238"/>
            <a:ext cx="7704137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1" hangingPunct="1">
              <a:spcBef>
                <a:spcPct val="20000"/>
              </a:spcBef>
              <a:defRPr/>
            </a:pPr>
            <a:r>
              <a:rPr lang="en-US" sz="2400" kern="0" dirty="0">
                <a:latin typeface="Corbel" panose="020B0503020204020204" pitchFamily="34" charset="0"/>
                <a:cs typeface="+mn-cs"/>
              </a:rPr>
              <a:t>This is one of the </a:t>
            </a:r>
            <a:r>
              <a:rPr lang="en-US" sz="2400" i="1" u="sng" kern="0" dirty="0">
                <a:solidFill>
                  <a:srgbClr val="7030A0"/>
                </a:solidFill>
                <a:latin typeface="Corbel" panose="020B0503020204020204" pitchFamily="34" charset="0"/>
                <a:cs typeface="+mn-cs"/>
              </a:rPr>
              <a:t>obsolete approach </a:t>
            </a:r>
            <a:r>
              <a:rPr lang="en-US" sz="2400" kern="0" dirty="0">
                <a:latin typeface="Corbel" panose="020B0503020204020204" pitchFamily="34" charset="0"/>
                <a:cs typeface="+mn-cs"/>
              </a:rPr>
              <a:t>which used to data management. Such a system would typically consist of  a set of application programs (separate computer files) that perform various tasks. Each program would define and manage its own data.</a:t>
            </a:r>
          </a:p>
          <a:p>
            <a:pPr algn="just" eaLnBrk="1" hangingPunct="1">
              <a:spcBef>
                <a:spcPct val="20000"/>
              </a:spcBef>
              <a:defRPr/>
            </a:pPr>
            <a:r>
              <a:rPr lang="en-US" sz="2400" kern="0" dirty="0">
                <a:latin typeface="Corbel" panose="020B0503020204020204" pitchFamily="34" charset="0"/>
                <a:cs typeface="+mn-cs"/>
              </a:rPr>
              <a:t>Basic File Terminologies</a:t>
            </a:r>
          </a:p>
          <a:p>
            <a:pPr marL="342900" indent="-342900" algn="just" eaLnBrk="1" hangingPunct="1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400" kern="0" dirty="0">
                <a:latin typeface="Corbel" panose="020B0503020204020204" pitchFamily="34" charset="0"/>
                <a:cs typeface="+mn-cs"/>
              </a:rPr>
              <a:t>Data</a:t>
            </a:r>
          </a:p>
          <a:p>
            <a:pPr marL="342900" indent="-342900" algn="just" eaLnBrk="1" hangingPunct="1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400" kern="0" dirty="0">
                <a:latin typeface="Corbel" panose="020B0503020204020204" pitchFamily="34" charset="0"/>
                <a:cs typeface="+mn-cs"/>
              </a:rPr>
              <a:t>Field</a:t>
            </a:r>
          </a:p>
          <a:p>
            <a:pPr marL="342900" indent="-342900" algn="just" eaLnBrk="1" hangingPunct="1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400" kern="0" dirty="0">
                <a:latin typeface="Corbel" panose="020B0503020204020204" pitchFamily="34" charset="0"/>
                <a:cs typeface="+mn-cs"/>
              </a:rPr>
              <a:t>Record</a:t>
            </a:r>
          </a:p>
          <a:p>
            <a:pPr marL="342900" indent="-342900" algn="just" eaLnBrk="1" hangingPunct="1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400" kern="0" dirty="0">
                <a:latin typeface="Corbel" panose="020B0503020204020204" pitchFamily="34" charset="0"/>
                <a:cs typeface="+mn-cs"/>
              </a:rPr>
              <a:t>File</a:t>
            </a:r>
          </a:p>
          <a:p>
            <a:pPr algn="just" eaLnBrk="1" hangingPunct="1">
              <a:spcBef>
                <a:spcPct val="20000"/>
              </a:spcBef>
              <a:defRPr/>
            </a:pPr>
            <a:endParaRPr lang="en-US" sz="2200" kern="0" dirty="0">
              <a:latin typeface="Corbel" panose="020B0503020204020204" pitchFamily="34" charset="0"/>
              <a:cs typeface="+mn-cs"/>
            </a:endParaRPr>
          </a:p>
          <a:p>
            <a:pPr algn="just" eaLnBrk="1" hangingPunct="1">
              <a:spcBef>
                <a:spcPct val="20000"/>
              </a:spcBef>
              <a:defRPr/>
            </a:pPr>
            <a:endParaRPr lang="en-US" sz="2200" kern="0" dirty="0">
              <a:latin typeface="Corbel" panose="020B0503020204020204" pitchFamily="34" charset="0"/>
              <a:cs typeface="+mn-cs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endParaRPr lang="en-US" sz="2000" kern="0" dirty="0">
              <a:latin typeface="Corbel" panose="020B0503020204020204" pitchFamily="34" charset="0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7596188" y="6453188"/>
            <a:ext cx="19446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b="1" kern="0" dirty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Cont.</a:t>
            </a:r>
          </a:p>
        </p:txBody>
      </p:sp>
      <p:sp>
        <p:nvSpPr>
          <p:cNvPr id="10244" name="Title 1"/>
          <p:cNvSpPr>
            <a:spLocks noGrp="1"/>
          </p:cNvSpPr>
          <p:nvPr>
            <p:ph type="title"/>
          </p:nvPr>
        </p:nvSpPr>
        <p:spPr>
          <a:xfrm>
            <a:off x="1547813" y="773113"/>
            <a:ext cx="6069012" cy="784225"/>
          </a:xfrm>
        </p:spPr>
        <p:txBody>
          <a:bodyPr/>
          <a:lstStyle/>
          <a:p>
            <a:pPr eaLnBrk="1" hangingPunct="1"/>
            <a:r>
              <a:rPr lang="en-US" altLang="en-US">
                <a:latin typeface="Corbel" panose="020B0503020204020204" pitchFamily="34" charset="0"/>
              </a:rPr>
              <a:t>File based Approach</a:t>
            </a:r>
          </a:p>
        </p:txBody>
      </p:sp>
    </p:spTree>
    <p:extLst>
      <p:ext uri="{BB962C8B-B14F-4D97-AF65-F5344CB8AC3E}">
        <p14:creationId xmlns:p14="http://schemas.microsoft.com/office/powerpoint/2010/main" val="1161779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Requirements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The goals of the requirements analysis are:</a:t>
            </a:r>
          </a:p>
          <a:p>
            <a:r>
              <a:rPr lang="en-US" dirty="0" smtClean="0"/>
              <a:t>to determine the </a:t>
            </a:r>
            <a:r>
              <a:rPr lang="en-US" b="1" dirty="0" smtClean="0"/>
              <a:t>data requirements </a:t>
            </a:r>
            <a:r>
              <a:rPr lang="en-US" dirty="0" smtClean="0"/>
              <a:t>of the database in terms of objects</a:t>
            </a:r>
          </a:p>
          <a:p>
            <a:r>
              <a:rPr lang="en-US" dirty="0" smtClean="0"/>
              <a:t>to identify and describe the information about these objects</a:t>
            </a:r>
          </a:p>
          <a:p>
            <a:r>
              <a:rPr lang="en-US" dirty="0" smtClean="0"/>
              <a:t>to identify the relationships among these objects</a:t>
            </a:r>
          </a:p>
          <a:p>
            <a:r>
              <a:rPr lang="en-US" dirty="0" smtClean="0"/>
              <a:t>to identify different transactions that will be performed on the database </a:t>
            </a:r>
          </a:p>
          <a:p>
            <a:r>
              <a:rPr lang="en-US" dirty="0"/>
              <a:t>t</a:t>
            </a:r>
            <a:r>
              <a:rPr lang="en-US" dirty="0" smtClean="0"/>
              <a:t>o identify performance, integrity, security or administrative constraints to be imposed on the database</a:t>
            </a:r>
          </a:p>
          <a:p>
            <a:r>
              <a:rPr lang="en-US" dirty="0"/>
              <a:t>t</a:t>
            </a:r>
            <a:r>
              <a:rPr lang="en-US" dirty="0" smtClean="0"/>
              <a:t>o identify design and implementation constraints if any (ex: specific technologies, hardware and software, programming languages, policies, standards, etc…)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54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Requirements Analysis…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Information needed for the requirements analysis can be gathered in several ways:</a:t>
            </a:r>
          </a:p>
          <a:p>
            <a:r>
              <a:rPr lang="en-US" b="1" dirty="0" smtClean="0"/>
              <a:t> Review of existing documents </a:t>
            </a:r>
            <a:r>
              <a:rPr lang="en-US" dirty="0" smtClean="0"/>
              <a:t>– </a:t>
            </a:r>
          </a:p>
          <a:p>
            <a:pPr marL="0" indent="0">
              <a:buNone/>
            </a:pPr>
            <a:r>
              <a:rPr lang="en-US" dirty="0" smtClean="0"/>
              <a:t>Can become familiar with the organization/ activity you need to model by reviewing the existing documentation. Ex: existing forms and reports, written guidelines, job descriptions, personal narratives, etc…</a:t>
            </a:r>
          </a:p>
          <a:p>
            <a:r>
              <a:rPr lang="en-US" b="1" dirty="0"/>
              <a:t>I</a:t>
            </a:r>
            <a:r>
              <a:rPr lang="en-US" b="1" dirty="0" smtClean="0"/>
              <a:t>nterviews with end users </a:t>
            </a:r>
            <a:r>
              <a:rPr lang="en-US" dirty="0" smtClean="0"/>
              <a:t>– </a:t>
            </a:r>
          </a:p>
          <a:p>
            <a:pPr marL="0" indent="0">
              <a:buNone/>
            </a:pPr>
            <a:r>
              <a:rPr lang="en-US" dirty="0" smtClean="0"/>
              <a:t>Can organize individual/group meetings with the end users. Can use a blackboard, flip chart, or overhead transparencies to record information gathered from the interviews.</a:t>
            </a:r>
          </a:p>
          <a:p>
            <a:r>
              <a:rPr lang="en-US" b="1" dirty="0"/>
              <a:t>R</a:t>
            </a:r>
            <a:r>
              <a:rPr lang="en-US" b="1" dirty="0" smtClean="0"/>
              <a:t>eview of existing automated systems </a:t>
            </a:r>
            <a:r>
              <a:rPr lang="en-US" dirty="0" smtClean="0"/>
              <a:t>– </a:t>
            </a:r>
          </a:p>
          <a:p>
            <a:pPr marL="0" indent="0">
              <a:buNone/>
            </a:pPr>
            <a:r>
              <a:rPr lang="en-US" dirty="0" smtClean="0"/>
              <a:t>Can review the system design specifications and documentation, if the organization already has an automated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44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30881" y="457200"/>
            <a:ext cx="7886700" cy="994172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 dirty="0" smtClean="0"/>
              <a:t>Step 2: Conceptual Database Design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0881" y="1905000"/>
            <a:ext cx="8748463" cy="2540794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6600CC"/>
                </a:solidFill>
              </a:rPr>
              <a:t>information gathered </a:t>
            </a:r>
            <a:r>
              <a:rPr lang="en-US" dirty="0" smtClean="0"/>
              <a:t>in the requirements analysis phase is used to create a: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6600CC"/>
                </a:solidFill>
              </a:rPr>
              <a:t>high-level description of the data </a:t>
            </a:r>
            <a:r>
              <a:rPr lang="en-US" dirty="0" smtClean="0"/>
              <a:t>in a </a:t>
            </a:r>
            <a:r>
              <a:rPr lang="en-US" dirty="0" smtClean="0">
                <a:solidFill>
                  <a:srgbClr val="FF0000"/>
                </a:solidFill>
              </a:rPr>
              <a:t>conceptual data model or </a:t>
            </a:r>
            <a:r>
              <a:rPr lang="en-US" i="1" dirty="0" smtClean="0">
                <a:solidFill>
                  <a:srgbClr val="008000"/>
                </a:solidFill>
              </a:rPr>
              <a:t>Semantic Data Model.</a:t>
            </a:r>
            <a:endParaRPr 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 marL="400050" indent="-400050">
              <a:buNone/>
              <a:defRPr/>
            </a:pP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FF0066"/>
                </a:solidFill>
              </a:rPr>
              <a:t>ER Model </a:t>
            </a: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6400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33400"/>
            <a:ext cx="7886700" cy="994172"/>
          </a:xfrm>
          <a:prstGeom prst="rect">
            <a:avLst/>
          </a:prstGeom>
        </p:spPr>
        <p:txBody>
          <a:bodyPr anchor="ctr"/>
          <a:lstStyle/>
          <a:p>
            <a:pPr eaLnBrk="1" hangingPunct="1"/>
            <a:r>
              <a:rPr lang="en-US" dirty="0" smtClean="0"/>
              <a:t>Step 3: Logical Database Design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125266"/>
            <a:ext cx="7886700" cy="326350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	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In this step, we </a:t>
            </a:r>
            <a:r>
              <a:rPr lang="en-US" dirty="0" smtClean="0">
                <a:solidFill>
                  <a:srgbClr val="008000"/>
                </a:solidFill>
              </a:rPr>
              <a:t>determine</a:t>
            </a:r>
            <a:r>
              <a:rPr lang="en-US" dirty="0" smtClean="0"/>
              <a:t> the</a:t>
            </a:r>
            <a:r>
              <a:rPr lang="en-US" dirty="0" smtClean="0">
                <a:solidFill>
                  <a:srgbClr val="FF6600"/>
                </a:solidFill>
              </a:rPr>
              <a:t> DBMS to implement </a:t>
            </a:r>
            <a:r>
              <a:rPr lang="en-US" dirty="0" smtClean="0"/>
              <a:t>the database &amp; also the </a:t>
            </a:r>
            <a:r>
              <a:rPr lang="en-US" dirty="0" smtClean="0">
                <a:solidFill>
                  <a:srgbClr val="FF6600"/>
                </a:solidFill>
              </a:rPr>
              <a:t>data model.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We utilize the </a:t>
            </a:r>
            <a:r>
              <a:rPr lang="en-US" dirty="0" smtClean="0">
                <a:solidFill>
                  <a:srgbClr val="008000"/>
                </a:solidFill>
              </a:rPr>
              <a:t>conceptual schema </a:t>
            </a:r>
            <a:r>
              <a:rPr lang="en-US" dirty="0" smtClean="0"/>
              <a:t>created in the previous step and </a:t>
            </a:r>
            <a:r>
              <a:rPr lang="en-US" dirty="0" smtClean="0">
                <a:solidFill>
                  <a:srgbClr val="3333CC"/>
                </a:solidFill>
              </a:rPr>
              <a:t>convert </a:t>
            </a:r>
            <a:r>
              <a:rPr lang="en-US" dirty="0" smtClean="0"/>
              <a:t>it into a </a:t>
            </a:r>
            <a:r>
              <a:rPr lang="en-US" dirty="0" smtClean="0">
                <a:solidFill>
                  <a:srgbClr val="FF6600"/>
                </a:solidFill>
              </a:rPr>
              <a:t>schema of a particular data model*</a:t>
            </a:r>
            <a:r>
              <a:rPr lang="en-US" dirty="0" smtClean="0"/>
              <a:t> (e.g. Relational Data Model 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*we will cover this in the next two lectures.</a:t>
            </a:r>
          </a:p>
        </p:txBody>
      </p:sp>
    </p:spTree>
    <p:extLst>
      <p:ext uri="{BB962C8B-B14F-4D97-AF65-F5344CB8AC3E}">
        <p14:creationId xmlns:p14="http://schemas.microsoft.com/office/powerpoint/2010/main" val="385841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33400"/>
            <a:ext cx="7886700" cy="994172"/>
          </a:xfrm>
          <a:prstGeom prst="rect">
            <a:avLst/>
          </a:prstGeom>
        </p:spPr>
        <p:txBody>
          <a:bodyPr anchor="ctr"/>
          <a:lstStyle/>
          <a:p>
            <a:pPr eaLnBrk="1" hangingPunct="1"/>
            <a:r>
              <a:rPr lang="en-US" dirty="0" smtClean="0"/>
              <a:t>Step 4: Schema Refinement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905000"/>
            <a:ext cx="7886700" cy="3263504"/>
          </a:xfrm>
          <a:prstGeom prst="rect">
            <a:avLst/>
          </a:prstGeo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 smtClean="0"/>
              <a:t>	The schema created by the logical database design phase is </a:t>
            </a:r>
            <a:r>
              <a:rPr lang="en-US" dirty="0" smtClean="0">
                <a:solidFill>
                  <a:srgbClr val="FF6600"/>
                </a:solidFill>
              </a:rPr>
              <a:t>further refined </a:t>
            </a:r>
            <a:r>
              <a:rPr lang="en-US" dirty="0" smtClean="0"/>
              <a:t>for potential problems such as </a:t>
            </a:r>
            <a:r>
              <a:rPr lang="en-US" dirty="0" smtClean="0">
                <a:solidFill>
                  <a:srgbClr val="008000"/>
                </a:solidFill>
              </a:rPr>
              <a:t>redundancies.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670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609600"/>
            <a:ext cx="7886700" cy="994172"/>
          </a:xfrm>
          <a:prstGeom prst="rect">
            <a:avLst/>
          </a:prstGeom>
        </p:spPr>
        <p:txBody>
          <a:bodyPr anchor="ctr"/>
          <a:lstStyle/>
          <a:p>
            <a:pPr eaLnBrk="1" hangingPunct="1"/>
            <a:r>
              <a:rPr lang="en-US" dirty="0" smtClean="0"/>
              <a:t>Step 5: Physical Database Design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2327" y="1905000"/>
            <a:ext cx="7886700" cy="3263504"/>
          </a:xfrm>
          <a:prstGeom prst="rect">
            <a:avLst/>
          </a:prstGeo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 smtClean="0"/>
              <a:t>	In this step, </a:t>
            </a:r>
            <a:r>
              <a:rPr lang="en-US" dirty="0" smtClean="0">
                <a:solidFill>
                  <a:srgbClr val="FF6600"/>
                </a:solidFill>
              </a:rPr>
              <a:t>performance criteria </a:t>
            </a:r>
            <a:r>
              <a:rPr lang="en-US" dirty="0" smtClean="0"/>
              <a:t>are taken into consideration and </a:t>
            </a:r>
            <a:r>
              <a:rPr lang="en-US" dirty="0" smtClean="0">
                <a:solidFill>
                  <a:srgbClr val="FF6600"/>
                </a:solidFill>
              </a:rPr>
              <a:t>further enhancements </a:t>
            </a:r>
            <a:r>
              <a:rPr lang="en-US" dirty="0" smtClean="0"/>
              <a:t>to the schema &amp; </a:t>
            </a:r>
            <a:r>
              <a:rPr lang="en-US" dirty="0" smtClean="0">
                <a:solidFill>
                  <a:srgbClr val="FF6600"/>
                </a:solidFill>
              </a:rPr>
              <a:t>creation of indexes </a:t>
            </a:r>
            <a:r>
              <a:rPr lang="en-US" dirty="0" smtClean="0"/>
              <a:t>are considered.</a:t>
            </a:r>
          </a:p>
        </p:txBody>
      </p:sp>
    </p:spTree>
    <p:extLst>
      <p:ext uri="{BB962C8B-B14F-4D97-AF65-F5344CB8AC3E}">
        <p14:creationId xmlns:p14="http://schemas.microsoft.com/office/powerpoint/2010/main" val="387515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57200"/>
            <a:ext cx="7886700" cy="994172"/>
          </a:xfrm>
          <a:prstGeom prst="rect">
            <a:avLst/>
          </a:prstGeom>
        </p:spPr>
        <p:txBody>
          <a:bodyPr anchor="ctr"/>
          <a:lstStyle/>
          <a:p>
            <a:pPr eaLnBrk="1" hangingPunct="1"/>
            <a:r>
              <a:rPr lang="en-US" dirty="0" smtClean="0"/>
              <a:t>Step 6: Security Design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76400"/>
            <a:ext cx="7886700" cy="326350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rgbClr val="FF6600"/>
                </a:solidFill>
              </a:rPr>
              <a:t> Different user groups </a:t>
            </a:r>
            <a:r>
              <a:rPr lang="en-US" dirty="0" smtClean="0"/>
              <a:t>and their </a:t>
            </a:r>
            <a:r>
              <a:rPr lang="en-US" dirty="0" smtClean="0">
                <a:solidFill>
                  <a:srgbClr val="FF6600"/>
                </a:solidFill>
              </a:rPr>
              <a:t>roles are identified</a:t>
            </a:r>
            <a:r>
              <a:rPr lang="en-US" dirty="0" smtClean="0"/>
              <a:t>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Appropriate </a:t>
            </a:r>
            <a:r>
              <a:rPr lang="en-US" dirty="0" smtClean="0">
                <a:solidFill>
                  <a:srgbClr val="008000"/>
                </a:solidFill>
              </a:rPr>
              <a:t>levels of access </a:t>
            </a:r>
            <a:r>
              <a:rPr lang="en-US" dirty="0" smtClean="0"/>
              <a:t>are then provided to the data </a:t>
            </a:r>
            <a:r>
              <a:rPr lang="en-US" dirty="0" smtClean="0">
                <a:solidFill>
                  <a:srgbClr val="008000"/>
                </a:solidFill>
              </a:rPr>
              <a:t>ensuring that users have access to only the necessary data.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 err="1" smtClean="0">
                <a:solidFill>
                  <a:srgbClr val="6600CC"/>
                </a:solidFill>
              </a:rPr>
              <a:t>Eg</a:t>
            </a:r>
            <a:r>
              <a:rPr lang="en-US" dirty="0" smtClean="0">
                <a:solidFill>
                  <a:srgbClr val="6600CC"/>
                </a:solidFill>
              </a:rPr>
              <a:t>. Bank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rgbClr val="6600CC"/>
                </a:solidFill>
              </a:rPr>
              <a:t>	Customer  – read access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rgbClr val="6600CC"/>
                </a:solidFill>
              </a:rPr>
              <a:t>	Teller        – read/update (limited)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rgbClr val="6600CC"/>
                </a:solidFill>
              </a:rPr>
              <a:t>	Manager    – read/update  </a:t>
            </a:r>
          </a:p>
        </p:txBody>
      </p:sp>
    </p:spTree>
    <p:extLst>
      <p:ext uri="{BB962C8B-B14F-4D97-AF65-F5344CB8AC3E}">
        <p14:creationId xmlns:p14="http://schemas.microsoft.com/office/powerpoint/2010/main" val="79840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Lecture - </a:t>
            </a:r>
            <a:r>
              <a:rPr lang="en-US" dirty="0" smtClean="0"/>
              <a:t>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37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4000" dirty="0" smtClean="0"/>
              <a:t>Questions 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76159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-396875" y="44450"/>
            <a:ext cx="19446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b="1" kern="0" dirty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Cont.</a:t>
            </a:r>
          </a:p>
        </p:txBody>
      </p:sp>
      <p:pic>
        <p:nvPicPr>
          <p:cNvPr id="1126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838" y="1628775"/>
            <a:ext cx="6645275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 descr="DS3-Figure 01-0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4437063"/>
            <a:ext cx="7643813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itle 1"/>
          <p:cNvSpPr>
            <a:spLocks noGrp="1"/>
          </p:cNvSpPr>
          <p:nvPr>
            <p:ph type="title"/>
          </p:nvPr>
        </p:nvSpPr>
        <p:spPr>
          <a:xfrm>
            <a:off x="1547813" y="773113"/>
            <a:ext cx="6069012" cy="784225"/>
          </a:xfrm>
        </p:spPr>
        <p:txBody>
          <a:bodyPr/>
          <a:lstStyle/>
          <a:p>
            <a:pPr eaLnBrk="1" hangingPunct="1"/>
            <a:r>
              <a:rPr lang="en-US" altLang="en-US">
                <a:latin typeface="Corbel" panose="020B0503020204020204" pitchFamily="34" charset="0"/>
              </a:rPr>
              <a:t>File based Approach</a:t>
            </a:r>
          </a:p>
        </p:txBody>
      </p:sp>
    </p:spTree>
    <p:extLst>
      <p:ext uri="{BB962C8B-B14F-4D97-AF65-F5344CB8AC3E}">
        <p14:creationId xmlns:p14="http://schemas.microsoft.com/office/powerpoint/2010/main" val="959033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-396875" y="44450"/>
            <a:ext cx="19446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b="1" kern="0" dirty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Cont.</a:t>
            </a:r>
          </a:p>
        </p:txBody>
      </p:sp>
      <p:grpSp>
        <p:nvGrpSpPr>
          <p:cNvPr id="12291" name="Group 66"/>
          <p:cNvGrpSpPr>
            <a:grpSpLocks/>
          </p:cNvGrpSpPr>
          <p:nvPr/>
        </p:nvGrpSpPr>
        <p:grpSpPr bwMode="auto">
          <a:xfrm>
            <a:off x="1003300" y="1916113"/>
            <a:ext cx="7169150" cy="4513262"/>
            <a:chOff x="812" y="757"/>
            <a:chExt cx="4516" cy="2843"/>
          </a:xfrm>
        </p:grpSpPr>
        <p:grpSp>
          <p:nvGrpSpPr>
            <p:cNvPr id="12293" name="Group 16"/>
            <p:cNvGrpSpPr>
              <a:grpSpLocks/>
            </p:cNvGrpSpPr>
            <p:nvPr/>
          </p:nvGrpSpPr>
          <p:grpSpPr bwMode="auto">
            <a:xfrm>
              <a:off x="1052" y="805"/>
              <a:ext cx="1248" cy="1211"/>
              <a:chOff x="860" y="801"/>
              <a:chExt cx="1248" cy="1211"/>
            </a:xfrm>
          </p:grpSpPr>
          <p:grpSp>
            <p:nvGrpSpPr>
              <p:cNvPr id="12342" name="Group 7"/>
              <p:cNvGrpSpPr>
                <a:grpSpLocks/>
              </p:cNvGrpSpPr>
              <p:nvPr/>
            </p:nvGrpSpPr>
            <p:grpSpPr bwMode="auto">
              <a:xfrm>
                <a:off x="960" y="801"/>
                <a:ext cx="1056" cy="351"/>
                <a:chOff x="960" y="801"/>
                <a:chExt cx="1056" cy="351"/>
              </a:xfrm>
            </p:grpSpPr>
            <p:sp>
              <p:nvSpPr>
                <p:cNvPr id="12351" name="Rectangle 5"/>
                <p:cNvSpPr>
                  <a:spLocks noChangeArrowheads="1"/>
                </p:cNvSpPr>
                <p:nvPr/>
              </p:nvSpPr>
              <p:spPr bwMode="auto">
                <a:xfrm>
                  <a:off x="960" y="816"/>
                  <a:ext cx="1056" cy="33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12352" name="Rectangle 6"/>
                <p:cNvSpPr>
                  <a:spLocks noChangeArrowheads="1"/>
                </p:cNvSpPr>
                <p:nvPr/>
              </p:nvSpPr>
              <p:spPr bwMode="auto">
                <a:xfrm>
                  <a:off x="1251" y="801"/>
                  <a:ext cx="499" cy="3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Billing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Program</a:t>
                  </a:r>
                </a:p>
              </p:txBody>
            </p:sp>
          </p:grpSp>
          <p:grpSp>
            <p:nvGrpSpPr>
              <p:cNvPr id="12343" name="Group 10"/>
              <p:cNvGrpSpPr>
                <a:grpSpLocks/>
              </p:cNvGrpSpPr>
              <p:nvPr/>
            </p:nvGrpSpPr>
            <p:grpSpPr bwMode="auto">
              <a:xfrm>
                <a:off x="860" y="1388"/>
                <a:ext cx="528" cy="624"/>
                <a:chOff x="860" y="1388"/>
                <a:chExt cx="528" cy="624"/>
              </a:xfrm>
            </p:grpSpPr>
            <p:pic>
              <p:nvPicPr>
                <p:cNvPr id="12349" name="Picture 8"/>
                <p:cNvPicPr>
                  <a:picLocks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0" y="1388"/>
                  <a:ext cx="528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2350" name="Rectangle 9"/>
                <p:cNvSpPr>
                  <a:spLocks noChangeArrowheads="1"/>
                </p:cNvSpPr>
                <p:nvPr/>
              </p:nvSpPr>
              <p:spPr bwMode="auto">
                <a:xfrm>
                  <a:off x="865" y="1569"/>
                  <a:ext cx="455" cy="2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100"/>
                    <a:t>Customer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100"/>
                    <a:t>file</a:t>
                  </a:r>
                </a:p>
              </p:txBody>
            </p:sp>
          </p:grpSp>
          <p:grpSp>
            <p:nvGrpSpPr>
              <p:cNvPr id="12344" name="Group 13"/>
              <p:cNvGrpSpPr>
                <a:grpSpLocks/>
              </p:cNvGrpSpPr>
              <p:nvPr/>
            </p:nvGrpSpPr>
            <p:grpSpPr bwMode="auto">
              <a:xfrm>
                <a:off x="1580" y="1388"/>
                <a:ext cx="528" cy="624"/>
                <a:chOff x="1580" y="1388"/>
                <a:chExt cx="528" cy="624"/>
              </a:xfrm>
            </p:grpSpPr>
            <p:pic>
              <p:nvPicPr>
                <p:cNvPr id="12347" name="Picture 11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80" y="1388"/>
                  <a:ext cx="528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2348" name="Rectangle 12"/>
                <p:cNvSpPr>
                  <a:spLocks noChangeArrowheads="1"/>
                </p:cNvSpPr>
                <p:nvPr/>
              </p:nvSpPr>
              <p:spPr bwMode="auto">
                <a:xfrm>
                  <a:off x="1609" y="1551"/>
                  <a:ext cx="474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100"/>
                    <a:t>Accounts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100"/>
                    <a:t>receivable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100"/>
                    <a:t>file</a:t>
                  </a:r>
                </a:p>
              </p:txBody>
            </p:sp>
          </p:grpSp>
          <p:sp>
            <p:nvSpPr>
              <p:cNvPr id="12345" name="Line 14"/>
              <p:cNvSpPr>
                <a:spLocks noChangeShapeType="1"/>
              </p:cNvSpPr>
              <p:nvPr/>
            </p:nvSpPr>
            <p:spPr bwMode="auto">
              <a:xfrm>
                <a:off x="1104" y="1177"/>
                <a:ext cx="0" cy="19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6" name="Line 15"/>
              <p:cNvSpPr>
                <a:spLocks noChangeShapeType="1"/>
              </p:cNvSpPr>
              <p:nvPr/>
            </p:nvSpPr>
            <p:spPr bwMode="auto">
              <a:xfrm>
                <a:off x="1824" y="1177"/>
                <a:ext cx="0" cy="19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94" name="Group 28"/>
            <p:cNvGrpSpPr>
              <a:grpSpLocks/>
            </p:cNvGrpSpPr>
            <p:nvPr/>
          </p:nvGrpSpPr>
          <p:grpSpPr bwMode="auto">
            <a:xfrm>
              <a:off x="812" y="2389"/>
              <a:ext cx="1248" cy="1211"/>
              <a:chOff x="620" y="2385"/>
              <a:chExt cx="1248" cy="1211"/>
            </a:xfrm>
          </p:grpSpPr>
          <p:grpSp>
            <p:nvGrpSpPr>
              <p:cNvPr id="12331" name="Group 19"/>
              <p:cNvGrpSpPr>
                <a:grpSpLocks/>
              </p:cNvGrpSpPr>
              <p:nvPr/>
            </p:nvGrpSpPr>
            <p:grpSpPr bwMode="auto">
              <a:xfrm>
                <a:off x="720" y="2385"/>
                <a:ext cx="1056" cy="351"/>
                <a:chOff x="720" y="2385"/>
                <a:chExt cx="1056" cy="351"/>
              </a:xfrm>
            </p:grpSpPr>
            <p:sp>
              <p:nvSpPr>
                <p:cNvPr id="12340" name="Rectangle 17"/>
                <p:cNvSpPr>
                  <a:spLocks noChangeArrowheads="1"/>
                </p:cNvSpPr>
                <p:nvPr/>
              </p:nvSpPr>
              <p:spPr bwMode="auto">
                <a:xfrm>
                  <a:off x="720" y="2400"/>
                  <a:ext cx="1056" cy="33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12341" name="Rectangle 18"/>
                <p:cNvSpPr>
                  <a:spLocks noChangeArrowheads="1"/>
                </p:cNvSpPr>
                <p:nvPr/>
              </p:nvSpPr>
              <p:spPr bwMode="auto">
                <a:xfrm>
                  <a:off x="752" y="2385"/>
                  <a:ext cx="1019" cy="3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Accounts Payable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Program</a:t>
                  </a:r>
                </a:p>
              </p:txBody>
            </p:sp>
          </p:grpSp>
          <p:grpSp>
            <p:nvGrpSpPr>
              <p:cNvPr id="12332" name="Group 22"/>
              <p:cNvGrpSpPr>
                <a:grpSpLocks/>
              </p:cNvGrpSpPr>
              <p:nvPr/>
            </p:nvGrpSpPr>
            <p:grpSpPr bwMode="auto">
              <a:xfrm>
                <a:off x="620" y="2972"/>
                <a:ext cx="528" cy="624"/>
                <a:chOff x="620" y="2972"/>
                <a:chExt cx="528" cy="624"/>
              </a:xfrm>
            </p:grpSpPr>
            <p:pic>
              <p:nvPicPr>
                <p:cNvPr id="12338" name="Picture 20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0" y="2972"/>
                  <a:ext cx="528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2339" name="Rectangle 21"/>
                <p:cNvSpPr>
                  <a:spLocks noChangeArrowheads="1"/>
                </p:cNvSpPr>
                <p:nvPr/>
              </p:nvSpPr>
              <p:spPr bwMode="auto">
                <a:xfrm>
                  <a:off x="664" y="3153"/>
                  <a:ext cx="378" cy="2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100"/>
                    <a:t>Vendor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100"/>
                    <a:t>file</a:t>
                  </a:r>
                </a:p>
              </p:txBody>
            </p:sp>
          </p:grpSp>
          <p:grpSp>
            <p:nvGrpSpPr>
              <p:cNvPr id="12333" name="Group 25"/>
              <p:cNvGrpSpPr>
                <a:grpSpLocks/>
              </p:cNvGrpSpPr>
              <p:nvPr/>
            </p:nvGrpSpPr>
            <p:grpSpPr bwMode="auto">
              <a:xfrm>
                <a:off x="1340" y="2972"/>
                <a:ext cx="528" cy="624"/>
                <a:chOff x="1340" y="2972"/>
                <a:chExt cx="528" cy="624"/>
              </a:xfrm>
            </p:grpSpPr>
            <p:pic>
              <p:nvPicPr>
                <p:cNvPr id="12336" name="Picture 23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40" y="2972"/>
                  <a:ext cx="528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2337" name="Rectangle 24"/>
                <p:cNvSpPr>
                  <a:spLocks noChangeArrowheads="1"/>
                </p:cNvSpPr>
                <p:nvPr/>
              </p:nvSpPr>
              <p:spPr bwMode="auto">
                <a:xfrm>
                  <a:off x="1393" y="3153"/>
                  <a:ext cx="377" cy="2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100"/>
                    <a:t>Invoice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100"/>
                    <a:t>file</a:t>
                  </a:r>
                </a:p>
              </p:txBody>
            </p:sp>
          </p:grpSp>
          <p:sp>
            <p:nvSpPr>
              <p:cNvPr id="12334" name="Line 26"/>
              <p:cNvSpPr>
                <a:spLocks noChangeShapeType="1"/>
              </p:cNvSpPr>
              <p:nvPr/>
            </p:nvSpPr>
            <p:spPr bwMode="auto">
              <a:xfrm>
                <a:off x="864" y="2761"/>
                <a:ext cx="0" cy="19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35" name="Line 27"/>
              <p:cNvSpPr>
                <a:spLocks noChangeShapeType="1"/>
              </p:cNvSpPr>
              <p:nvPr/>
            </p:nvSpPr>
            <p:spPr bwMode="auto">
              <a:xfrm>
                <a:off x="1584" y="2761"/>
                <a:ext cx="0" cy="19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95" name="Group 40"/>
            <p:cNvGrpSpPr>
              <a:grpSpLocks/>
            </p:cNvGrpSpPr>
            <p:nvPr/>
          </p:nvGrpSpPr>
          <p:grpSpPr bwMode="auto">
            <a:xfrm>
              <a:off x="2536" y="2254"/>
              <a:ext cx="1348" cy="1346"/>
              <a:chOff x="2344" y="2250"/>
              <a:chExt cx="1348" cy="1346"/>
            </a:xfrm>
          </p:grpSpPr>
          <p:grpSp>
            <p:nvGrpSpPr>
              <p:cNvPr id="12320" name="Group 31"/>
              <p:cNvGrpSpPr>
                <a:grpSpLocks/>
              </p:cNvGrpSpPr>
              <p:nvPr/>
            </p:nvGrpSpPr>
            <p:grpSpPr bwMode="auto">
              <a:xfrm>
                <a:off x="2344" y="2250"/>
                <a:ext cx="1315" cy="509"/>
                <a:chOff x="2344" y="2250"/>
                <a:chExt cx="1315" cy="509"/>
              </a:xfrm>
            </p:grpSpPr>
            <p:sp>
              <p:nvSpPr>
                <p:cNvPr id="12329" name="Rectangle 29"/>
                <p:cNvSpPr>
                  <a:spLocks noChangeArrowheads="1"/>
                </p:cNvSpPr>
                <p:nvPr/>
              </p:nvSpPr>
              <p:spPr bwMode="auto">
                <a:xfrm>
                  <a:off x="2344" y="2250"/>
                  <a:ext cx="1315" cy="49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12330" name="Rectangle 30"/>
                <p:cNvSpPr>
                  <a:spLocks noChangeArrowheads="1"/>
                </p:cNvSpPr>
                <p:nvPr/>
              </p:nvSpPr>
              <p:spPr bwMode="auto">
                <a:xfrm>
                  <a:off x="2434" y="2295"/>
                  <a:ext cx="1164" cy="4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Sales Order Processing 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Program</a:t>
                  </a:r>
                </a:p>
              </p:txBody>
            </p:sp>
          </p:grpSp>
          <p:grpSp>
            <p:nvGrpSpPr>
              <p:cNvPr id="12321" name="Group 34"/>
              <p:cNvGrpSpPr>
                <a:grpSpLocks/>
              </p:cNvGrpSpPr>
              <p:nvPr/>
            </p:nvGrpSpPr>
            <p:grpSpPr bwMode="auto">
              <a:xfrm>
                <a:off x="2444" y="2972"/>
                <a:ext cx="528" cy="624"/>
                <a:chOff x="2444" y="2972"/>
                <a:chExt cx="528" cy="624"/>
              </a:xfrm>
            </p:grpSpPr>
            <p:pic>
              <p:nvPicPr>
                <p:cNvPr id="12327" name="Picture 32"/>
                <p:cNvPicPr>
                  <a:picLocks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44" y="2972"/>
                  <a:ext cx="528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2328" name="Rectangle 33"/>
                <p:cNvSpPr>
                  <a:spLocks noChangeArrowheads="1"/>
                </p:cNvSpPr>
                <p:nvPr/>
              </p:nvSpPr>
              <p:spPr bwMode="auto">
                <a:xfrm>
                  <a:off x="2449" y="3153"/>
                  <a:ext cx="455" cy="2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100"/>
                    <a:t>Customer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100"/>
                    <a:t>file</a:t>
                  </a:r>
                </a:p>
              </p:txBody>
            </p:sp>
          </p:grpSp>
          <p:grpSp>
            <p:nvGrpSpPr>
              <p:cNvPr id="12322" name="Group 37"/>
              <p:cNvGrpSpPr>
                <a:grpSpLocks/>
              </p:cNvGrpSpPr>
              <p:nvPr/>
            </p:nvGrpSpPr>
            <p:grpSpPr bwMode="auto">
              <a:xfrm>
                <a:off x="3164" y="2972"/>
                <a:ext cx="528" cy="624"/>
                <a:chOff x="3164" y="2972"/>
                <a:chExt cx="528" cy="624"/>
              </a:xfrm>
            </p:grpSpPr>
            <p:pic>
              <p:nvPicPr>
                <p:cNvPr id="12325" name="Picture 35"/>
                <p:cNvPicPr>
                  <a:picLocks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64" y="2972"/>
                  <a:ext cx="528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2326" name="Rectangle 36"/>
                <p:cNvSpPr>
                  <a:spLocks noChangeArrowheads="1"/>
                </p:cNvSpPr>
                <p:nvPr/>
              </p:nvSpPr>
              <p:spPr bwMode="auto">
                <a:xfrm>
                  <a:off x="3204" y="3135"/>
                  <a:ext cx="455" cy="2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100"/>
                    <a:t>Inventory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100"/>
                    <a:t>file</a:t>
                  </a:r>
                </a:p>
              </p:txBody>
            </p:sp>
          </p:grpSp>
          <p:sp>
            <p:nvSpPr>
              <p:cNvPr id="12323" name="Line 38"/>
              <p:cNvSpPr>
                <a:spLocks noChangeShapeType="1"/>
              </p:cNvSpPr>
              <p:nvPr/>
            </p:nvSpPr>
            <p:spPr bwMode="auto">
              <a:xfrm>
                <a:off x="2688" y="2761"/>
                <a:ext cx="0" cy="19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4" name="Line 39"/>
              <p:cNvSpPr>
                <a:spLocks noChangeShapeType="1"/>
              </p:cNvSpPr>
              <p:nvPr/>
            </p:nvSpPr>
            <p:spPr bwMode="auto">
              <a:xfrm>
                <a:off x="3408" y="2761"/>
                <a:ext cx="0" cy="19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96" name="Group 48"/>
            <p:cNvGrpSpPr>
              <a:grpSpLocks/>
            </p:cNvGrpSpPr>
            <p:nvPr/>
          </p:nvGrpSpPr>
          <p:grpSpPr bwMode="auto">
            <a:xfrm>
              <a:off x="4656" y="2389"/>
              <a:ext cx="672" cy="1163"/>
              <a:chOff x="4464" y="2385"/>
              <a:chExt cx="672" cy="1163"/>
            </a:xfrm>
          </p:grpSpPr>
          <p:grpSp>
            <p:nvGrpSpPr>
              <p:cNvPr id="12313" name="Group 46"/>
              <p:cNvGrpSpPr>
                <a:grpSpLocks/>
              </p:cNvGrpSpPr>
              <p:nvPr/>
            </p:nvGrpSpPr>
            <p:grpSpPr bwMode="auto">
              <a:xfrm>
                <a:off x="4556" y="2385"/>
                <a:ext cx="528" cy="1163"/>
                <a:chOff x="4556" y="2385"/>
                <a:chExt cx="528" cy="1163"/>
              </a:xfrm>
            </p:grpSpPr>
            <p:sp>
              <p:nvSpPr>
                <p:cNvPr id="12315" name="Rectangle 41"/>
                <p:cNvSpPr>
                  <a:spLocks noChangeArrowheads="1"/>
                </p:cNvSpPr>
                <p:nvPr/>
              </p:nvSpPr>
              <p:spPr bwMode="auto">
                <a:xfrm>
                  <a:off x="4561" y="2385"/>
                  <a:ext cx="499" cy="3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latin typeface="Times" panose="02020603050405020304" pitchFamily="18" charset="0"/>
                    </a:rPr>
                    <a:t>Payroll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latin typeface="Times" panose="02020603050405020304" pitchFamily="18" charset="0"/>
                    </a:rPr>
                    <a:t>Program</a:t>
                  </a:r>
                </a:p>
              </p:txBody>
            </p:sp>
            <p:grpSp>
              <p:nvGrpSpPr>
                <p:cNvPr id="12316" name="Group 44"/>
                <p:cNvGrpSpPr>
                  <a:grpSpLocks/>
                </p:cNvGrpSpPr>
                <p:nvPr/>
              </p:nvGrpSpPr>
              <p:grpSpPr bwMode="auto">
                <a:xfrm>
                  <a:off x="4556" y="2972"/>
                  <a:ext cx="528" cy="576"/>
                  <a:chOff x="4556" y="2972"/>
                  <a:chExt cx="528" cy="576"/>
                </a:xfrm>
              </p:grpSpPr>
              <p:pic>
                <p:nvPicPr>
                  <p:cNvPr id="12318" name="Picture 42"/>
                  <p:cNvPicPr>
                    <a:picLocks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56" y="2972"/>
                    <a:ext cx="528" cy="57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2319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4561" y="3105"/>
                    <a:ext cx="470" cy="2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100"/>
                      <a:t>Employee</a:t>
                    </a: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100"/>
                      <a:t>file</a:t>
                    </a:r>
                  </a:p>
                </p:txBody>
              </p:sp>
            </p:grpSp>
            <p:sp>
              <p:nvSpPr>
                <p:cNvPr id="12317" name="Line 45"/>
                <p:cNvSpPr>
                  <a:spLocks noChangeShapeType="1"/>
                </p:cNvSpPr>
                <p:nvPr/>
              </p:nvSpPr>
              <p:spPr bwMode="auto">
                <a:xfrm>
                  <a:off x="4800" y="2761"/>
                  <a:ext cx="0" cy="19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314" name="Rectangle 47"/>
              <p:cNvSpPr>
                <a:spLocks noChangeArrowheads="1"/>
              </p:cNvSpPr>
              <p:nvPr/>
            </p:nvSpPr>
            <p:spPr bwMode="auto">
              <a:xfrm>
                <a:off x="4464" y="2400"/>
                <a:ext cx="672" cy="33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12297" name="Group 64"/>
            <p:cNvGrpSpPr>
              <a:grpSpLocks/>
            </p:cNvGrpSpPr>
            <p:nvPr/>
          </p:nvGrpSpPr>
          <p:grpSpPr bwMode="auto">
            <a:xfrm>
              <a:off x="3212" y="757"/>
              <a:ext cx="1680" cy="1211"/>
              <a:chOff x="3020" y="753"/>
              <a:chExt cx="1680" cy="1211"/>
            </a:xfrm>
          </p:grpSpPr>
          <p:grpSp>
            <p:nvGrpSpPr>
              <p:cNvPr id="12298" name="Group 51"/>
              <p:cNvGrpSpPr>
                <a:grpSpLocks/>
              </p:cNvGrpSpPr>
              <p:nvPr/>
            </p:nvGrpSpPr>
            <p:grpSpPr bwMode="auto">
              <a:xfrm>
                <a:off x="3168" y="753"/>
                <a:ext cx="1296" cy="399"/>
                <a:chOff x="3168" y="753"/>
                <a:chExt cx="1296" cy="399"/>
              </a:xfrm>
            </p:grpSpPr>
            <p:sp>
              <p:nvSpPr>
                <p:cNvPr id="12311" name="Rectangle 49"/>
                <p:cNvSpPr>
                  <a:spLocks noChangeArrowheads="1"/>
                </p:cNvSpPr>
                <p:nvPr/>
              </p:nvSpPr>
              <p:spPr bwMode="auto">
                <a:xfrm>
                  <a:off x="3168" y="768"/>
                  <a:ext cx="1296" cy="38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12312" name="Rectangle 50"/>
                <p:cNvSpPr>
                  <a:spLocks noChangeArrowheads="1"/>
                </p:cNvSpPr>
                <p:nvPr/>
              </p:nvSpPr>
              <p:spPr bwMode="auto">
                <a:xfrm>
                  <a:off x="3505" y="753"/>
                  <a:ext cx="612" cy="3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Purchasing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Program</a:t>
                  </a:r>
                </a:p>
              </p:txBody>
            </p:sp>
          </p:grpSp>
          <p:grpSp>
            <p:nvGrpSpPr>
              <p:cNvPr id="12299" name="Group 54"/>
              <p:cNvGrpSpPr>
                <a:grpSpLocks/>
              </p:cNvGrpSpPr>
              <p:nvPr/>
            </p:nvGrpSpPr>
            <p:grpSpPr bwMode="auto">
              <a:xfrm>
                <a:off x="3020" y="1340"/>
                <a:ext cx="480" cy="624"/>
                <a:chOff x="3020" y="1340"/>
                <a:chExt cx="480" cy="624"/>
              </a:xfrm>
            </p:grpSpPr>
            <p:pic>
              <p:nvPicPr>
                <p:cNvPr id="12309" name="Picture 52"/>
                <p:cNvPicPr>
                  <a:picLocks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20" y="1340"/>
                  <a:ext cx="480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2310" name="Rectangle 53"/>
                <p:cNvSpPr>
                  <a:spLocks noChangeArrowheads="1"/>
                </p:cNvSpPr>
                <p:nvPr/>
              </p:nvSpPr>
              <p:spPr bwMode="auto">
                <a:xfrm>
                  <a:off x="3073" y="1521"/>
                  <a:ext cx="329" cy="2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100"/>
                    <a:t>Buyer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100"/>
                    <a:t>file</a:t>
                  </a:r>
                </a:p>
              </p:txBody>
            </p:sp>
          </p:grpSp>
          <p:grpSp>
            <p:nvGrpSpPr>
              <p:cNvPr id="12300" name="Group 57"/>
              <p:cNvGrpSpPr>
                <a:grpSpLocks/>
              </p:cNvGrpSpPr>
              <p:nvPr/>
            </p:nvGrpSpPr>
            <p:grpSpPr bwMode="auto">
              <a:xfrm>
                <a:off x="3644" y="1340"/>
                <a:ext cx="480" cy="624"/>
                <a:chOff x="3644" y="1340"/>
                <a:chExt cx="480" cy="624"/>
              </a:xfrm>
            </p:grpSpPr>
            <p:pic>
              <p:nvPicPr>
                <p:cNvPr id="12307" name="Picture 55"/>
                <p:cNvPicPr>
                  <a:picLocks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44" y="1340"/>
                  <a:ext cx="480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2308" name="Rectangle 56"/>
                <p:cNvSpPr>
                  <a:spLocks noChangeArrowheads="1"/>
                </p:cNvSpPr>
                <p:nvPr/>
              </p:nvSpPr>
              <p:spPr bwMode="auto">
                <a:xfrm>
                  <a:off x="3649" y="1521"/>
                  <a:ext cx="455" cy="2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100"/>
                    <a:t>Inventory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100"/>
                    <a:t>file</a:t>
                  </a:r>
                </a:p>
              </p:txBody>
            </p:sp>
          </p:grpSp>
          <p:grpSp>
            <p:nvGrpSpPr>
              <p:cNvPr id="12301" name="Group 60"/>
              <p:cNvGrpSpPr>
                <a:grpSpLocks/>
              </p:cNvGrpSpPr>
              <p:nvPr/>
            </p:nvGrpSpPr>
            <p:grpSpPr bwMode="auto">
              <a:xfrm>
                <a:off x="4220" y="1340"/>
                <a:ext cx="480" cy="624"/>
                <a:chOff x="4220" y="1340"/>
                <a:chExt cx="480" cy="624"/>
              </a:xfrm>
            </p:grpSpPr>
            <p:pic>
              <p:nvPicPr>
                <p:cNvPr id="12305" name="Picture 58"/>
                <p:cNvPicPr>
                  <a:picLocks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20" y="1340"/>
                  <a:ext cx="480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2306" name="Rectangle 59"/>
                <p:cNvSpPr>
                  <a:spLocks noChangeArrowheads="1"/>
                </p:cNvSpPr>
                <p:nvPr/>
              </p:nvSpPr>
              <p:spPr bwMode="auto">
                <a:xfrm>
                  <a:off x="4273" y="1521"/>
                  <a:ext cx="378" cy="2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100"/>
                    <a:t>Vendor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100"/>
                    <a:t>file</a:t>
                  </a:r>
                </a:p>
              </p:txBody>
            </p:sp>
          </p:grpSp>
          <p:sp>
            <p:nvSpPr>
              <p:cNvPr id="12302" name="Line 61"/>
              <p:cNvSpPr>
                <a:spLocks noChangeShapeType="1"/>
              </p:cNvSpPr>
              <p:nvPr/>
            </p:nvSpPr>
            <p:spPr bwMode="auto">
              <a:xfrm>
                <a:off x="3840" y="1177"/>
                <a:ext cx="0" cy="1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3" name="Line 62"/>
              <p:cNvSpPr>
                <a:spLocks noChangeShapeType="1"/>
              </p:cNvSpPr>
              <p:nvPr/>
            </p:nvSpPr>
            <p:spPr bwMode="auto">
              <a:xfrm flipH="1">
                <a:off x="3249" y="1177"/>
                <a:ext cx="131" cy="1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4" name="Line 63"/>
              <p:cNvSpPr>
                <a:spLocks noChangeShapeType="1"/>
              </p:cNvSpPr>
              <p:nvPr/>
            </p:nvSpPr>
            <p:spPr bwMode="auto">
              <a:xfrm>
                <a:off x="4393" y="1177"/>
                <a:ext cx="51" cy="1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2292" name="Title 1"/>
          <p:cNvSpPr>
            <a:spLocks noGrp="1"/>
          </p:cNvSpPr>
          <p:nvPr>
            <p:ph type="title"/>
          </p:nvPr>
        </p:nvSpPr>
        <p:spPr>
          <a:xfrm>
            <a:off x="1547813" y="773113"/>
            <a:ext cx="6069012" cy="784225"/>
          </a:xfrm>
        </p:spPr>
        <p:txBody>
          <a:bodyPr/>
          <a:lstStyle/>
          <a:p>
            <a:pPr eaLnBrk="1" hangingPunct="1"/>
            <a:r>
              <a:rPr lang="en-US" altLang="en-US">
                <a:latin typeface="Corbel" panose="020B0503020204020204" pitchFamily="34" charset="0"/>
              </a:rPr>
              <a:t>File based Approach</a:t>
            </a:r>
          </a:p>
        </p:txBody>
      </p:sp>
    </p:spTree>
    <p:extLst>
      <p:ext uri="{BB962C8B-B14F-4D97-AF65-F5344CB8AC3E}">
        <p14:creationId xmlns:p14="http://schemas.microsoft.com/office/powerpoint/2010/main" val="2640735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84213" y="1773238"/>
            <a:ext cx="7704137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800" i="1" kern="0" dirty="0">
                <a:latin typeface="Corbel" panose="020B0503020204020204" pitchFamily="34" charset="0"/>
                <a:cs typeface="+mn-cs"/>
              </a:rPr>
              <a:t>Limitations of Conventional File-based Approach: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endParaRPr lang="en-US" sz="2000" b="1" kern="0" dirty="0">
              <a:latin typeface="Corbel" panose="020B0503020204020204" pitchFamily="34" charset="0"/>
              <a:cs typeface="+mn-cs"/>
            </a:endParaRPr>
          </a:p>
          <a:p>
            <a:pPr marL="342900" indent="-342900" algn="just" eaLnBrk="1" hangingPunct="1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200" kern="0" dirty="0">
                <a:latin typeface="Corbel" panose="020B0503020204020204" pitchFamily="34" charset="0"/>
                <a:cs typeface="+mn-cs"/>
              </a:rPr>
              <a:t>Uncontrolled redundancy ( data redundancy)</a:t>
            </a:r>
          </a:p>
          <a:p>
            <a:pPr marL="342900" indent="-342900" algn="just" eaLnBrk="1" hangingPunct="1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200" kern="0" dirty="0">
                <a:latin typeface="Corbel" panose="020B0503020204020204" pitchFamily="34" charset="0"/>
                <a:cs typeface="+mn-cs"/>
              </a:rPr>
              <a:t>Data inconsistence</a:t>
            </a:r>
          </a:p>
          <a:p>
            <a:pPr marL="342900" indent="-342900" algn="just" eaLnBrk="1" hangingPunct="1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200" kern="0" dirty="0">
                <a:latin typeface="Corbel" panose="020B0503020204020204" pitchFamily="34" charset="0"/>
                <a:cs typeface="+mn-cs"/>
              </a:rPr>
              <a:t>Inflexibility</a:t>
            </a:r>
          </a:p>
          <a:p>
            <a:pPr marL="342900" indent="-342900" algn="just" eaLnBrk="1" hangingPunct="1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200" kern="0" dirty="0">
                <a:latin typeface="Corbel" panose="020B0503020204020204" pitchFamily="34" charset="0"/>
                <a:cs typeface="+mn-cs"/>
              </a:rPr>
              <a:t>Limited data sharing</a:t>
            </a:r>
          </a:p>
          <a:p>
            <a:pPr marL="342900" indent="-342900" algn="just" eaLnBrk="1" hangingPunct="1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200" kern="0" dirty="0">
                <a:latin typeface="Corbel" panose="020B0503020204020204" pitchFamily="34" charset="0"/>
                <a:cs typeface="+mn-cs"/>
              </a:rPr>
              <a:t>Poor enforcement of standards</a:t>
            </a:r>
          </a:p>
          <a:p>
            <a:pPr marL="342900" indent="-342900" algn="just" eaLnBrk="1" hangingPunct="1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200" kern="0" dirty="0">
                <a:latin typeface="Corbel" panose="020B0503020204020204" pitchFamily="34" charset="0"/>
                <a:cs typeface="+mn-cs"/>
              </a:rPr>
              <a:t>Extensive program maintenance</a:t>
            </a:r>
          </a:p>
          <a:p>
            <a:pPr algn="just" eaLnBrk="1" hangingPunct="1">
              <a:spcBef>
                <a:spcPct val="20000"/>
              </a:spcBef>
              <a:defRPr/>
            </a:pPr>
            <a:endParaRPr lang="en-US" sz="2200" kern="0" dirty="0">
              <a:latin typeface="Corbel" panose="020B0503020204020204" pitchFamily="34" charset="0"/>
              <a:cs typeface="+mn-cs"/>
            </a:endParaRPr>
          </a:p>
          <a:p>
            <a:pPr algn="just" eaLnBrk="1" hangingPunct="1">
              <a:spcBef>
                <a:spcPct val="20000"/>
              </a:spcBef>
              <a:defRPr/>
            </a:pPr>
            <a:endParaRPr lang="en-US" sz="2200" kern="0" dirty="0">
              <a:latin typeface="Corbel" panose="020B0503020204020204" pitchFamily="34" charset="0"/>
              <a:cs typeface="+mn-cs"/>
            </a:endParaRPr>
          </a:p>
          <a:p>
            <a:pPr algn="just" eaLnBrk="1" hangingPunct="1">
              <a:spcBef>
                <a:spcPct val="20000"/>
              </a:spcBef>
              <a:defRPr/>
            </a:pPr>
            <a:endParaRPr lang="en-US" sz="2200" kern="0" dirty="0">
              <a:latin typeface="Corbel" panose="020B0503020204020204" pitchFamily="34" charset="0"/>
              <a:cs typeface="+mn-cs"/>
            </a:endParaRPr>
          </a:p>
          <a:p>
            <a:pPr algn="just" eaLnBrk="1" hangingPunct="1">
              <a:spcBef>
                <a:spcPct val="20000"/>
              </a:spcBef>
              <a:defRPr/>
            </a:pPr>
            <a:endParaRPr lang="en-US" sz="2200" kern="0" dirty="0">
              <a:latin typeface="Corbel" panose="020B0503020204020204" pitchFamily="34" charset="0"/>
              <a:cs typeface="+mn-cs"/>
            </a:endParaRPr>
          </a:p>
          <a:p>
            <a:pPr algn="just" eaLnBrk="1" hangingPunct="1">
              <a:spcBef>
                <a:spcPct val="20000"/>
              </a:spcBef>
              <a:defRPr/>
            </a:pPr>
            <a:endParaRPr lang="en-US" sz="2200" kern="0" dirty="0">
              <a:latin typeface="Corbel" panose="020B0503020204020204" pitchFamily="34" charset="0"/>
              <a:cs typeface="+mn-cs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endParaRPr lang="en-US" sz="2000" kern="0" dirty="0">
              <a:latin typeface="Corbel" panose="020B0503020204020204" pitchFamily="34" charset="0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-396875" y="44450"/>
            <a:ext cx="19446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b="1" kern="0" dirty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Cont.</a:t>
            </a:r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1173163" y="5316538"/>
            <a:ext cx="68405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100">
                <a:latin typeface="Corbel" panose="020B0503020204020204" pitchFamily="34" charset="0"/>
              </a:rPr>
              <a:t>Directed Reading </a:t>
            </a:r>
            <a:r>
              <a:rPr lang="en-US" altLang="en-US" sz="2100" i="1" u="sng">
                <a:latin typeface="Corbel" panose="020B0503020204020204" pitchFamily="34" charset="0"/>
              </a:rPr>
              <a:t>Section 1.1 and 1.2 </a:t>
            </a:r>
            <a:r>
              <a:rPr lang="en-US" altLang="en-US" sz="2100">
                <a:latin typeface="Corbel" panose="020B0503020204020204" pitchFamily="34" charset="0"/>
              </a:rPr>
              <a:t>in Elmasri and Navathe.</a:t>
            </a:r>
          </a:p>
        </p:txBody>
      </p:sp>
      <p:sp>
        <p:nvSpPr>
          <p:cNvPr id="14341" name="Title 1"/>
          <p:cNvSpPr>
            <a:spLocks noGrp="1"/>
          </p:cNvSpPr>
          <p:nvPr>
            <p:ph type="title"/>
          </p:nvPr>
        </p:nvSpPr>
        <p:spPr>
          <a:xfrm>
            <a:off x="1547813" y="773113"/>
            <a:ext cx="6069012" cy="784225"/>
          </a:xfrm>
        </p:spPr>
        <p:txBody>
          <a:bodyPr/>
          <a:lstStyle/>
          <a:p>
            <a:pPr eaLnBrk="1" hangingPunct="1"/>
            <a:r>
              <a:rPr lang="en-US" altLang="en-US">
                <a:latin typeface="Corbel" panose="020B0503020204020204" pitchFamily="34" charset="0"/>
              </a:rPr>
              <a:t>Database Approach</a:t>
            </a:r>
          </a:p>
        </p:txBody>
      </p:sp>
    </p:spTree>
    <p:extLst>
      <p:ext uri="{BB962C8B-B14F-4D97-AF65-F5344CB8AC3E}">
        <p14:creationId xmlns:p14="http://schemas.microsoft.com/office/powerpoint/2010/main" val="2496320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7667625" y="6453188"/>
            <a:ext cx="19446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b="1" kern="0" dirty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Cont.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4213" y="1773238"/>
            <a:ext cx="77724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GB" sz="2400" kern="0" dirty="0">
                <a:latin typeface="Corbel" panose="020B0503020204020204" pitchFamily="34" charset="0"/>
                <a:cs typeface="+mn-cs"/>
              </a:rPr>
              <a:t>Arose because:</a:t>
            </a:r>
          </a:p>
          <a:p>
            <a:pPr marL="742950" lvl="1" indent="-285750" algn="just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GB" sz="2400" kern="0" dirty="0">
                <a:latin typeface="Corbel" panose="020B0503020204020204" pitchFamily="34" charset="0"/>
                <a:cs typeface="+mn-cs"/>
              </a:rPr>
              <a:t>	Definition of data was embedded in application programs, rather than being stored separately and independently</a:t>
            </a:r>
          </a:p>
          <a:p>
            <a:pPr marL="742950" lvl="1" indent="-285750" algn="just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GB" sz="2400" kern="0" dirty="0">
                <a:latin typeface="Corbel" panose="020B0503020204020204" pitchFamily="34" charset="0"/>
                <a:cs typeface="+mn-cs"/>
              </a:rPr>
              <a:t>	No control over access and manipulation of data beyond that imposed by application programs</a:t>
            </a:r>
          </a:p>
          <a:p>
            <a:pPr marL="742950" lvl="1" indent="-285750" algn="just"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en-GB" sz="2400" kern="0" dirty="0">
              <a:latin typeface="Corbel" panose="020B0503020204020204" pitchFamily="34" charset="0"/>
              <a:cs typeface="+mn-cs"/>
            </a:endParaRPr>
          </a:p>
          <a:p>
            <a:pPr marL="342900" indent="-342900" algn="just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GB" sz="2400" kern="0" dirty="0">
                <a:latin typeface="Corbel" panose="020B0503020204020204" pitchFamily="34" charset="0"/>
                <a:cs typeface="+mn-cs"/>
              </a:rPr>
              <a:t>Result: </a:t>
            </a:r>
          </a:p>
          <a:p>
            <a:pPr marL="742950" lvl="1" indent="-285750" algn="just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GB" sz="2400" kern="0" dirty="0">
                <a:latin typeface="Corbel" panose="020B0503020204020204" pitchFamily="34" charset="0"/>
                <a:cs typeface="+mn-cs"/>
              </a:rPr>
              <a:t>	The Database and Database Management System (DBMS).</a:t>
            </a:r>
            <a:endParaRPr lang="en-US" sz="2400" kern="0" dirty="0">
              <a:latin typeface="Corbel" panose="020B0503020204020204" pitchFamily="34" charset="0"/>
              <a:cs typeface="+mn-cs"/>
            </a:endParaRPr>
          </a:p>
        </p:txBody>
      </p:sp>
      <p:sp>
        <p:nvSpPr>
          <p:cNvPr id="15364" name="Title 1"/>
          <p:cNvSpPr>
            <a:spLocks noGrp="1"/>
          </p:cNvSpPr>
          <p:nvPr>
            <p:ph type="title"/>
          </p:nvPr>
        </p:nvSpPr>
        <p:spPr>
          <a:xfrm>
            <a:off x="1547813" y="773113"/>
            <a:ext cx="6069012" cy="784225"/>
          </a:xfrm>
        </p:spPr>
        <p:txBody>
          <a:bodyPr/>
          <a:lstStyle/>
          <a:p>
            <a:pPr eaLnBrk="1" hangingPunct="1"/>
            <a:r>
              <a:rPr lang="en-US" altLang="en-US">
                <a:latin typeface="Corbel" panose="020B0503020204020204" pitchFamily="34" charset="0"/>
              </a:rPr>
              <a:t>Database Approach</a:t>
            </a:r>
          </a:p>
        </p:txBody>
      </p:sp>
    </p:spTree>
    <p:extLst>
      <p:ext uri="{BB962C8B-B14F-4D97-AF65-F5344CB8AC3E}">
        <p14:creationId xmlns:p14="http://schemas.microsoft.com/office/powerpoint/2010/main" val="33030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174750" y="6280150"/>
            <a:ext cx="16779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orbel" panose="020B0503020204020204" pitchFamily="34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322638" y="6280150"/>
            <a:ext cx="25495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orbel" panose="020B0503020204020204" pitchFamily="34" charset="0"/>
            </a:endParaRPr>
          </a:p>
        </p:txBody>
      </p:sp>
      <p:pic>
        <p:nvPicPr>
          <p:cNvPr id="13316" name="Picture 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561013"/>
            <a:ext cx="1004888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5561013"/>
            <a:ext cx="1004888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63" y="5561013"/>
            <a:ext cx="1001712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8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5561013"/>
            <a:ext cx="100330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9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75" y="5561013"/>
            <a:ext cx="100330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1" name="Rectangle 10"/>
          <p:cNvSpPr>
            <a:spLocks noChangeArrowheads="1"/>
          </p:cNvSpPr>
          <p:nvPr/>
        </p:nvSpPr>
        <p:spPr bwMode="auto">
          <a:xfrm>
            <a:off x="1042988" y="5372100"/>
            <a:ext cx="7129462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orbel" panose="020B0503020204020204" pitchFamily="34" charset="0"/>
            </a:endParaRPr>
          </a:p>
        </p:txBody>
      </p:sp>
      <p:sp>
        <p:nvSpPr>
          <p:cNvPr id="13322" name="Rectangle 12"/>
          <p:cNvSpPr>
            <a:spLocks noChangeArrowheads="1"/>
          </p:cNvSpPr>
          <p:nvPr/>
        </p:nvSpPr>
        <p:spPr bwMode="auto">
          <a:xfrm>
            <a:off x="1531938" y="5789613"/>
            <a:ext cx="636587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Corbel" panose="020B0503020204020204" pitchFamily="34" charset="0"/>
              </a:rPr>
              <a:t>Back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Corbel" panose="020B0503020204020204" pitchFamily="34" charset="0"/>
              </a:rPr>
              <a:t>Orders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Corbel" panose="020B0503020204020204" pitchFamily="34" charset="0"/>
              </a:rPr>
              <a:t>file</a:t>
            </a:r>
          </a:p>
        </p:txBody>
      </p:sp>
      <p:sp>
        <p:nvSpPr>
          <p:cNvPr id="13323" name="Rectangle 13"/>
          <p:cNvSpPr>
            <a:spLocks noChangeArrowheads="1"/>
          </p:cNvSpPr>
          <p:nvPr/>
        </p:nvSpPr>
        <p:spPr bwMode="auto">
          <a:xfrm>
            <a:off x="2913063" y="5800725"/>
            <a:ext cx="823912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Corbel" panose="020B0503020204020204" pitchFamily="34" charset="0"/>
              </a:rPr>
              <a:t>Inventory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Corbel" panose="020B0503020204020204" pitchFamily="34" charset="0"/>
              </a:rPr>
              <a:t>Master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Corbel" panose="020B0503020204020204" pitchFamily="34" charset="0"/>
              </a:rPr>
              <a:t>file</a:t>
            </a:r>
          </a:p>
        </p:txBody>
      </p:sp>
      <p:sp>
        <p:nvSpPr>
          <p:cNvPr id="13324" name="Rectangle 14"/>
          <p:cNvSpPr>
            <a:spLocks noChangeArrowheads="1"/>
          </p:cNvSpPr>
          <p:nvPr/>
        </p:nvSpPr>
        <p:spPr bwMode="auto">
          <a:xfrm>
            <a:off x="4319588" y="5789613"/>
            <a:ext cx="828675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Corbel" panose="020B0503020204020204" pitchFamily="34" charset="0"/>
              </a:rPr>
              <a:t>Customer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Corbel" panose="020B0503020204020204" pitchFamily="34" charset="0"/>
              </a:rPr>
              <a:t>Master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Corbel" panose="020B0503020204020204" pitchFamily="34" charset="0"/>
              </a:rPr>
              <a:t>file</a:t>
            </a:r>
          </a:p>
        </p:txBody>
      </p:sp>
      <p:sp>
        <p:nvSpPr>
          <p:cNvPr id="13325" name="Rectangle 15"/>
          <p:cNvSpPr>
            <a:spLocks noChangeArrowheads="1"/>
          </p:cNvSpPr>
          <p:nvPr/>
        </p:nvSpPr>
        <p:spPr bwMode="auto">
          <a:xfrm>
            <a:off x="5656263" y="5778500"/>
            <a:ext cx="82391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Corbel" panose="020B0503020204020204" pitchFamily="34" charset="0"/>
              </a:rPr>
              <a:t>Inventory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Corbel" panose="020B0503020204020204" pitchFamily="34" charset="0"/>
              </a:rPr>
              <a:t>Pricing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Corbel" panose="020B0503020204020204" pitchFamily="34" charset="0"/>
              </a:rPr>
              <a:t>file</a:t>
            </a:r>
          </a:p>
        </p:txBody>
      </p:sp>
      <p:sp>
        <p:nvSpPr>
          <p:cNvPr id="13326" name="Rectangle 16"/>
          <p:cNvSpPr>
            <a:spLocks noChangeArrowheads="1"/>
          </p:cNvSpPr>
          <p:nvPr/>
        </p:nvSpPr>
        <p:spPr bwMode="auto">
          <a:xfrm>
            <a:off x="7127875" y="5778500"/>
            <a:ext cx="846138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Corbel" panose="020B0503020204020204" pitchFamily="34" charset="0"/>
              </a:rPr>
              <a:t>Employee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Corbel" panose="020B0503020204020204" pitchFamily="34" charset="0"/>
              </a:rPr>
              <a:t>Master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Corbel" panose="020B0503020204020204" pitchFamily="34" charset="0"/>
              </a:rPr>
              <a:t>file</a:t>
            </a:r>
          </a:p>
        </p:txBody>
      </p:sp>
      <p:grpSp>
        <p:nvGrpSpPr>
          <p:cNvPr id="13327" name="Group 19"/>
          <p:cNvGrpSpPr>
            <a:grpSpLocks/>
          </p:cNvGrpSpPr>
          <p:nvPr/>
        </p:nvGrpSpPr>
        <p:grpSpPr bwMode="auto">
          <a:xfrm>
            <a:off x="1162050" y="1979613"/>
            <a:ext cx="1262063" cy="307975"/>
            <a:chOff x="423" y="757"/>
            <a:chExt cx="902" cy="227"/>
          </a:xfrm>
        </p:grpSpPr>
        <p:sp>
          <p:nvSpPr>
            <p:cNvPr id="13373" name="Rectangle 17"/>
            <p:cNvSpPr>
              <a:spLocks noChangeArrowheads="1"/>
            </p:cNvSpPr>
            <p:nvPr/>
          </p:nvSpPr>
          <p:spPr bwMode="auto">
            <a:xfrm>
              <a:off x="423" y="757"/>
              <a:ext cx="902" cy="2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orbel" panose="020B0503020204020204" pitchFamily="34" charset="0"/>
              </a:endParaRPr>
            </a:p>
          </p:txBody>
        </p:sp>
        <p:sp>
          <p:nvSpPr>
            <p:cNvPr id="13374" name="Rectangle 18"/>
            <p:cNvSpPr>
              <a:spLocks noChangeArrowheads="1"/>
            </p:cNvSpPr>
            <p:nvPr/>
          </p:nvSpPr>
          <p:spPr bwMode="auto">
            <a:xfrm>
              <a:off x="490" y="759"/>
              <a:ext cx="78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latin typeface="Corbel" panose="020B0503020204020204" pitchFamily="34" charset="0"/>
                </a:rPr>
                <a:t>Order Dept.</a:t>
              </a:r>
            </a:p>
          </p:txBody>
        </p:sp>
      </p:grpSp>
      <p:grpSp>
        <p:nvGrpSpPr>
          <p:cNvPr id="13328" name="Group 22"/>
          <p:cNvGrpSpPr>
            <a:grpSpLocks/>
          </p:cNvGrpSpPr>
          <p:nvPr/>
        </p:nvGrpSpPr>
        <p:grpSpPr bwMode="auto">
          <a:xfrm>
            <a:off x="3949700" y="1968500"/>
            <a:ext cx="1303338" cy="527050"/>
            <a:chOff x="2416" y="749"/>
            <a:chExt cx="932" cy="389"/>
          </a:xfrm>
        </p:grpSpPr>
        <p:sp>
          <p:nvSpPr>
            <p:cNvPr id="13371" name="Rectangle 20"/>
            <p:cNvSpPr>
              <a:spLocks noChangeArrowheads="1"/>
            </p:cNvSpPr>
            <p:nvPr/>
          </p:nvSpPr>
          <p:spPr bwMode="auto">
            <a:xfrm>
              <a:off x="2416" y="749"/>
              <a:ext cx="932" cy="35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orbel" panose="020B0503020204020204" pitchFamily="34" charset="0"/>
              </a:endParaRPr>
            </a:p>
          </p:txBody>
        </p:sp>
        <p:sp>
          <p:nvSpPr>
            <p:cNvPr id="13372" name="Rectangle 21"/>
            <p:cNvSpPr>
              <a:spLocks noChangeArrowheads="1"/>
            </p:cNvSpPr>
            <p:nvPr/>
          </p:nvSpPr>
          <p:spPr bwMode="auto">
            <a:xfrm>
              <a:off x="2498" y="753"/>
              <a:ext cx="761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latin typeface="Corbel" panose="020B0503020204020204" pitchFamily="34" charset="0"/>
                </a:rPr>
                <a:t>Accounting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latin typeface="Corbel" panose="020B0503020204020204" pitchFamily="34" charset="0"/>
                </a:rPr>
                <a:t>Dept.</a:t>
              </a:r>
            </a:p>
          </p:txBody>
        </p:sp>
      </p:grpSp>
      <p:grpSp>
        <p:nvGrpSpPr>
          <p:cNvPr id="13329" name="Group 25"/>
          <p:cNvGrpSpPr>
            <a:grpSpLocks/>
          </p:cNvGrpSpPr>
          <p:nvPr/>
        </p:nvGrpSpPr>
        <p:grpSpPr bwMode="auto">
          <a:xfrm>
            <a:off x="6704013" y="1917700"/>
            <a:ext cx="1093787" cy="523875"/>
            <a:chOff x="4386" y="711"/>
            <a:chExt cx="782" cy="388"/>
          </a:xfrm>
        </p:grpSpPr>
        <p:sp>
          <p:nvSpPr>
            <p:cNvPr id="13369" name="Rectangle 23"/>
            <p:cNvSpPr>
              <a:spLocks noChangeArrowheads="1"/>
            </p:cNvSpPr>
            <p:nvPr/>
          </p:nvSpPr>
          <p:spPr bwMode="auto">
            <a:xfrm>
              <a:off x="4386" y="711"/>
              <a:ext cx="782" cy="3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orbel" panose="020B0503020204020204" pitchFamily="34" charset="0"/>
              </a:endParaRPr>
            </a:p>
          </p:txBody>
        </p:sp>
        <p:sp>
          <p:nvSpPr>
            <p:cNvPr id="13370" name="Rectangle 24"/>
            <p:cNvSpPr>
              <a:spLocks noChangeArrowheads="1"/>
            </p:cNvSpPr>
            <p:nvPr/>
          </p:nvSpPr>
          <p:spPr bwMode="auto">
            <a:xfrm>
              <a:off x="4496" y="714"/>
              <a:ext cx="521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latin typeface="Corbel" panose="020B0503020204020204" pitchFamily="34" charset="0"/>
                </a:rPr>
                <a:t>Payroll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latin typeface="Corbel" panose="020B0503020204020204" pitchFamily="34" charset="0"/>
                </a:rPr>
                <a:t>Dept.</a:t>
              </a:r>
            </a:p>
          </p:txBody>
        </p:sp>
      </p:grpSp>
      <p:grpSp>
        <p:nvGrpSpPr>
          <p:cNvPr id="13330" name="Group 28"/>
          <p:cNvGrpSpPr>
            <a:grpSpLocks/>
          </p:cNvGrpSpPr>
          <p:nvPr/>
        </p:nvGrpSpPr>
        <p:grpSpPr bwMode="auto">
          <a:xfrm>
            <a:off x="1160463" y="4373563"/>
            <a:ext cx="1271587" cy="749300"/>
            <a:chOff x="422" y="2527"/>
            <a:chExt cx="909" cy="554"/>
          </a:xfrm>
        </p:grpSpPr>
        <p:sp>
          <p:nvSpPr>
            <p:cNvPr id="13367" name="Rectangle 26"/>
            <p:cNvSpPr>
              <a:spLocks noChangeArrowheads="1"/>
            </p:cNvSpPr>
            <p:nvPr/>
          </p:nvSpPr>
          <p:spPr bwMode="auto">
            <a:xfrm>
              <a:off x="422" y="2527"/>
              <a:ext cx="909" cy="45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orbel" panose="020B0503020204020204" pitchFamily="34" charset="0"/>
              </a:endParaRPr>
            </a:p>
          </p:txBody>
        </p:sp>
        <p:sp>
          <p:nvSpPr>
            <p:cNvPr id="13368" name="Rectangle 27"/>
            <p:cNvSpPr>
              <a:spLocks noChangeArrowheads="1"/>
            </p:cNvSpPr>
            <p:nvPr/>
          </p:nvSpPr>
          <p:spPr bwMode="auto">
            <a:xfrm>
              <a:off x="552" y="2537"/>
              <a:ext cx="625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latin typeface="Corbel" panose="020B0503020204020204" pitchFamily="34" charset="0"/>
                </a:rPr>
                <a:t>Ordering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latin typeface="Corbel" panose="020B0503020204020204" pitchFamily="34" charset="0"/>
                </a:rPr>
                <a:t>filing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latin typeface="Corbel" panose="020B0503020204020204" pitchFamily="34" charset="0"/>
                </a:rPr>
                <a:t>System</a:t>
              </a:r>
            </a:p>
          </p:txBody>
        </p:sp>
      </p:grpSp>
      <p:grpSp>
        <p:nvGrpSpPr>
          <p:cNvPr id="13331" name="Group 31"/>
          <p:cNvGrpSpPr>
            <a:grpSpLocks/>
          </p:cNvGrpSpPr>
          <p:nvPr/>
        </p:nvGrpSpPr>
        <p:grpSpPr bwMode="auto">
          <a:xfrm>
            <a:off x="4011613" y="4403725"/>
            <a:ext cx="1054100" cy="588963"/>
            <a:chOff x="2461" y="2549"/>
            <a:chExt cx="753" cy="435"/>
          </a:xfrm>
        </p:grpSpPr>
        <p:sp>
          <p:nvSpPr>
            <p:cNvPr id="13365" name="Rectangle 29"/>
            <p:cNvSpPr>
              <a:spLocks noChangeArrowheads="1"/>
            </p:cNvSpPr>
            <p:nvPr/>
          </p:nvSpPr>
          <p:spPr bwMode="auto">
            <a:xfrm>
              <a:off x="2461" y="2549"/>
              <a:ext cx="753" cy="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orbel" panose="020B0503020204020204" pitchFamily="34" charset="0"/>
              </a:endParaRPr>
            </a:p>
          </p:txBody>
        </p:sp>
        <p:sp>
          <p:nvSpPr>
            <p:cNvPr id="13366" name="Rectangle 30"/>
            <p:cNvSpPr>
              <a:spLocks noChangeArrowheads="1"/>
            </p:cNvSpPr>
            <p:nvPr/>
          </p:nvSpPr>
          <p:spPr bwMode="auto">
            <a:xfrm>
              <a:off x="2537" y="2597"/>
              <a:ext cx="634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latin typeface="Corbel" panose="020B0503020204020204" pitchFamily="34" charset="0"/>
                </a:rPr>
                <a:t>Invoicing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latin typeface="Corbel" panose="020B0503020204020204" pitchFamily="34" charset="0"/>
                </a:rPr>
                <a:t>System</a:t>
              </a:r>
            </a:p>
          </p:txBody>
        </p:sp>
      </p:grpSp>
      <p:grpSp>
        <p:nvGrpSpPr>
          <p:cNvPr id="13332" name="Group 34"/>
          <p:cNvGrpSpPr>
            <a:grpSpLocks/>
          </p:cNvGrpSpPr>
          <p:nvPr/>
        </p:nvGrpSpPr>
        <p:grpSpPr bwMode="auto">
          <a:xfrm>
            <a:off x="6745288" y="4422775"/>
            <a:ext cx="960437" cy="585788"/>
            <a:chOff x="4416" y="2564"/>
            <a:chExt cx="686" cy="432"/>
          </a:xfrm>
        </p:grpSpPr>
        <p:sp>
          <p:nvSpPr>
            <p:cNvPr id="13363" name="Rectangle 32"/>
            <p:cNvSpPr>
              <a:spLocks noChangeArrowheads="1"/>
            </p:cNvSpPr>
            <p:nvPr/>
          </p:nvSpPr>
          <p:spPr bwMode="auto">
            <a:xfrm>
              <a:off x="4416" y="2564"/>
              <a:ext cx="686" cy="4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orbel" panose="020B0503020204020204" pitchFamily="34" charset="0"/>
              </a:endParaRPr>
            </a:p>
          </p:txBody>
        </p:sp>
        <p:sp>
          <p:nvSpPr>
            <p:cNvPr id="13364" name="Rectangle 33"/>
            <p:cNvSpPr>
              <a:spLocks noChangeArrowheads="1"/>
            </p:cNvSpPr>
            <p:nvPr/>
          </p:nvSpPr>
          <p:spPr bwMode="auto">
            <a:xfrm>
              <a:off x="4498" y="2611"/>
              <a:ext cx="547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latin typeface="Corbel" panose="020B0503020204020204" pitchFamily="34" charset="0"/>
                </a:rPr>
                <a:t>Payroll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latin typeface="Corbel" panose="020B0503020204020204" pitchFamily="34" charset="0"/>
                </a:rPr>
                <a:t>System</a:t>
              </a:r>
            </a:p>
          </p:txBody>
        </p:sp>
      </p:grpSp>
      <p:grpSp>
        <p:nvGrpSpPr>
          <p:cNvPr id="13333" name="Group 37"/>
          <p:cNvGrpSpPr>
            <a:grpSpLocks/>
          </p:cNvGrpSpPr>
          <p:nvPr/>
        </p:nvGrpSpPr>
        <p:grpSpPr bwMode="auto">
          <a:xfrm>
            <a:off x="1090613" y="2740025"/>
            <a:ext cx="1479550" cy="1270000"/>
            <a:chOff x="372" y="1319"/>
            <a:chExt cx="1057" cy="939"/>
          </a:xfrm>
        </p:grpSpPr>
        <p:sp>
          <p:nvSpPr>
            <p:cNvPr id="13361" name="Oval 35"/>
            <p:cNvSpPr>
              <a:spLocks noChangeArrowheads="1"/>
            </p:cNvSpPr>
            <p:nvPr/>
          </p:nvSpPr>
          <p:spPr bwMode="auto">
            <a:xfrm>
              <a:off x="372" y="1319"/>
              <a:ext cx="1057" cy="93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orbel" panose="020B0503020204020204" pitchFamily="34" charset="0"/>
              </a:endParaRPr>
            </a:p>
          </p:txBody>
        </p:sp>
        <p:sp>
          <p:nvSpPr>
            <p:cNvPr id="13362" name="Rectangle 36"/>
            <p:cNvSpPr>
              <a:spLocks noChangeArrowheads="1"/>
            </p:cNvSpPr>
            <p:nvPr/>
          </p:nvSpPr>
          <p:spPr bwMode="auto">
            <a:xfrm>
              <a:off x="572" y="1506"/>
              <a:ext cx="684" cy="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Corbel" panose="020B0503020204020204" pitchFamily="34" charset="0"/>
                </a:rPr>
                <a:t>Program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600" b="1">
                <a:latin typeface="Corbel" panose="020B0503020204020204" pitchFamily="34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Corbel" panose="020B0503020204020204" pitchFamily="34" charset="0"/>
                </a:rPr>
                <a:t>A</a:t>
              </a:r>
            </a:p>
          </p:txBody>
        </p:sp>
      </p:grpSp>
      <p:grpSp>
        <p:nvGrpSpPr>
          <p:cNvPr id="13334" name="Group 40"/>
          <p:cNvGrpSpPr>
            <a:grpSpLocks/>
          </p:cNvGrpSpPr>
          <p:nvPr/>
        </p:nvGrpSpPr>
        <p:grpSpPr bwMode="auto">
          <a:xfrm>
            <a:off x="3813175" y="2730500"/>
            <a:ext cx="1479550" cy="1268413"/>
            <a:chOff x="2319" y="1311"/>
            <a:chExt cx="1057" cy="939"/>
          </a:xfrm>
        </p:grpSpPr>
        <p:sp>
          <p:nvSpPr>
            <p:cNvPr id="13359" name="Oval 38"/>
            <p:cNvSpPr>
              <a:spLocks noChangeArrowheads="1"/>
            </p:cNvSpPr>
            <p:nvPr/>
          </p:nvSpPr>
          <p:spPr bwMode="auto">
            <a:xfrm>
              <a:off x="2319" y="1311"/>
              <a:ext cx="1057" cy="93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orbel" panose="020B0503020204020204" pitchFamily="34" charset="0"/>
              </a:endParaRPr>
            </a:p>
          </p:txBody>
        </p:sp>
        <p:sp>
          <p:nvSpPr>
            <p:cNvPr id="13360" name="Rectangle 39"/>
            <p:cNvSpPr>
              <a:spLocks noChangeArrowheads="1"/>
            </p:cNvSpPr>
            <p:nvPr/>
          </p:nvSpPr>
          <p:spPr bwMode="auto">
            <a:xfrm>
              <a:off x="2519" y="1499"/>
              <a:ext cx="684" cy="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Corbel" panose="020B0503020204020204" pitchFamily="34" charset="0"/>
                </a:rPr>
                <a:t>Program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600" b="1">
                <a:latin typeface="Corbel" panose="020B0503020204020204" pitchFamily="34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Corbel" panose="020B0503020204020204" pitchFamily="34" charset="0"/>
                </a:rPr>
                <a:t>B</a:t>
              </a:r>
            </a:p>
          </p:txBody>
        </p:sp>
      </p:grpSp>
      <p:grpSp>
        <p:nvGrpSpPr>
          <p:cNvPr id="13335" name="Group 43"/>
          <p:cNvGrpSpPr>
            <a:grpSpLocks/>
          </p:cNvGrpSpPr>
          <p:nvPr/>
        </p:nvGrpSpPr>
        <p:grpSpPr bwMode="auto">
          <a:xfrm>
            <a:off x="6515100" y="2728913"/>
            <a:ext cx="1477963" cy="1268412"/>
            <a:chOff x="4251" y="1310"/>
            <a:chExt cx="1057" cy="939"/>
          </a:xfrm>
        </p:grpSpPr>
        <p:sp>
          <p:nvSpPr>
            <p:cNvPr id="13357" name="Oval 41"/>
            <p:cNvSpPr>
              <a:spLocks noChangeArrowheads="1"/>
            </p:cNvSpPr>
            <p:nvPr/>
          </p:nvSpPr>
          <p:spPr bwMode="auto">
            <a:xfrm>
              <a:off x="4251" y="1310"/>
              <a:ext cx="1057" cy="93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orbel" panose="020B0503020204020204" pitchFamily="34" charset="0"/>
              </a:endParaRPr>
            </a:p>
          </p:txBody>
        </p:sp>
        <p:sp>
          <p:nvSpPr>
            <p:cNvPr id="13358" name="Rectangle 42"/>
            <p:cNvSpPr>
              <a:spLocks noChangeArrowheads="1"/>
            </p:cNvSpPr>
            <p:nvPr/>
          </p:nvSpPr>
          <p:spPr bwMode="auto">
            <a:xfrm>
              <a:off x="4451" y="1496"/>
              <a:ext cx="685" cy="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Corbel" panose="020B0503020204020204" pitchFamily="34" charset="0"/>
                </a:rPr>
                <a:t>Program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600" b="1">
                <a:latin typeface="Corbel" panose="020B0503020204020204" pitchFamily="34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Corbel" panose="020B0503020204020204" pitchFamily="34" charset="0"/>
                </a:rPr>
                <a:t>C</a:t>
              </a:r>
            </a:p>
          </p:txBody>
        </p:sp>
      </p:grpSp>
      <p:sp>
        <p:nvSpPr>
          <p:cNvPr id="13336" name="Line 44"/>
          <p:cNvSpPr>
            <a:spLocks noChangeShapeType="1"/>
          </p:cNvSpPr>
          <p:nvPr/>
        </p:nvSpPr>
        <p:spPr bwMode="auto">
          <a:xfrm flipH="1">
            <a:off x="1711325" y="5038725"/>
            <a:ext cx="131763" cy="560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7" name="Line 45"/>
          <p:cNvSpPr>
            <a:spLocks noChangeShapeType="1"/>
          </p:cNvSpPr>
          <p:nvPr/>
        </p:nvSpPr>
        <p:spPr bwMode="auto">
          <a:xfrm>
            <a:off x="2055813" y="5038725"/>
            <a:ext cx="1055687" cy="519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8" name="Line 46"/>
          <p:cNvSpPr>
            <a:spLocks noChangeShapeType="1"/>
          </p:cNvSpPr>
          <p:nvPr/>
        </p:nvSpPr>
        <p:spPr bwMode="auto">
          <a:xfrm>
            <a:off x="2325688" y="5038725"/>
            <a:ext cx="2244725" cy="549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9" name="Line 47"/>
          <p:cNvSpPr>
            <a:spLocks noChangeShapeType="1"/>
          </p:cNvSpPr>
          <p:nvPr/>
        </p:nvSpPr>
        <p:spPr bwMode="auto">
          <a:xfrm>
            <a:off x="4645025" y="5027613"/>
            <a:ext cx="1588" cy="539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0" name="Line 48"/>
          <p:cNvSpPr>
            <a:spLocks noChangeShapeType="1"/>
          </p:cNvSpPr>
          <p:nvPr/>
        </p:nvSpPr>
        <p:spPr bwMode="auto">
          <a:xfrm>
            <a:off x="4830763" y="5038725"/>
            <a:ext cx="1138237" cy="479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1" name="Line 49"/>
          <p:cNvSpPr>
            <a:spLocks noChangeShapeType="1"/>
          </p:cNvSpPr>
          <p:nvPr/>
        </p:nvSpPr>
        <p:spPr bwMode="auto">
          <a:xfrm>
            <a:off x="7461250" y="5027613"/>
            <a:ext cx="84138" cy="511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2" name="Line 50"/>
          <p:cNvSpPr>
            <a:spLocks noChangeShapeType="1"/>
          </p:cNvSpPr>
          <p:nvPr/>
        </p:nvSpPr>
        <p:spPr bwMode="auto">
          <a:xfrm>
            <a:off x="1824038" y="4035425"/>
            <a:ext cx="0" cy="319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3" name="Line 51"/>
          <p:cNvSpPr>
            <a:spLocks noChangeShapeType="1"/>
          </p:cNvSpPr>
          <p:nvPr/>
        </p:nvSpPr>
        <p:spPr bwMode="auto">
          <a:xfrm>
            <a:off x="4578350" y="4035425"/>
            <a:ext cx="0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4" name="Line 52"/>
          <p:cNvSpPr>
            <a:spLocks noChangeShapeType="1"/>
          </p:cNvSpPr>
          <p:nvPr/>
        </p:nvSpPr>
        <p:spPr bwMode="auto">
          <a:xfrm>
            <a:off x="1801813" y="2333625"/>
            <a:ext cx="0" cy="379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5" name="Line 53"/>
          <p:cNvSpPr>
            <a:spLocks noChangeShapeType="1"/>
          </p:cNvSpPr>
          <p:nvPr/>
        </p:nvSpPr>
        <p:spPr bwMode="auto">
          <a:xfrm>
            <a:off x="4567238" y="2471738"/>
            <a:ext cx="0" cy="230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6" name="Line 54"/>
          <p:cNvSpPr>
            <a:spLocks noChangeShapeType="1"/>
          </p:cNvSpPr>
          <p:nvPr/>
        </p:nvSpPr>
        <p:spPr bwMode="auto">
          <a:xfrm>
            <a:off x="1952625" y="2333625"/>
            <a:ext cx="2225675" cy="398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7" name="Line 55"/>
          <p:cNvSpPr>
            <a:spLocks noChangeShapeType="1"/>
          </p:cNvSpPr>
          <p:nvPr/>
        </p:nvSpPr>
        <p:spPr bwMode="auto">
          <a:xfrm>
            <a:off x="2263775" y="2333625"/>
            <a:ext cx="4441825" cy="539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Line 56"/>
          <p:cNvSpPr>
            <a:spLocks noChangeShapeType="1"/>
          </p:cNvSpPr>
          <p:nvPr/>
        </p:nvSpPr>
        <p:spPr bwMode="auto">
          <a:xfrm flipV="1">
            <a:off x="1979613" y="2425700"/>
            <a:ext cx="2236787" cy="338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9" name="Line 57"/>
          <p:cNvSpPr>
            <a:spLocks noChangeShapeType="1"/>
          </p:cNvSpPr>
          <p:nvPr/>
        </p:nvSpPr>
        <p:spPr bwMode="auto">
          <a:xfrm flipV="1">
            <a:off x="2185988" y="2393950"/>
            <a:ext cx="4681537" cy="428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0" name="Line 58"/>
          <p:cNvSpPr>
            <a:spLocks noChangeShapeType="1"/>
          </p:cNvSpPr>
          <p:nvPr/>
        </p:nvSpPr>
        <p:spPr bwMode="auto">
          <a:xfrm flipH="1">
            <a:off x="5045075" y="2441575"/>
            <a:ext cx="2171700" cy="411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1" name="Line 59"/>
          <p:cNvSpPr>
            <a:spLocks noChangeShapeType="1"/>
          </p:cNvSpPr>
          <p:nvPr/>
        </p:nvSpPr>
        <p:spPr bwMode="auto">
          <a:xfrm flipV="1">
            <a:off x="2155825" y="3957638"/>
            <a:ext cx="2163763" cy="438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2" name="Line 60"/>
          <p:cNvSpPr>
            <a:spLocks noChangeShapeType="1"/>
          </p:cNvSpPr>
          <p:nvPr/>
        </p:nvSpPr>
        <p:spPr bwMode="auto">
          <a:xfrm>
            <a:off x="4789488" y="4025900"/>
            <a:ext cx="1968500" cy="369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3" name="Line 61"/>
          <p:cNvSpPr>
            <a:spLocks noChangeShapeType="1"/>
          </p:cNvSpPr>
          <p:nvPr/>
        </p:nvSpPr>
        <p:spPr bwMode="auto">
          <a:xfrm flipV="1">
            <a:off x="2413000" y="3827463"/>
            <a:ext cx="4329113" cy="568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4" name="Line 62"/>
          <p:cNvSpPr>
            <a:spLocks noChangeShapeType="1"/>
          </p:cNvSpPr>
          <p:nvPr/>
        </p:nvSpPr>
        <p:spPr bwMode="auto">
          <a:xfrm flipH="1" flipV="1">
            <a:off x="2379663" y="3767138"/>
            <a:ext cx="4748212" cy="649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5" name="Line 63"/>
          <p:cNvSpPr>
            <a:spLocks noChangeShapeType="1"/>
          </p:cNvSpPr>
          <p:nvPr/>
        </p:nvSpPr>
        <p:spPr bwMode="auto">
          <a:xfrm>
            <a:off x="2211388" y="3944938"/>
            <a:ext cx="2070100" cy="430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6" name="Title 1"/>
          <p:cNvSpPr>
            <a:spLocks noGrp="1"/>
          </p:cNvSpPr>
          <p:nvPr>
            <p:ph type="title"/>
          </p:nvPr>
        </p:nvSpPr>
        <p:spPr>
          <a:xfrm>
            <a:off x="1547813" y="773113"/>
            <a:ext cx="6069012" cy="784225"/>
          </a:xfrm>
        </p:spPr>
        <p:txBody>
          <a:bodyPr/>
          <a:lstStyle/>
          <a:p>
            <a:pPr eaLnBrk="1" hangingPunct="1"/>
            <a:r>
              <a:rPr lang="en-US" altLang="en-US">
                <a:latin typeface="Corbel" panose="020B0503020204020204" pitchFamily="34" charset="0"/>
              </a:rPr>
              <a:t>Database Approach</a:t>
            </a:r>
          </a:p>
        </p:txBody>
      </p:sp>
    </p:spTree>
    <p:extLst>
      <p:ext uri="{BB962C8B-B14F-4D97-AF65-F5344CB8AC3E}">
        <p14:creationId xmlns:p14="http://schemas.microsoft.com/office/powerpoint/2010/main" val="3949861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7667625" y="6453188"/>
            <a:ext cx="19446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b="1" kern="0" dirty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Cont.</a:t>
            </a:r>
          </a:p>
        </p:txBody>
      </p:sp>
      <p:pic>
        <p:nvPicPr>
          <p:cNvPr id="16387" name="Picture 3" descr="C01NF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773238"/>
            <a:ext cx="7858125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itle 1"/>
          <p:cNvSpPr>
            <a:spLocks noGrp="1"/>
          </p:cNvSpPr>
          <p:nvPr>
            <p:ph type="title"/>
          </p:nvPr>
        </p:nvSpPr>
        <p:spPr>
          <a:xfrm>
            <a:off x="1547813" y="773113"/>
            <a:ext cx="6069012" cy="784225"/>
          </a:xfrm>
        </p:spPr>
        <p:txBody>
          <a:bodyPr/>
          <a:lstStyle/>
          <a:p>
            <a:pPr eaLnBrk="1" hangingPunct="1"/>
            <a:r>
              <a:rPr lang="en-US" altLang="en-US">
                <a:latin typeface="Corbel" panose="020B0503020204020204" pitchFamily="34" charset="0"/>
              </a:rPr>
              <a:t>Database Approach</a:t>
            </a:r>
          </a:p>
        </p:txBody>
      </p:sp>
    </p:spTree>
    <p:extLst>
      <p:ext uri="{BB962C8B-B14F-4D97-AF65-F5344CB8AC3E}">
        <p14:creationId xmlns:p14="http://schemas.microsoft.com/office/powerpoint/2010/main" val="1950822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5C82534-F570-47D0-B68B-77FF3196E0DA}" vid="{CA49051E-35FD-4162-BB75-12F1D25530D3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5C82534-F570-47D0-B68B-77FF3196E0DA}" vid="{0BC3DA50-FEEF-43B6-860E-C898C0E591E6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Updated Design</Template>
  <TotalTime>430</TotalTime>
  <Words>1360</Words>
  <Application>Microsoft Office PowerPoint</Application>
  <PresentationFormat>On-screen Show (4:3)</PresentationFormat>
  <Paragraphs>306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Calibri</vt:lpstr>
      <vt:lpstr>Calibri Light</vt:lpstr>
      <vt:lpstr>Cambria</vt:lpstr>
      <vt:lpstr>Corbel</vt:lpstr>
      <vt:lpstr>Times</vt:lpstr>
      <vt:lpstr>Wingdings</vt:lpstr>
      <vt:lpstr>Office Theme</vt:lpstr>
      <vt:lpstr>Custom Design</vt:lpstr>
      <vt:lpstr>1_Custom Design</vt:lpstr>
      <vt:lpstr>Introduction to Database Modelling</vt:lpstr>
      <vt:lpstr>Introduction to Database</vt:lpstr>
      <vt:lpstr>File based Approach</vt:lpstr>
      <vt:lpstr>File based Approach</vt:lpstr>
      <vt:lpstr>File based Approach</vt:lpstr>
      <vt:lpstr>Database Approach</vt:lpstr>
      <vt:lpstr>Database Approach</vt:lpstr>
      <vt:lpstr>Database Approach</vt:lpstr>
      <vt:lpstr>Database Approach</vt:lpstr>
      <vt:lpstr>History in a Nutshell</vt:lpstr>
      <vt:lpstr>Database system Environment</vt:lpstr>
      <vt:lpstr>Database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Database Design</vt:lpstr>
      <vt:lpstr>Database Design process</vt:lpstr>
      <vt:lpstr>Data Modeling</vt:lpstr>
      <vt:lpstr>Types and Examples of Data Models</vt:lpstr>
      <vt:lpstr>Entity Relationship (ER) Model</vt:lpstr>
      <vt:lpstr>Types and Examples of Data Models …</vt:lpstr>
      <vt:lpstr>Hierarchical Model</vt:lpstr>
      <vt:lpstr>Network Model</vt:lpstr>
      <vt:lpstr>Relational Model</vt:lpstr>
      <vt:lpstr>Properties of a good Data Model</vt:lpstr>
      <vt:lpstr>Database Design process  (Revisited)</vt:lpstr>
      <vt:lpstr>Step 1: Requirements Analysis</vt:lpstr>
      <vt:lpstr>Step 1: Requirements Analysis…</vt:lpstr>
      <vt:lpstr>Step 2: Conceptual Database Design</vt:lpstr>
      <vt:lpstr>Step 3: Logical Database Design</vt:lpstr>
      <vt:lpstr>Step 4: Schema Refinement</vt:lpstr>
      <vt:lpstr>Step 5: Physical Database Design</vt:lpstr>
      <vt:lpstr>Step 6: Security Design</vt:lpstr>
      <vt:lpstr>End of Lecture - 04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Losini Shanmugam</dc:creator>
  <cp:lastModifiedBy>Manori Gamage</cp:lastModifiedBy>
  <cp:revision>41</cp:revision>
  <dcterms:created xsi:type="dcterms:W3CDTF">2017-06-04T15:05:52Z</dcterms:created>
  <dcterms:modified xsi:type="dcterms:W3CDTF">2020-03-05T06:03:10Z</dcterms:modified>
</cp:coreProperties>
</file>