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5"/>
  </p:notesMasterIdLst>
  <p:sldIdLst>
    <p:sldId id="390" r:id="rId4"/>
    <p:sldId id="391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464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61728" autoAdjust="0"/>
  </p:normalViewPr>
  <p:slideViewPr>
    <p:cSldViewPr>
      <p:cViewPr varScale="1">
        <p:scale>
          <a:sx n="72" d="100"/>
          <a:sy n="72" d="100"/>
        </p:scale>
        <p:origin x="16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FB3D6B-C3AC-4E21-A36C-4356DA7D9A62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370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B34C81-9A16-4D5D-B5B2-263197A9D450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12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837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B86AE3-C11E-4AA9-A513-DD31D87C11F7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13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9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14DBA3-4675-45AE-BE64-CF0D07800A27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14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355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A898E8-9027-4B9E-B301-FDDA13FF69FB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15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Semantics: Real world meaning, easy to generate queries; Do not combine attributes from multiple entity types and relationship</a:t>
            </a:r>
            <a:r>
              <a:rPr lang="en-US" altLang="en-US" baseline="0" dirty="0"/>
              <a:t> types in to a single relation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65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60316E-9536-4BCD-B2AF-FC8660F5F78B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17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Minimize the storage space used by the base relations.</a:t>
            </a:r>
          </a:p>
        </p:txBody>
      </p:sp>
    </p:spTree>
    <p:extLst>
      <p:ext uri="{BB962C8B-B14F-4D97-AF65-F5344CB8AC3E}">
        <p14:creationId xmlns:p14="http://schemas.microsoft.com/office/powerpoint/2010/main" val="262618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90F078-8531-4EB5-B8BF-2B813279FC4B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18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Fat relations, many of the</a:t>
            </a:r>
            <a:r>
              <a:rPr lang="en-US" altLang="en-US" baseline="0" dirty="0"/>
              <a:t> attributes do not apply to all tuples in the relation: waste space, problems with understanding the meaning of attributes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3529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E0E19B-3247-4118-8BE8-7FE8FC2F9B8C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19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390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DE9BAA-F103-4B6B-95E2-2D74ADD1D0DB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21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9828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6CF162-EC33-43E7-8B85-36703E066381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22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9874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298730-1F57-4A99-B369-9B28DF893CC1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23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774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2AC98F-6FF5-4D9E-8035-6C8C1FE569DF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4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500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238490-E32F-42B8-BC2E-CC7E4B42A4A8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24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1159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D2019E-EA48-4D30-89D6-A9332A34ABBD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25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971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05259A-4295-432A-BE7B-5BB158A3E5C7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26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941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C42334-5F76-4B24-B6D7-7982F0F23A19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27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17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05A341-82D5-43F3-892E-2899398886EE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28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0261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7336E0-6D12-4EC1-995F-32F740AA7048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29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410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E593F7-795A-4D91-AFD2-A46436455B5C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30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2286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606C20-6D0B-4E46-9EEA-C9C5CFEED497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31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8433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51249C-EDBE-4967-977C-BE755E060DDA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32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0693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0283B7-9665-439A-9775-98504D1163F6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33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957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B0D64F-0824-46A7-A85D-71D023D2F50D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5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8545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2B9ABE-A6A1-45ED-9B14-93CBAC8753A7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34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0576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731B8-A07D-4DB3-874D-A7F95F5DD909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35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4021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64D084-0E32-44A0-A5E3-ECC300DE2E45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36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551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745181-B919-4EC2-BDB5-72AD714B3665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37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2000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C67CDA-3709-49C3-8FEA-6DA07B8FA9C4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38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6954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02D2C5-AA5B-4C86-AEBD-D3E94458B627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39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844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A53DB1CD-3448-4BFB-8308-325E90EBE68C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40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739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2969909F-9610-4ED2-96D0-C63D0170C450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41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3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CFC8C6-5E50-4597-8A92-307A210AB9B1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42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5987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67E75DC3-71B2-4B5E-8C97-A9187A5F21F5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43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326C12-13FA-481B-A686-A2E0C27000A5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6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2194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5B181C04-049F-4472-AF8E-9A0C12910F6B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44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0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0AEE85EA-4BB8-4F3A-8D72-70F3A0E4A48E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45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344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64A33D41-AF68-4277-8CC2-7D7FA8C72714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46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431E3F79-68E4-4C7E-BDED-366911BA3784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47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7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fld id="{2180DF4C-06C1-41D8-950D-C1950D7352D0}" type="slidenum">
              <a:rPr lang="en-US" altLang="en-US" sz="1200"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>
                <a:buFont typeface="Wingdings" panose="05000000000000000000" pitchFamily="2" charset="2"/>
                <a:buNone/>
              </a:pPr>
              <a:t>48</a:t>
            </a:fld>
            <a:endParaRPr lang="en-US" altLang="en-US" sz="120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8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D01888-B528-4F6F-B0C3-2016EBDA7160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7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9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922633-B44C-4DF5-8A16-8028CF2058C7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8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46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C03C7F-CD2E-4538-85BD-AF105006024A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9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821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0683FB-16F2-468F-B332-56025B017908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10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17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23DB2E-29ED-4E4A-A0D5-0805DA9EC84F}" type="slidenum">
              <a:rPr lang="en-US" altLang="en-US" sz="1200">
                <a:latin typeface="Candara" panose="020E0502030303020204" pitchFamily="34" charset="0"/>
              </a:rPr>
              <a:pPr eaLnBrk="1" hangingPunct="1"/>
              <a:t>11</a:t>
            </a:fld>
            <a:endParaRPr lang="en-US" altLang="en-US" sz="1200" dirty="0">
              <a:latin typeface="Candara" panose="020E0502030303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10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8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5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6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6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7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0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4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1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0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0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7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6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5/10/2021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IT1090 - Information Systems and Data Modeling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SLIIT </a:t>
            </a:r>
            <a:r>
              <a:rPr lang="en-US" sz="1600" b="1" baseline="0" dirty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E87A23"/>
                </a:solidFill>
              </a:rPr>
              <a:t>SLIIT </a:t>
            </a:r>
            <a:r>
              <a:rPr lang="en-US" sz="1600" b="1" baseline="0" dirty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IT1090 - Information Systems and Data Modeling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16F8-EADD-4F1E-A66A-F9DE6D301F0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A883A-E27C-4CE2-8BE2-5A6B27F0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rbel" panose="020B0503020204020204" pitchFamily="34" charset="0"/>
              </a:rPr>
              <a:t>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 - 07</a:t>
            </a:r>
          </a:p>
        </p:txBody>
      </p:sp>
    </p:spTree>
    <p:extLst>
      <p:ext uri="{BB962C8B-B14F-4D97-AF65-F5344CB8AC3E}">
        <p14:creationId xmlns:p14="http://schemas.microsoft.com/office/powerpoint/2010/main" val="255172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9437"/>
            <a:ext cx="8001000" cy="792163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dirty="0">
                <a:solidFill>
                  <a:srgbClr val="333399"/>
                </a:solidFill>
              </a:rPr>
            </a:br>
            <a:r>
              <a:rPr lang="en-US" altLang="en-US" sz="3600" b="1" dirty="0">
                <a:latin typeface="Candara" panose="020E0502030303020204" pitchFamily="34" charset="0"/>
              </a:rPr>
              <a:t>Schema Refinement</a:t>
            </a:r>
            <a:br>
              <a:rPr lang="en-US" altLang="en-US" sz="3600" dirty="0">
                <a:solidFill>
                  <a:srgbClr val="333399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772400" cy="208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1313" algn="l">
              <a:spcBef>
                <a:spcPts val="7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A relation with redundancy can be refined by </a:t>
            </a:r>
            <a:r>
              <a:rPr lang="en-US" sz="2800" dirty="0">
                <a:solidFill>
                  <a:srgbClr val="FFFF00"/>
                </a:solidFill>
                <a:latin typeface="Candara" panose="020E0502030303020204" pitchFamily="34" charset="0"/>
              </a:rPr>
              <a:t>	</a:t>
            </a:r>
            <a:endParaRPr lang="en-US" sz="2800" dirty="0">
              <a:latin typeface="Candara" panose="020E0502030303020204" pitchFamily="34" charset="0"/>
            </a:endParaRPr>
          </a:p>
          <a:p>
            <a:pPr marL="342900" indent="-341313" algn="l">
              <a:spcBef>
                <a:spcPts val="7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latin typeface="Candara" panose="020E0502030303020204" pitchFamily="34" charset="0"/>
              </a:rPr>
              <a:t>Decomposing the relation into smaller relations…</a:t>
            </a:r>
          </a:p>
          <a:p>
            <a:pPr marL="342900" indent="-341313" algn="l"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contain the same information </a:t>
            </a:r>
          </a:p>
          <a:p>
            <a:pPr marL="342900" indent="-341313" algn="l">
              <a:spcBef>
                <a:spcPts val="700"/>
              </a:spcBef>
              <a:buFont typeface="Arial" pitchFamily="34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with no redundancy</a:t>
            </a:r>
          </a:p>
        </p:txBody>
      </p:sp>
    </p:spTree>
    <p:extLst>
      <p:ext uri="{BB962C8B-B14F-4D97-AF65-F5344CB8AC3E}">
        <p14:creationId xmlns:p14="http://schemas.microsoft.com/office/powerpoint/2010/main" val="349631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914097"/>
            <a:ext cx="8001000" cy="792163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Problems related to decompositions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2304" y="1310179"/>
            <a:ext cx="8001000" cy="4819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1313" algn="l">
              <a:spcBef>
                <a:spcPts val="8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</a:rPr>
              <a:t>What problems (if any) does a given decomposition cause?</a:t>
            </a:r>
          </a:p>
          <a:p>
            <a:pPr marL="342900" indent="-341313" algn="l">
              <a:spcBef>
                <a:spcPts val="7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</a:rPr>
              <a:t>To help:  </a:t>
            </a:r>
          </a:p>
          <a:p>
            <a:pPr marL="342900" indent="-341313" algn="l">
              <a:spcBef>
                <a:spcPts val="7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solidFill>
                  <a:srgbClr val="FF0000"/>
                </a:solidFill>
                <a:latin typeface="Candara" panose="020E0502030303020204" pitchFamily="34" charset="0"/>
              </a:rPr>
              <a:t>Two properties of decompositions:</a:t>
            </a:r>
          </a:p>
          <a:p>
            <a:pPr marL="342900" indent="-341313" algn="l">
              <a:spcBef>
                <a:spcPts val="750"/>
              </a:spcBef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latin typeface="Candara" panose="020E0502030303020204" pitchFamily="34" charset="0"/>
              </a:rPr>
              <a:t>Loss-less join property</a:t>
            </a:r>
          </a:p>
          <a:p>
            <a:pPr marL="342900" indent="-341313" algn="l">
              <a:spcBef>
                <a:spcPts val="750"/>
              </a:spcBef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latin typeface="Candara" panose="020E0502030303020204" pitchFamily="34" charset="0"/>
              </a:rPr>
              <a:t>Dependency preserving property </a:t>
            </a:r>
          </a:p>
          <a:p>
            <a:pPr marL="342900" indent="-341313" algn="l">
              <a:spcBef>
                <a:spcPts val="7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000" dirty="0">
                <a:solidFill>
                  <a:srgbClr val="FF0000"/>
                </a:solidFill>
                <a:latin typeface="Candara" panose="020E0502030303020204" pitchFamily="34" charset="0"/>
              </a:rPr>
              <a:t>Normal forms 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</a:rPr>
              <a:t>have been proposed to preserve above properties.</a:t>
            </a:r>
          </a:p>
          <a:p>
            <a:pPr marL="342900" indent="-341313" algn="l">
              <a:spcBef>
                <a:spcPts val="7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654050" y="685800"/>
            <a:ext cx="80010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Loss-less join property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39504" y="1295400"/>
            <a:ext cx="7086600" cy="324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7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Loss-less join property: we might lose information if we decompose relations…</a:t>
            </a:r>
          </a:p>
          <a:p>
            <a:pPr algn="l" eaLnBrk="1" hangingPunct="1">
              <a:spcBef>
                <a:spcPts val="700"/>
              </a:spcBef>
            </a:pPr>
            <a:endParaRPr lang="en-US" altLang="en-US" dirty="0"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</a:pPr>
            <a:endParaRPr lang="en-US" altLang="en-US" dirty="0"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</a:pPr>
            <a:endParaRPr lang="en-US" altLang="en-US" dirty="0"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</a:pPr>
            <a:endParaRPr lang="en-US" altLang="en-US" dirty="0"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</a:pP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52600" y="2209800"/>
            <a:ext cx="34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09600" y="2819400"/>
          <a:ext cx="2744788" cy="20986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S1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S2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P2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D2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S3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D3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110"/>
          <p:cNvSpPr txBox="1">
            <a:spLocks noChangeArrowheads="1"/>
          </p:cNvSpPr>
          <p:nvPr/>
        </p:nvSpPr>
        <p:spPr bwMode="auto">
          <a:xfrm>
            <a:off x="4495800" y="2209800"/>
            <a:ext cx="4889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733800" y="2819400"/>
          <a:ext cx="2058988" cy="2160895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23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S1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S2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P2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S3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111"/>
          <p:cNvSpPr txBox="1">
            <a:spLocks noChangeArrowheads="1"/>
          </p:cNvSpPr>
          <p:nvPr/>
        </p:nvSpPr>
        <p:spPr bwMode="auto">
          <a:xfrm>
            <a:off x="6858000" y="2133600"/>
            <a:ext cx="4889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1" name="Group 78"/>
          <p:cNvGraphicFramePr>
            <a:graphicFrameLocks noGrp="1"/>
          </p:cNvGraphicFramePr>
          <p:nvPr/>
        </p:nvGraphicFramePr>
        <p:xfrm>
          <a:off x="6248400" y="2819400"/>
          <a:ext cx="2058988" cy="2098676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P2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D2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D3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7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737926"/>
            <a:ext cx="77724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Loss-less join property (contd.)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609600" y="1295400"/>
            <a:ext cx="8001000" cy="98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7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Joining them together, we get spurious tuples…</a:t>
            </a:r>
          </a:p>
          <a:p>
            <a:pPr algn="l" eaLnBrk="1" hangingPunct="1">
              <a:spcBef>
                <a:spcPts val="700"/>
              </a:spcBef>
            </a:pPr>
            <a:endParaRPr lang="en-US" altLang="en-US" dirty="0">
              <a:latin typeface="Candara" panose="020E0502030303020204" pitchFamily="34" charset="0"/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972675" y="2097799"/>
            <a:ext cx="1477963" cy="549275"/>
            <a:chOff x="566" y="2592"/>
            <a:chExt cx="931" cy="346"/>
          </a:xfrm>
        </p:grpSpPr>
        <p:sp>
          <p:nvSpPr>
            <p:cNvPr id="14372" name="Text Box 68"/>
            <p:cNvSpPr txBox="1">
              <a:spLocks noChangeArrowheads="1"/>
            </p:cNvSpPr>
            <p:nvPr/>
          </p:nvSpPr>
          <p:spPr bwMode="auto">
            <a:xfrm>
              <a:off x="566" y="2618"/>
              <a:ext cx="932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 	 R</a:t>
              </a: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14373" name="Group 69"/>
            <p:cNvGrpSpPr>
              <a:grpSpLocks/>
            </p:cNvGrpSpPr>
            <p:nvPr/>
          </p:nvGrpSpPr>
          <p:grpSpPr bwMode="auto">
            <a:xfrm>
              <a:off x="816" y="2592"/>
              <a:ext cx="347" cy="288"/>
              <a:chOff x="816" y="2592"/>
              <a:chExt cx="347" cy="288"/>
            </a:xfrm>
          </p:grpSpPr>
          <p:sp>
            <p:nvSpPr>
              <p:cNvPr id="14374" name="Text Box 70"/>
              <p:cNvSpPr txBox="1">
                <a:spLocks noChangeArrowheads="1"/>
              </p:cNvSpPr>
              <p:nvPr/>
            </p:nvSpPr>
            <p:spPr bwMode="auto">
              <a:xfrm>
                <a:off x="816" y="2592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4375" name="Line 71"/>
              <p:cNvSpPr>
                <a:spLocks noChangeShapeType="1"/>
              </p:cNvSpPr>
              <p:nvPr/>
            </p:nvSpPr>
            <p:spPr bwMode="auto">
              <a:xfrm flipV="1">
                <a:off x="874" y="2661"/>
                <a:ext cx="1" cy="14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4376" name="Line 72"/>
              <p:cNvSpPr>
                <a:spLocks noChangeShapeType="1"/>
              </p:cNvSpPr>
              <p:nvPr/>
            </p:nvSpPr>
            <p:spPr bwMode="auto">
              <a:xfrm>
                <a:off x="874" y="2662"/>
                <a:ext cx="288" cy="1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4377" name="Line 73"/>
              <p:cNvSpPr>
                <a:spLocks noChangeShapeType="1"/>
              </p:cNvSpPr>
              <p:nvPr/>
            </p:nvSpPr>
            <p:spPr bwMode="auto">
              <a:xfrm flipV="1">
                <a:off x="874" y="2661"/>
                <a:ext cx="288" cy="14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4378" name="Line 74"/>
              <p:cNvSpPr>
                <a:spLocks noChangeShapeType="1"/>
              </p:cNvSpPr>
              <p:nvPr/>
            </p:nvSpPr>
            <p:spPr bwMode="auto">
              <a:xfrm>
                <a:off x="1162" y="2662"/>
                <a:ext cx="1" cy="1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</p:grpSp>
      </p:grp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2813712" y="2057400"/>
          <a:ext cx="3506788" cy="35591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S1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S1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S2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S3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S3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304" y="579437"/>
            <a:ext cx="80010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Dependency-preserving property</a:t>
            </a:r>
            <a:br>
              <a:rPr lang="en-US" altLang="en-US" sz="3600" dirty="0">
                <a:solidFill>
                  <a:srgbClr val="333399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28316" y="1371600"/>
            <a:ext cx="8154988" cy="52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Consider previous example </a:t>
            </a: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Dependency-preserving property: The set of dependencies in relation S can be verified by a set of dependencies in relation R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1</a:t>
            </a:r>
            <a:r>
              <a:rPr lang="en-US" altLang="en-US" sz="2800" dirty="0">
                <a:latin typeface="Candara" panose="020E0502030303020204" pitchFamily="34" charset="0"/>
              </a:rPr>
              <a:t> and  relation R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2</a:t>
            </a: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baseline="-25000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219200" y="3200400"/>
            <a:ext cx="34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" name="Text Box 110"/>
          <p:cNvSpPr txBox="1">
            <a:spLocks noChangeArrowheads="1"/>
          </p:cNvSpPr>
          <p:nvPr/>
        </p:nvSpPr>
        <p:spPr bwMode="auto">
          <a:xfrm>
            <a:off x="4343400" y="3124200"/>
            <a:ext cx="4889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Text Box 111"/>
          <p:cNvSpPr txBox="1">
            <a:spLocks noChangeArrowheads="1"/>
          </p:cNvSpPr>
          <p:nvPr/>
        </p:nvSpPr>
        <p:spPr bwMode="auto">
          <a:xfrm>
            <a:off x="7391400" y="3048000"/>
            <a:ext cx="4889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62000" y="3657600"/>
          <a:ext cx="2744788" cy="209867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S1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S2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P2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D2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S3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D3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7"/>
          <p:cNvGraphicFramePr>
            <a:graphicFrameLocks noGrp="1"/>
          </p:cNvGraphicFramePr>
          <p:nvPr/>
        </p:nvGraphicFramePr>
        <p:xfrm>
          <a:off x="3810000" y="3657600"/>
          <a:ext cx="2058988" cy="2098676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6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S1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S2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P2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S3</a:t>
                      </a:r>
                    </a:p>
                  </a:txBody>
                  <a:tcPr marL="90000" marR="90000" marT="46808" marB="4680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808" marB="4680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78"/>
          <p:cNvGraphicFramePr>
            <a:graphicFrameLocks noGrp="1"/>
          </p:cNvGraphicFramePr>
          <p:nvPr/>
        </p:nvGraphicFramePr>
        <p:xfrm>
          <a:off x="6324600" y="3657600"/>
          <a:ext cx="2058988" cy="2157720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06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D1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P2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D2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5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P1</a:t>
                      </a:r>
                    </a:p>
                  </a:txBody>
                  <a:tcPr marL="90000" marR="90000" marT="46789" marB="4678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D3</a:t>
                      </a:r>
                    </a:p>
                  </a:txBody>
                  <a:tcPr marL="90000" marR="90000" marT="46789" marB="4678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696" y="533400"/>
            <a:ext cx="80010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Informal Guidelines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33400" y="1295400"/>
            <a:ext cx="80772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TW" sz="2800" b="1" dirty="0">
                <a:solidFill>
                  <a:srgbClr val="0070C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Guideline 1 : </a:t>
            </a:r>
            <a:r>
              <a:rPr lang="en-US" altLang="en-US" sz="2800" i="1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The relation’s semantics should be clear and easy to explain. </a:t>
            </a:r>
          </a:p>
          <a:p>
            <a:pPr algn="l" eaLnBrk="1" hangingPunct="1"/>
            <a:endParaRPr lang="en-US" altLang="zh-TW" sz="3600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TW" sz="3600" b="1" dirty="0">
                <a:solidFill>
                  <a:srgbClr val="0070C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</a:t>
            </a:r>
            <a:endParaRPr lang="en-US" altLang="zh-TW" sz="3600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zh-TW" sz="3600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zh-TW" dirty="0">
              <a:solidFill>
                <a:srgbClr val="FF0000"/>
              </a:solidFill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en-US" dirty="0">
              <a:solidFill>
                <a:srgbClr val="FF0000"/>
              </a:solidFill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en-US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33400" y="2362200"/>
            <a:ext cx="8077200" cy="377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Attributes of different entities (EMPLOYEEs, DEPARTMENTs, PROJECTs) should not be mixed in the same relation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 sz="28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Only foreign keys should be used to refer to other entities</a:t>
            </a:r>
          </a:p>
          <a:p>
            <a:pPr algn="l" eaLnBrk="1" hangingPunct="1">
              <a:lnSpc>
                <a:spcPct val="90000"/>
              </a:lnSpc>
            </a:pPr>
            <a:endParaRPr lang="en-US" altLang="zh-TW" sz="2800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en-US" sz="2800" i="1" dirty="0">
                <a:latin typeface="+mn-lt"/>
              </a:rPr>
              <a:t>Do not combine attributes from multiple entity types and relationship types in to a single relation</a:t>
            </a:r>
            <a:endParaRPr lang="en-US" altLang="zh-TW" sz="2800" i="1" dirty="0">
              <a:latin typeface="+mn-lt"/>
              <a:ea typeface="新細明體" charset="-12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 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i="1" u="sng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0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Picture 5" descr="ch14_elmasri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8638" b="9048"/>
          <a:stretch/>
        </p:blipFill>
        <p:spPr>
          <a:xfrm>
            <a:off x="990600" y="457201"/>
            <a:ext cx="7162800" cy="6096000"/>
          </a:xfrm>
          <a:noFill/>
        </p:spPr>
      </p:pic>
    </p:spTree>
    <p:extLst>
      <p:ext uri="{BB962C8B-B14F-4D97-AF65-F5344CB8AC3E}">
        <p14:creationId xmlns:p14="http://schemas.microsoft.com/office/powerpoint/2010/main" val="203135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344" y="547048"/>
            <a:ext cx="80010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Informal Guidelines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TW" sz="2800" b="1" dirty="0">
                <a:solidFill>
                  <a:srgbClr val="0070C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Guideline 2 : </a:t>
            </a:r>
            <a:r>
              <a:rPr lang="en-US" altLang="en-US" sz="2800" i="1" dirty="0">
                <a:latin typeface="+mj-lt"/>
              </a:rPr>
              <a:t>Minimize the storage space used by the base relations and d</a:t>
            </a:r>
            <a:r>
              <a:rPr lang="en-US" altLang="zh-TW" sz="2800" i="1" dirty="0">
                <a:latin typeface="+mj-lt"/>
                <a:ea typeface="新細明體" charset="-120"/>
                <a:cs typeface="Times New Roman" panose="02020603050405020304" pitchFamily="18" charset="0"/>
              </a:rPr>
              <a:t>esign </a:t>
            </a:r>
            <a:r>
              <a:rPr lang="en-US" altLang="zh-TW" sz="2800" i="1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a schema that does not suffer from the insertion, deletion and update anomalies. </a:t>
            </a:r>
          </a:p>
          <a:p>
            <a:pPr algn="l" eaLnBrk="1" hangingPunct="1"/>
            <a:endParaRPr lang="en-US" altLang="zh-TW" sz="3600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zh-TW" sz="3600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zh-TW" dirty="0">
              <a:solidFill>
                <a:srgbClr val="FF0000"/>
              </a:solidFill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en-US" dirty="0">
              <a:solidFill>
                <a:srgbClr val="FF0000"/>
              </a:solidFill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en-US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0" y="4690139"/>
            <a:ext cx="220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ndara" panose="020E0502030303020204" pitchFamily="34" charset="0"/>
              </a:rPr>
              <a:t>Relations suffer from anomalies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6695906" cy="391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62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08" y="557829"/>
            <a:ext cx="75438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Informal Guidelines (contd.)</a:t>
            </a:r>
            <a:endParaRPr lang="en-US" altLang="en-US" sz="3600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518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TW" sz="2800" b="1" dirty="0">
                <a:solidFill>
                  <a:srgbClr val="0070C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Guideline 3 : </a:t>
            </a:r>
            <a:r>
              <a:rPr lang="en-US" altLang="zh-TW" sz="2800" i="1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Relations should be designed such that their tuples will have as few NULL values as possible</a:t>
            </a:r>
          </a:p>
          <a:p>
            <a:pPr algn="l" eaLnBrk="1" hangingPunct="1"/>
            <a:r>
              <a:rPr lang="en-US" altLang="zh-TW" sz="2800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Attributes that are NULL frequently could be placed in separate relations (with the    primary key)</a:t>
            </a:r>
          </a:p>
          <a:p>
            <a:pPr lvl="1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   Reasons for nulls: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		attribute not applicable or invalid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		attribute value unknown  (may exist)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		value known to exist, but unavailable </a:t>
            </a:r>
          </a:p>
          <a:p>
            <a:pPr algn="l" eaLnBrk="1" hangingPunct="1">
              <a:spcBef>
                <a:spcPts val="700"/>
              </a:spcBef>
            </a:pPr>
            <a:r>
              <a:rPr lang="en-US" altLang="zh-TW" sz="2800" b="1" dirty="0">
                <a:solidFill>
                  <a:srgbClr val="0070C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Guideline 4 : </a:t>
            </a:r>
            <a:r>
              <a:rPr lang="en-US" altLang="en-US" sz="2800" i="1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Design schemas so that they can be joined with equality conditions on attributes that are primary key , foreign key   (this will avoid spurious tuples generated).</a:t>
            </a:r>
          </a:p>
        </p:txBody>
      </p:sp>
    </p:spTree>
    <p:extLst>
      <p:ext uri="{BB962C8B-B14F-4D97-AF65-F5344CB8AC3E}">
        <p14:creationId xmlns:p14="http://schemas.microsoft.com/office/powerpoint/2010/main" val="343864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544" y="565789"/>
            <a:ext cx="70866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Formal Process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84496" y="1296535"/>
            <a:ext cx="8202304" cy="28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8013" eaLnBrk="0" hangingPunct="0"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7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Formal process for good relational schema:</a:t>
            </a: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To avoid the above mentioned issues in the relational schema, we can apply a formal process called Normalization</a:t>
            </a:r>
          </a:p>
          <a:p>
            <a:pPr algn="l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Normalization is based on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5457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2696"/>
            <a:ext cx="6687849" cy="118185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Learning Outcome</a:t>
            </a:r>
            <a:endParaRPr lang="en-US" sz="4800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39750" y="1700213"/>
            <a:ext cx="8064500" cy="43925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Apply formal methods to refine the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9437"/>
            <a:ext cx="7315200" cy="715963"/>
          </a:xfrm>
        </p:spPr>
        <p:txBody>
          <a:bodyPr/>
          <a:lstStyle/>
          <a:p>
            <a:r>
              <a:rPr lang="en-US" altLang="zh-TW" sz="3200" b="1" dirty="0">
                <a:ea typeface="新細明體" charset="-120"/>
                <a:cs typeface="Times New Roman" panose="02020603050405020304" pitchFamily="18" charset="0"/>
              </a:rPr>
              <a:t>Functional Dependencies</a:t>
            </a:r>
            <a:endParaRPr lang="en-US" altLang="zh-TW" dirty="0"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62000" y="1295400"/>
            <a:ext cx="7620000" cy="1828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  <a:cs typeface="Times New Roman" panose="02020603050405020304" pitchFamily="18" charset="0"/>
              </a:rPr>
              <a:t>FD</a:t>
            </a:r>
            <a:r>
              <a:rPr lang="en-US" altLang="zh-TW" sz="2800" dirty="0">
                <a:ea typeface="新細明體" charset="-120"/>
                <a:cs typeface="Times New Roman" panose="02020603050405020304" pitchFamily="18" charset="0"/>
              </a:rPr>
              <a:t>s are used to specify </a:t>
            </a:r>
            <a:r>
              <a:rPr lang="en-US" altLang="zh-TW" sz="2800" i="1" dirty="0">
                <a:ea typeface="新細明體" charset="-120"/>
                <a:cs typeface="Times New Roman" panose="02020603050405020304" pitchFamily="18" charset="0"/>
              </a:rPr>
              <a:t>formal measures</a:t>
            </a:r>
            <a:r>
              <a:rPr lang="en-US" altLang="zh-TW" sz="2800" dirty="0">
                <a:ea typeface="新細明體" charset="-120"/>
                <a:cs typeface="Times New Roman" panose="02020603050405020304" pitchFamily="18" charset="0"/>
              </a:rPr>
              <a:t>  of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  <a:cs typeface="Times New Roman" panose="02020603050405020304" pitchFamily="18" charset="0"/>
              </a:rPr>
              <a:t>"goodness" </a:t>
            </a:r>
            <a:r>
              <a:rPr lang="en-US" altLang="zh-TW" sz="2800" dirty="0">
                <a:ea typeface="新細明體" charset="-120"/>
                <a:cs typeface="Times New Roman" panose="02020603050405020304" pitchFamily="18" charset="0"/>
              </a:rPr>
              <a:t>of relational designs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  <a:cs typeface="Times New Roman" panose="02020603050405020304" pitchFamily="18" charset="0"/>
              </a:rPr>
              <a:t>FD</a:t>
            </a:r>
            <a:r>
              <a:rPr lang="en-US" altLang="zh-TW" sz="2800" dirty="0">
                <a:ea typeface="新細明體" charset="-120"/>
                <a:cs typeface="Times New Roman" panose="02020603050405020304" pitchFamily="18" charset="0"/>
              </a:rPr>
              <a:t>s and keys are used to define </a:t>
            </a:r>
            <a:r>
              <a:rPr lang="en-US" altLang="zh-TW" sz="2800" b="1" dirty="0">
                <a:ea typeface="新細明體" charset="-120"/>
                <a:cs typeface="Times New Roman" panose="02020603050405020304" pitchFamily="18" charset="0"/>
              </a:rPr>
              <a:t>normal forms</a:t>
            </a:r>
            <a:r>
              <a:rPr lang="en-US" altLang="zh-TW" sz="2800" dirty="0">
                <a:ea typeface="新細明體" charset="-120"/>
                <a:cs typeface="Times New Roman" panose="02020603050405020304" pitchFamily="18" charset="0"/>
              </a:rPr>
              <a:t> for relations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153275" y="6386513"/>
            <a:ext cx="1905000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新細明體" charset="-120"/>
              </a:rPr>
              <a:t>Chapter 10-</a:t>
            </a:r>
            <a:fld id="{91644881-C6A4-4644-8A5A-BB68AFB5BA8A}" type="slidenum">
              <a:rPr lang="en-US" altLang="zh-TW">
                <a:latin typeface="Candara" panose="020E0502030303020204" pitchFamily="34" charset="0"/>
                <a:ea typeface="新細明體" charset="-120"/>
                <a:cs typeface="新細明體" charset="-120"/>
              </a:rPr>
              <a:pPr eaLnBrk="1" hangingPunct="1"/>
              <a:t>20</a:t>
            </a:fld>
            <a:endParaRPr lang="en-US" altLang="zh-TW" dirty="0">
              <a:latin typeface="Candara" panose="020E0502030303020204" pitchFamily="34" charset="0"/>
              <a:ea typeface="新細明體" charset="-120"/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49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dirty="0">
                <a:solidFill>
                  <a:srgbClr val="333399"/>
                </a:solidFill>
              </a:rPr>
            </a:br>
            <a:r>
              <a:rPr lang="en-US" altLang="en-US" sz="3600" b="1" dirty="0">
                <a:latin typeface="Candara" panose="020E0502030303020204" pitchFamily="34" charset="0"/>
              </a:rPr>
              <a:t>Functional dependency</a:t>
            </a:r>
            <a:br>
              <a:rPr lang="en-US" altLang="en-US" sz="3600" dirty="0">
                <a:solidFill>
                  <a:srgbClr val="333399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4800" y="1295400"/>
            <a:ext cx="8610600" cy="493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A functional dependency, is a constraint between  two sets of attributes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denoted by X </a:t>
            </a:r>
            <a:r>
              <a:rPr lang="en-US" altLang="en-US" sz="2800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Candara" panose="020E0502030303020204" pitchFamily="34" charset="0"/>
              </a:rPr>
              <a:t> Y, </a:t>
            </a:r>
          </a:p>
          <a:p>
            <a:pPr lvl="2" algn="l" eaLnBrk="1" hangingPunct="1">
              <a:lnSpc>
                <a:spcPct val="90000"/>
              </a:lnSpc>
              <a:spcBef>
                <a:spcPts val="700"/>
              </a:spcBef>
              <a:buClr>
                <a:srgbClr val="92D050"/>
              </a:buCl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92D050"/>
                </a:solidFill>
                <a:latin typeface="Candara" panose="020E0502030303020204" pitchFamily="34" charset="0"/>
              </a:rPr>
              <a:t>X functionally determines Y</a:t>
            </a:r>
          </a:p>
          <a:p>
            <a:pPr lvl="2" algn="l" eaLnBrk="1" hangingPunct="1">
              <a:lnSpc>
                <a:spcPct val="90000"/>
              </a:lnSpc>
              <a:spcBef>
                <a:spcPts val="7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Y is functionally dependent on X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where X and Y are sets of attributes in relation R, specifies  the following constraint: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	Let t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1</a:t>
            </a:r>
            <a:r>
              <a:rPr lang="en-US" altLang="en-US" sz="2800" dirty="0">
                <a:latin typeface="Candara" panose="020E0502030303020204" pitchFamily="34" charset="0"/>
              </a:rPr>
              <a:t> and t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2</a:t>
            </a:r>
            <a:r>
              <a:rPr lang="en-US" altLang="en-US" sz="2800" dirty="0">
                <a:latin typeface="Candara" panose="020E0502030303020204" pitchFamily="34" charset="0"/>
              </a:rPr>
              <a:t> be tuples of relation R for any given instance		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	Whenever t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1</a:t>
            </a:r>
            <a:r>
              <a:rPr lang="en-US" altLang="en-US" sz="2800" dirty="0">
                <a:latin typeface="Candara" panose="020E0502030303020204" pitchFamily="34" charset="0"/>
              </a:rPr>
              <a:t>[X] = t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2</a:t>
            </a:r>
            <a:r>
              <a:rPr lang="en-US" altLang="en-US" sz="2800" dirty="0">
                <a:latin typeface="Candara" panose="020E0502030303020204" pitchFamily="34" charset="0"/>
              </a:rPr>
              <a:t>[X] then t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1</a:t>
            </a:r>
            <a:r>
              <a:rPr lang="en-US" altLang="en-US" sz="2800" dirty="0">
                <a:latin typeface="Candara" panose="020E0502030303020204" pitchFamily="34" charset="0"/>
              </a:rPr>
              <a:t>[Y] = t</a:t>
            </a:r>
            <a:r>
              <a:rPr lang="en-US" altLang="en-US" sz="2800" baseline="-25000" dirty="0">
                <a:latin typeface="Candara" panose="020E0502030303020204" pitchFamily="34" charset="0"/>
              </a:rPr>
              <a:t>2</a:t>
            </a:r>
            <a:r>
              <a:rPr lang="en-US" altLang="en-US" sz="2800" dirty="0">
                <a:latin typeface="Candara" panose="020E0502030303020204" pitchFamily="34" charset="0"/>
              </a:rPr>
              <a:t>[Y] 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	where </a:t>
            </a:r>
            <a:r>
              <a:rPr lang="en-US" altLang="en-US" sz="2800" dirty="0" err="1">
                <a:latin typeface="Candara" panose="020E0502030303020204" pitchFamily="34" charset="0"/>
              </a:rPr>
              <a:t>t</a:t>
            </a:r>
            <a:r>
              <a:rPr lang="en-US" altLang="en-US" sz="2800" baseline="-25000" dirty="0" err="1">
                <a:latin typeface="Candara" panose="020E0502030303020204" pitchFamily="34" charset="0"/>
              </a:rPr>
              <a:t>i</a:t>
            </a:r>
            <a:r>
              <a:rPr lang="en-US" altLang="en-US" sz="2800" dirty="0">
                <a:latin typeface="Candara" panose="020E0502030303020204" pitchFamily="34" charset="0"/>
              </a:rPr>
              <a:t>[X] represents the values for X in tuple </a:t>
            </a:r>
            <a:r>
              <a:rPr lang="en-US" altLang="en-US" sz="2800" dirty="0" err="1">
                <a:latin typeface="Candara" panose="020E0502030303020204" pitchFamily="34" charset="0"/>
              </a:rPr>
              <a:t>t</a:t>
            </a:r>
            <a:r>
              <a:rPr lang="en-US" altLang="en-US" sz="2000" dirty="0" err="1">
                <a:latin typeface="Candara" panose="020E0502030303020204" pitchFamily="34" charset="0"/>
              </a:rPr>
              <a:t>i</a:t>
            </a:r>
            <a:endParaRPr lang="en-US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2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93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dirty="0">
                <a:solidFill>
                  <a:srgbClr val="333399"/>
                </a:solidFill>
              </a:rPr>
            </a:br>
            <a:r>
              <a:rPr lang="en-US" altLang="en-US" sz="3600" b="1" dirty="0">
                <a:latin typeface="Candara" panose="020E0502030303020204" pitchFamily="34" charset="0"/>
              </a:rPr>
              <a:t>Functional dependency</a:t>
            </a:r>
            <a:br>
              <a:rPr lang="en-US" altLang="en-US" sz="3600" dirty="0">
                <a:solidFill>
                  <a:srgbClr val="333399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33400" y="1295400"/>
            <a:ext cx="8077200" cy="337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Describes the relationship between attributes in a relation.</a:t>
            </a:r>
            <a:endParaRPr lang="en-US" altLang="en-US" sz="2800" dirty="0">
              <a:latin typeface="Candara" panose="020E0502030303020204" pitchFamily="34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If A and B are attributes of relation R, B is functionally dependent on A (denoted A </a:t>
            </a:r>
            <a:r>
              <a:rPr lang="en-US" altLang="en-US" sz="2800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latin typeface="Candara" panose="020E0502030303020204" pitchFamily="34" charset="0"/>
              </a:rPr>
              <a:t> B), if each value of A is associated with exactly one value of B. </a:t>
            </a:r>
          </a:p>
          <a:p>
            <a:pPr algn="l" eaLnBrk="1" hangingPunct="1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ndara" panose="020E0502030303020204" pitchFamily="34" charset="0"/>
              </a:rPr>
              <a:t>(A and B may each consist of one or more attributes)</a:t>
            </a:r>
          </a:p>
        </p:txBody>
      </p:sp>
    </p:spTree>
    <p:extLst>
      <p:ext uri="{BB962C8B-B14F-4D97-AF65-F5344CB8AC3E}">
        <p14:creationId xmlns:p14="http://schemas.microsoft.com/office/powerpoint/2010/main" val="158829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1812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Functional dependency</a:t>
            </a:r>
            <a:br>
              <a:rPr lang="en-US" altLang="en-US" sz="3600" b="1" dirty="0">
                <a:latin typeface="Candara" panose="020E0502030303020204" pitchFamily="34" charset="0"/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378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556895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381000" y="4572000"/>
            <a:ext cx="838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andara" panose="020E0502030303020204" pitchFamily="34" charset="0"/>
              </a:rPr>
              <a:t>Ssn,Pnumber</a:t>
            </a: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) -&gt; Hours 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(SSN &amp; PNUMBER </a:t>
            </a:r>
            <a:r>
              <a:rPr lang="en-US" altLang="en-US" sz="2000" dirty="0" err="1">
                <a:solidFill>
                  <a:srgbClr val="FF0000"/>
                </a:solidFill>
                <a:latin typeface="Candara" panose="020E0502030303020204" pitchFamily="34" charset="0"/>
              </a:rPr>
              <a:t>detrmines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ndara" panose="020E0502030303020204" pitchFamily="34" charset="0"/>
              </a:rPr>
              <a:t>hrs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andara" panose="020E0502030303020204" pitchFamily="34" charset="0"/>
              </a:rPr>
              <a:t>emp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work on a project)</a:t>
            </a:r>
          </a:p>
          <a:p>
            <a:pPr algn="l" eaLnBrk="1" hangingPunct="1"/>
            <a:r>
              <a:rPr lang="en-US" altLang="en-US" sz="2000" dirty="0" err="1">
                <a:solidFill>
                  <a:srgbClr val="000000"/>
                </a:solidFill>
                <a:latin typeface="Candara" panose="020E0502030303020204" pitchFamily="34" charset="0"/>
              </a:rPr>
              <a:t>Ssn</a:t>
            </a: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-&gt; </a:t>
            </a:r>
            <a:r>
              <a:rPr lang="en-US" altLang="en-US" sz="2000" dirty="0" err="1">
                <a:solidFill>
                  <a:srgbClr val="000000"/>
                </a:solidFill>
                <a:latin typeface="Candara" panose="020E0502030303020204" pitchFamily="34" charset="0"/>
              </a:rPr>
              <a:t>Ename</a:t>
            </a:r>
            <a:endParaRPr lang="en-US" altLang="en-US" sz="20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 eaLnBrk="1" hangingPunct="1"/>
            <a:r>
              <a:rPr lang="en-US" altLang="en-US" sz="2000" dirty="0" err="1">
                <a:solidFill>
                  <a:srgbClr val="000000"/>
                </a:solidFill>
                <a:latin typeface="Candara" panose="020E0502030303020204" pitchFamily="34" charset="0"/>
              </a:rPr>
              <a:t>Pnumber</a:t>
            </a: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 -&gt; (</a:t>
            </a:r>
            <a:r>
              <a:rPr lang="en-US" altLang="en-US" sz="2000" dirty="0" err="1">
                <a:solidFill>
                  <a:srgbClr val="000000"/>
                </a:solidFill>
                <a:latin typeface="Candara" panose="020E0502030303020204" pitchFamily="34" charset="0"/>
              </a:rPr>
              <a:t>pname</a:t>
            </a: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ndara" panose="020E0502030303020204" pitchFamily="34" charset="0"/>
              </a:rPr>
              <a:t>plocation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) (PNUMBER determines </a:t>
            </a:r>
            <a:r>
              <a:rPr lang="en-US" altLang="en-US" sz="2000" dirty="0" err="1">
                <a:solidFill>
                  <a:srgbClr val="FF0000"/>
                </a:solidFill>
                <a:latin typeface="Candara" panose="020E0502030303020204" pitchFamily="34" charset="0"/>
              </a:rPr>
              <a:t>pname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&amp; location) </a:t>
            </a:r>
          </a:p>
          <a:p>
            <a:pPr eaLnBrk="1" hangingPunct="1"/>
            <a:endParaRPr lang="en-US" altLang="en-US" sz="2000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53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482845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Functional dependency</a:t>
            </a:r>
            <a:br>
              <a:rPr lang="en-US" altLang="en-US" sz="3600" b="1" dirty="0">
                <a:latin typeface="Candara" panose="020E0502030303020204" pitchFamily="34" charset="0"/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24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2101"/>
            <a:ext cx="7086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Functional dependency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04800" y="18288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fi-FI" altLang="en-US" dirty="0">
              <a:latin typeface="Candara" panose="020E0502030303020204" pitchFamily="34" charset="0"/>
            </a:endParaRPr>
          </a:p>
          <a:p>
            <a:pPr algn="l" eaLnBrk="1" hangingPunct="1"/>
            <a:endParaRPr lang="fi-FI" altLang="en-US" dirty="0">
              <a:latin typeface="Candara" panose="020E0502030303020204" pitchFamily="34" charset="0"/>
            </a:endParaRPr>
          </a:p>
          <a:p>
            <a:pPr algn="l" eaLnBrk="1" hangingPunct="1"/>
            <a:endParaRPr lang="fi-FI" altLang="en-US" dirty="0">
              <a:latin typeface="Candara" panose="020E0502030303020204" pitchFamily="34" charset="0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447800" y="3635375"/>
            <a:ext cx="6248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fi-FI" alt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Trivial :-                </a:t>
            </a:r>
            <a:r>
              <a:rPr lang="fi-FI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staffNo, sName </a:t>
            </a:r>
            <a:r>
              <a:rPr lang="fi-FI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sName</a:t>
            </a:r>
            <a:endParaRPr lang="fi-FI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 eaLnBrk="1" hangingPunct="1"/>
            <a:r>
              <a:rPr lang="fi-FI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                                  staffNo, sName </a:t>
            </a:r>
            <a:r>
              <a:rPr lang="fi-FI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staffNo</a:t>
            </a:r>
          </a:p>
          <a:p>
            <a:pPr algn="l" eaLnBrk="1" hangingPunct="1"/>
            <a:endParaRPr lang="fi-FI" altLang="en-US" dirty="0">
              <a:solidFill>
                <a:srgbClr val="000000"/>
              </a:solidFill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algn="l" eaLnBrk="1" hangingPunct="1"/>
            <a:r>
              <a:rPr lang="fi-FI" alt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NonTrivial :-         </a:t>
            </a:r>
            <a:r>
              <a:rPr lang="fi-FI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staffNo, sName </a:t>
            </a:r>
            <a:r>
              <a:rPr lang="fi-FI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salary</a:t>
            </a:r>
            <a:endParaRPr lang="fi-FI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 eaLnBrk="1" hangingPunct="1"/>
            <a:r>
              <a:rPr lang="fi-FI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                                           </a:t>
            </a:r>
            <a:endParaRPr lang="fi-FI" altLang="en-US" dirty="0">
              <a:solidFill>
                <a:srgbClr val="000000"/>
              </a:solidFill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algn="l" eaLnBrk="1" hangingPunct="1"/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4"/>
          <a:stretch/>
        </p:blipFill>
        <p:spPr bwMode="auto">
          <a:xfrm>
            <a:off x="914400" y="1295400"/>
            <a:ext cx="73152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39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503237"/>
            <a:ext cx="7086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Functional dependency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1295400"/>
            <a:ext cx="8305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TW" sz="28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Given a set of FDs F, we can </a:t>
            </a:r>
            <a:r>
              <a:rPr lang="en-US" altLang="zh-TW" sz="2800" i="1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infer</a:t>
            </a:r>
            <a:r>
              <a:rPr lang="en-US" altLang="zh-TW" sz="2800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 additional FDs </a:t>
            </a:r>
            <a:r>
              <a:rPr lang="en-US" altLang="zh-TW" sz="28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that hold whenever the FDs in F hold</a:t>
            </a:r>
          </a:p>
          <a:p>
            <a:pPr algn="l" eaLnBrk="1" hangingPunct="1"/>
            <a:endParaRPr lang="fi-FI" altLang="en-US" sz="2800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802944" y="2223448"/>
            <a:ext cx="7579056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b="1" u="sng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Armstrong's inference rules: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IR1. (</a:t>
            </a:r>
            <a:r>
              <a:rPr lang="en-US" altLang="zh-TW" b="1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Reflexive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)            If Y </a:t>
            </a:r>
            <a:r>
              <a:rPr lang="en-US" altLang="zh-TW" i="1" u="sng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subset-of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X, then X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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IR2. (</a:t>
            </a:r>
            <a:r>
              <a:rPr lang="en-US" altLang="zh-TW" b="1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Augmentation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)    If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Y, then XZ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YZ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		(Notation: XZ stands for X 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Z or {X, Z})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IR3. (</a:t>
            </a:r>
            <a:r>
              <a:rPr lang="en-US" altLang="zh-TW" b="1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Transitive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)            If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 and Y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Z, then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Z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b="1" u="sng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Additional inference rules</a:t>
            </a:r>
            <a:r>
              <a:rPr lang="en-US" altLang="zh-TW" sz="2800" u="sng" dirty="0">
                <a:solidFill>
                  <a:srgbClr val="FF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that are useful:</a:t>
            </a:r>
            <a:endParaRPr lang="en-US" altLang="zh-TW" sz="2800" dirty="0">
              <a:solidFill>
                <a:srgbClr val="FF0000"/>
              </a:solidFill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Decomposition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) If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YZ, then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 and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Z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) If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 and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Z, then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YZ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Psuedotransitivity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) If 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Y and WY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Z, then WX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0000"/>
                </a:solidFill>
                <a:latin typeface="BostonII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Z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en-US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08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685800"/>
            <a:ext cx="7086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Functional dependency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62000" y="1295400"/>
            <a:ext cx="76200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zh-TW" b="1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Closure</a:t>
            </a:r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of a set F of FDs is the set F</a:t>
            </a:r>
            <a:r>
              <a:rPr lang="en-US" altLang="zh-TW" baseline="300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of all FDs that can be inferred from F</a:t>
            </a:r>
          </a:p>
          <a:p>
            <a:pPr algn="l" eaLnBrk="1" hangingPunct="1">
              <a:lnSpc>
                <a:spcPct val="90000"/>
              </a:lnSpc>
            </a:pPr>
            <a:endParaRPr lang="en-US" altLang="zh-TW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TW" b="1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Closure</a:t>
            </a:r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of a set of attributes X with respect to F is the set X </a:t>
            </a:r>
            <a:r>
              <a:rPr lang="en-US" altLang="zh-TW" baseline="300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of all attributes that are functionally determined by X</a:t>
            </a:r>
          </a:p>
          <a:p>
            <a:pPr algn="l" eaLnBrk="1" hangingPunct="1">
              <a:lnSpc>
                <a:spcPct val="90000"/>
              </a:lnSpc>
            </a:pPr>
            <a:endParaRPr lang="en-US" altLang="zh-TW" dirty="0">
              <a:latin typeface="Candara" panose="020E0502030303020204" pitchFamily="34" charset="0"/>
              <a:ea typeface="新細明體" charset="-12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X </a:t>
            </a:r>
            <a:r>
              <a:rPr lang="en-US" altLang="zh-TW" baseline="30000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Candara" panose="020E0502030303020204" pitchFamily="34" charset="0"/>
                <a:ea typeface="新細明體" charset="-120"/>
                <a:cs typeface="Times New Roman" panose="02020603050405020304" pitchFamily="18" charset="0"/>
              </a:rPr>
              <a:t> can be calculated by repeatedly applying IR1, IR2, IR3 using the FDs in F </a:t>
            </a:r>
          </a:p>
        </p:txBody>
      </p:sp>
    </p:spTree>
    <p:extLst>
      <p:ext uri="{BB962C8B-B14F-4D97-AF65-F5344CB8AC3E}">
        <p14:creationId xmlns:p14="http://schemas.microsoft.com/office/powerpoint/2010/main" val="742806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896" y="579437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Normalization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br>
              <a:rPr lang="en-US" sz="3600" dirty="0">
                <a:solidFill>
                  <a:srgbClr val="333399"/>
                </a:solidFill>
              </a:rPr>
            </a:br>
            <a:endParaRPr lang="en-US" sz="36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382000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l">
              <a:spcBef>
                <a:spcPts val="700"/>
              </a:spcBef>
              <a:buClr>
                <a:srgbClr val="FF0000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Key points:</a:t>
            </a:r>
          </a:p>
          <a:p>
            <a:pPr marL="741363" lvl="1" indent="-284163" algn="l">
              <a:spcBef>
                <a:spcPts val="65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Redundancy is based on functional dependencies</a:t>
            </a:r>
          </a:p>
          <a:p>
            <a:pPr marL="741363" lvl="1" indent="-284163" algn="l">
              <a:spcBef>
                <a:spcPts val="65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Therefore, </a:t>
            </a:r>
            <a:r>
              <a:rPr lang="en-US" sz="2800" i="1" dirty="0">
                <a:solidFill>
                  <a:srgbClr val="000000"/>
                </a:solidFill>
                <a:latin typeface="Candara" panose="020E0502030303020204" pitchFamily="34" charset="0"/>
              </a:rPr>
              <a:t>normalization</a:t>
            </a: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 is based on functional dependencies</a:t>
            </a:r>
          </a:p>
          <a:p>
            <a:pPr marL="741363" lvl="1" indent="-284163" algn="l">
              <a:spcBef>
                <a:spcPts val="65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Therefore, relational database schema need to be refined</a:t>
            </a:r>
          </a:p>
          <a:p>
            <a:pPr marL="341313" indent="-341313" algn="l">
              <a:spcBef>
                <a:spcPts val="700"/>
              </a:spcBef>
              <a:buClr>
                <a:srgbClr val="FF0000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Schema Refinement Steps:</a:t>
            </a:r>
          </a:p>
          <a:p>
            <a:pPr marL="741363" lvl="1" indent="-284163" algn="l">
              <a:spcBef>
                <a:spcPts val="650"/>
              </a:spcBef>
              <a:buClr>
                <a:srgbClr val="3333CC"/>
              </a:buClr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Determine Functional dependencies for relation </a:t>
            </a:r>
          </a:p>
          <a:p>
            <a:pPr marL="741363" lvl="1" indent="-284163" algn="l">
              <a:spcBef>
                <a:spcPts val="650"/>
              </a:spcBef>
              <a:buClr>
                <a:srgbClr val="3333CC"/>
              </a:buClr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Find all keys in  relation</a:t>
            </a:r>
          </a:p>
          <a:p>
            <a:pPr marL="741363" lvl="1" indent="-284163" algn="l">
              <a:spcBef>
                <a:spcPts val="650"/>
              </a:spcBef>
              <a:buClr>
                <a:srgbClr val="3333CC"/>
              </a:buClr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Normalize the relation</a:t>
            </a:r>
          </a:p>
        </p:txBody>
      </p:sp>
    </p:spTree>
    <p:extLst>
      <p:ext uri="{BB962C8B-B14F-4D97-AF65-F5344CB8AC3E}">
        <p14:creationId xmlns:p14="http://schemas.microsoft.com/office/powerpoint/2010/main" val="278068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503237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Database basics - review </a:t>
            </a:r>
            <a:br>
              <a:rPr lang="en-US" sz="4000" dirty="0">
                <a:solidFill>
                  <a:srgbClr val="333399"/>
                </a:solidFill>
              </a:rPr>
            </a:br>
            <a:endParaRPr lang="en-US" sz="40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001000" cy="528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l">
              <a:spcBef>
                <a:spcPts val="7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Review of some terms</a:t>
            </a:r>
          </a:p>
          <a:p>
            <a:pPr marL="342900" indent="-341313" algn="l"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Key: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A key is a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superkey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 with the additional property that removal of any attributes from the key will not satisfy the key condition (minimal set of attributes) </a:t>
            </a:r>
          </a:p>
          <a:p>
            <a:pPr lvl="2" algn="l">
              <a:spcBef>
                <a:spcPts val="600"/>
              </a:spcBef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eg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 : Student-No</a:t>
            </a:r>
          </a:p>
          <a:p>
            <a:pPr marL="342900" indent="-341313" algn="l"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Superkey</a:t>
            </a: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Set of attributes S in relation R that can be used to identify each tuple uniquely.  </a:t>
            </a:r>
          </a:p>
          <a:p>
            <a:pPr lvl="2" algn="l">
              <a:spcBef>
                <a:spcPts val="600"/>
              </a:spcBef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eg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 : ( Student-No, name)</a:t>
            </a:r>
          </a:p>
          <a:p>
            <a:pPr marL="342900" indent="-341313">
              <a:spcBef>
                <a:spcPts val="700"/>
              </a:spcBef>
              <a:buFont typeface="Arial" pitchFamily="34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341313" indent="-341313" algn="l">
              <a:spcBef>
                <a:spcPts val="7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solidFill>
                <a:schemeClr val="tx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142" y="642258"/>
            <a:ext cx="7086600" cy="6096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dirty="0"/>
            </a:br>
            <a:r>
              <a:rPr lang="en-US" altLang="en-US" sz="3600" b="1" dirty="0">
                <a:latin typeface="Candara" panose="020E0502030303020204" pitchFamily="34" charset="0"/>
              </a:rPr>
              <a:t>Database Design process </a:t>
            </a:r>
            <a:br>
              <a:rPr lang="en-US" altLang="en-US" sz="3600" dirty="0">
                <a:latin typeface="Candara" panose="020E0502030303020204" pitchFamily="34" charset="0"/>
              </a:rPr>
            </a:br>
            <a:endParaRPr lang="en-US" altLang="en-US" sz="3600" dirty="0">
              <a:latin typeface="Candara" panose="020E0502030303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2057400"/>
            <a:ext cx="75866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latin typeface="Candara" panose="020E0502030303020204" pitchFamily="34" charset="0"/>
              </a:rPr>
              <a:t>1.Requirements Analysis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latin typeface="Candara" panose="020E0502030303020204" pitchFamily="34" charset="0"/>
              </a:rPr>
              <a:t>	</a:t>
            </a:r>
            <a:r>
              <a:rPr lang="en-AU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What does the user want?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latin typeface="Candara" panose="020E0502030303020204" pitchFamily="34" charset="0"/>
              </a:rPr>
              <a:t>2.Conceptual Database Design</a:t>
            </a:r>
            <a:endParaRPr lang="en-US" b="1" kern="0" dirty="0">
              <a:latin typeface="Candara" panose="020E0502030303020204" pitchFamily="34" charset="0"/>
            </a:endParaRPr>
          </a:p>
          <a:p>
            <a:pPr marL="342900" indent="-342900" algn="l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AU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	Defining the entities and attributes, and the relationships between these --&gt; The ER model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latin typeface="Candara" panose="020E0502030303020204" pitchFamily="34" charset="0"/>
              </a:rPr>
              <a:t>3.Logical Database Design (</a:t>
            </a:r>
            <a:r>
              <a:rPr 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Map ER to Relational Schema)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b="1" kern="0" dirty="0">
                <a:solidFill>
                  <a:srgbClr val="FF0000"/>
                </a:solidFill>
                <a:latin typeface="Candara" panose="020E0502030303020204" pitchFamily="34" charset="0"/>
              </a:rPr>
              <a:t>4.Schema Refinement  </a:t>
            </a:r>
            <a:r>
              <a:rPr lang="en-US" kern="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(fine tune 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latin typeface="Candara" panose="020E0502030303020204" pitchFamily="34" charset="0"/>
              </a:rPr>
              <a:t>5.Physical Database Design                            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AU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	Implementation of the design using a Database Management System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latin typeface="Candara" panose="020E0502030303020204" pitchFamily="34" charset="0"/>
              </a:rPr>
              <a:t>6.Security Design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ndara" panose="020E0502030303020204" pitchFamily="34" charset="0"/>
              </a:rPr>
              <a:t>	Implement Controls to ensure security and integrity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1700" kern="0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295400"/>
            <a:ext cx="7813344" cy="346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Candidate Key: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Each key of a relation is called a candidate key</a:t>
            </a:r>
          </a:p>
          <a:p>
            <a:pPr marL="341313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Primary Key: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A candidate key is chosen to be the primary key</a:t>
            </a:r>
          </a:p>
          <a:p>
            <a:pPr marL="341313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Prime Attribute: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an attribute which is a member of a candidate key</a:t>
            </a:r>
          </a:p>
          <a:p>
            <a:pPr marL="341313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FF0000"/>
                </a:solidFill>
                <a:latin typeface="Candara" panose="020E0502030303020204" pitchFamily="34" charset="0"/>
              </a:rPr>
              <a:t>Nonprime Attribute: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An attribute which is not prime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533288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Database basics - review </a:t>
            </a:r>
            <a:br>
              <a:rPr lang="en-US" sz="4000" dirty="0">
                <a:solidFill>
                  <a:srgbClr val="333399"/>
                </a:solidFill>
              </a:rPr>
            </a:br>
            <a:endParaRPr lang="en-US" sz="40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4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2" y="507204"/>
            <a:ext cx="708660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Stages of Normalization</a:t>
            </a:r>
            <a:endParaRPr lang="en-US" sz="36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300162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algn="l"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There are many Normal Forms proposed to reduce redundancies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95400" y="2259239"/>
            <a:ext cx="6600825" cy="3851275"/>
            <a:chOff x="1676400" y="1182688"/>
            <a:chExt cx="6600825" cy="3851275"/>
          </a:xfrm>
        </p:grpSpPr>
        <p:grpSp>
          <p:nvGrpSpPr>
            <p:cNvPr id="32774" name="Group 35"/>
            <p:cNvGrpSpPr>
              <a:grpSpLocks/>
            </p:cNvGrpSpPr>
            <p:nvPr/>
          </p:nvGrpSpPr>
          <p:grpSpPr bwMode="auto">
            <a:xfrm>
              <a:off x="1676400" y="1182688"/>
              <a:ext cx="6600827" cy="3036881"/>
              <a:chOff x="1676400" y="1182688"/>
              <a:chExt cx="6600827" cy="3036881"/>
            </a:xfrm>
          </p:grpSpPr>
          <p:grpSp>
            <p:nvGrpSpPr>
              <p:cNvPr id="32780" name="Group 34"/>
              <p:cNvGrpSpPr>
                <a:grpSpLocks/>
              </p:cNvGrpSpPr>
              <p:nvPr/>
            </p:nvGrpSpPr>
            <p:grpSpPr bwMode="auto">
              <a:xfrm>
                <a:off x="1701800" y="1182688"/>
                <a:ext cx="6575427" cy="2217740"/>
                <a:chOff x="1701800" y="1182688"/>
                <a:chExt cx="6575427" cy="2217740"/>
              </a:xfrm>
            </p:grpSpPr>
            <p:sp>
              <p:nvSpPr>
                <p:cNvPr id="32786" name="Rectangle 5"/>
                <p:cNvSpPr>
                  <a:spLocks noChangeArrowheads="1"/>
                </p:cNvSpPr>
                <p:nvPr/>
              </p:nvSpPr>
              <p:spPr bwMode="auto">
                <a:xfrm>
                  <a:off x="1728788" y="1182688"/>
                  <a:ext cx="1944687" cy="569912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 dirty="0" err="1">
                      <a:solidFill>
                        <a:schemeClr val="tx2"/>
                      </a:solidFill>
                      <a:latin typeface="Candara" panose="020E0502030303020204" pitchFamily="34" charset="0"/>
                    </a:rPr>
                    <a:t>Unnormalised</a:t>
                  </a:r>
                  <a:r>
                    <a:rPr lang="en-GB" altLang="en-US" dirty="0">
                      <a:solidFill>
                        <a:schemeClr val="tx2"/>
                      </a:solidFill>
                      <a:latin typeface="Candara" panose="020E0502030303020204" pitchFamily="34" charset="0"/>
                    </a:rPr>
                    <a:t> </a:t>
                  </a:r>
                </a:p>
                <a:p>
                  <a:pPr eaLnBrk="1" hangingPunct="1"/>
                  <a:r>
                    <a:rPr lang="en-GB" altLang="en-US" b="1" dirty="0">
                      <a:solidFill>
                        <a:srgbClr val="0000FF"/>
                      </a:solidFill>
                      <a:latin typeface="Candara" panose="020E0502030303020204" pitchFamily="34" charset="0"/>
                    </a:rPr>
                    <a:t>(UDF)</a:t>
                  </a:r>
                  <a:endParaRPr lang="en-GB" altLang="en-US" dirty="0">
                    <a:solidFill>
                      <a:schemeClr val="tx2"/>
                    </a:solidFill>
                    <a:latin typeface="Candara" panose="020E0502030303020204" pitchFamily="34" charset="0"/>
                  </a:endParaRPr>
                </a:p>
              </p:txBody>
            </p:sp>
            <p:grpSp>
              <p:nvGrpSpPr>
                <p:cNvPr id="32787" name="Group 47"/>
                <p:cNvGrpSpPr>
                  <a:grpSpLocks/>
                </p:cNvGrpSpPr>
                <p:nvPr/>
              </p:nvGrpSpPr>
              <p:grpSpPr bwMode="auto">
                <a:xfrm>
                  <a:off x="1717675" y="1497014"/>
                  <a:ext cx="6543677" cy="1076326"/>
                  <a:chOff x="1082" y="943"/>
                  <a:chExt cx="4122" cy="678"/>
                </a:xfrm>
              </p:grpSpPr>
              <p:sp>
                <p:nvSpPr>
                  <p:cNvPr id="3279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082" y="1262"/>
                    <a:ext cx="1225" cy="359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GB" altLang="en-US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rPr>
                      <a:t>First normal form</a:t>
                    </a:r>
                  </a:p>
                  <a:p>
                    <a:pPr eaLnBrk="1" hangingPunct="1"/>
                    <a:r>
                      <a:rPr lang="en-GB" altLang="en-US" b="1" dirty="0">
                        <a:solidFill>
                          <a:srgbClr val="0000FF"/>
                        </a:solidFill>
                        <a:latin typeface="Candara" panose="020E0502030303020204" pitchFamily="34" charset="0"/>
                      </a:rPr>
                      <a:t>(1NF)</a:t>
                    </a:r>
                    <a:endParaRPr lang="en-GB" altLang="en-US" dirty="0">
                      <a:solidFill>
                        <a:schemeClr val="tx2"/>
                      </a:solidFill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3279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54" y="1105"/>
                    <a:ext cx="0" cy="15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3279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821" y="943"/>
                    <a:ext cx="2383" cy="41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GB" altLang="en-US" sz="16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rPr>
                      <a:t>Remove </a:t>
                    </a:r>
                    <a:r>
                      <a:rPr lang="en-GB" altLang="en-US" sz="1600" dirty="0">
                        <a:solidFill>
                          <a:srgbClr val="0000FF"/>
                        </a:solidFill>
                        <a:latin typeface="Candara" panose="020E0502030303020204" pitchFamily="34" charset="0"/>
                      </a:rPr>
                      <a:t>repeating groups</a:t>
                    </a:r>
                    <a:endParaRPr lang="en-GB" altLang="en-US" sz="1600" dirty="0">
                      <a:solidFill>
                        <a:schemeClr val="tx2"/>
                      </a:solidFill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3279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654" y="1165"/>
                    <a:ext cx="116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2788" name="Group 48"/>
                <p:cNvGrpSpPr>
                  <a:grpSpLocks/>
                </p:cNvGrpSpPr>
                <p:nvPr/>
              </p:nvGrpSpPr>
              <p:grpSpPr bwMode="auto">
                <a:xfrm>
                  <a:off x="1701800" y="2343152"/>
                  <a:ext cx="6575427" cy="1057276"/>
                  <a:chOff x="1072" y="1476"/>
                  <a:chExt cx="4142" cy="666"/>
                </a:xfrm>
              </p:grpSpPr>
              <p:sp>
                <p:nvSpPr>
                  <p:cNvPr id="3278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072" y="1783"/>
                    <a:ext cx="1225" cy="359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2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GB" altLang="en-US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rPr>
                      <a:t>Second normal form</a:t>
                    </a:r>
                  </a:p>
                  <a:p>
                    <a:pPr eaLnBrk="1" hangingPunct="1"/>
                    <a:r>
                      <a:rPr lang="en-GB" altLang="en-US" b="1" dirty="0">
                        <a:solidFill>
                          <a:srgbClr val="0000FF"/>
                        </a:solidFill>
                        <a:latin typeface="Candara" panose="020E0502030303020204" pitchFamily="34" charset="0"/>
                      </a:rPr>
                      <a:t>(2NF)</a:t>
                    </a:r>
                    <a:endParaRPr lang="en-GB" altLang="en-US" dirty="0">
                      <a:solidFill>
                        <a:schemeClr val="tx2"/>
                      </a:solidFill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3279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630" y="1629"/>
                    <a:ext cx="0" cy="15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3279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831" y="1476"/>
                    <a:ext cx="2383" cy="43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GB" altLang="en-US" sz="1600" dirty="0">
                        <a:solidFill>
                          <a:schemeClr val="tx2"/>
                        </a:solidFill>
                        <a:latin typeface="Candara" panose="020E0502030303020204" pitchFamily="34" charset="0"/>
                      </a:rPr>
                      <a:t>Remove </a:t>
                    </a:r>
                    <a:r>
                      <a:rPr lang="en-GB" altLang="en-US" sz="1600" dirty="0">
                        <a:solidFill>
                          <a:srgbClr val="0000FF"/>
                        </a:solidFill>
                        <a:latin typeface="Candara" panose="020E0502030303020204" pitchFamily="34" charset="0"/>
                      </a:rPr>
                      <a:t>partial dependencies</a:t>
                    </a:r>
                    <a:endParaRPr lang="en-GB" altLang="en-US" sz="1600" dirty="0">
                      <a:solidFill>
                        <a:schemeClr val="tx2"/>
                      </a:solidFill>
                      <a:latin typeface="Candara" panose="020E0502030303020204" pitchFamily="34" charset="0"/>
                    </a:endParaRPr>
                  </a:p>
                </p:txBody>
              </p:sp>
              <p:sp>
                <p:nvSpPr>
                  <p:cNvPr id="3279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648" y="1690"/>
                    <a:ext cx="116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Candara" panose="020E0502030303020204" pitchFamily="34" charset="0"/>
                    </a:endParaRPr>
                  </a:p>
                </p:txBody>
              </p:sp>
            </p:grpSp>
          </p:grpSp>
          <p:grpSp>
            <p:nvGrpSpPr>
              <p:cNvPr id="32781" name="Group 49"/>
              <p:cNvGrpSpPr>
                <a:grpSpLocks/>
              </p:cNvGrpSpPr>
              <p:nvPr/>
            </p:nvGrpSpPr>
            <p:grpSpPr bwMode="auto">
              <a:xfrm>
                <a:off x="1676400" y="3186108"/>
                <a:ext cx="6561139" cy="1033461"/>
                <a:chOff x="1056" y="2007"/>
                <a:chExt cx="4133" cy="651"/>
              </a:xfrm>
            </p:grpSpPr>
            <p:sp>
              <p:nvSpPr>
                <p:cNvPr id="32782" name="Rectangle 8"/>
                <p:cNvSpPr>
                  <a:spLocks noChangeArrowheads="1"/>
                </p:cNvSpPr>
                <p:nvPr/>
              </p:nvSpPr>
              <p:spPr bwMode="auto">
                <a:xfrm>
                  <a:off x="1056" y="2299"/>
                  <a:ext cx="1225" cy="359"/>
                </a:xfrm>
                <a:prstGeom prst="rect">
                  <a:avLst/>
                </a:prstGeom>
                <a:solidFill>
                  <a:srgbClr val="CCFFFF"/>
                </a:solidFill>
                <a:ln w="12700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 dirty="0">
                      <a:solidFill>
                        <a:schemeClr val="tx2"/>
                      </a:solidFill>
                      <a:latin typeface="Candara" panose="020E0502030303020204" pitchFamily="34" charset="0"/>
                    </a:rPr>
                    <a:t>Third normal form</a:t>
                  </a:r>
                </a:p>
                <a:p>
                  <a:pPr eaLnBrk="1" hangingPunct="1"/>
                  <a:r>
                    <a:rPr lang="en-GB" altLang="en-US" b="1" dirty="0">
                      <a:solidFill>
                        <a:srgbClr val="0000FF"/>
                      </a:solidFill>
                      <a:latin typeface="Candara" panose="020E0502030303020204" pitchFamily="34" charset="0"/>
                    </a:rPr>
                    <a:t>(3NF)</a:t>
                  </a:r>
                  <a:endParaRPr lang="en-GB" altLang="en-US" dirty="0">
                    <a:solidFill>
                      <a:schemeClr val="tx2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783" name="Line 14"/>
                <p:cNvSpPr>
                  <a:spLocks noChangeShapeType="1"/>
                </p:cNvSpPr>
                <p:nvPr/>
              </p:nvSpPr>
              <p:spPr bwMode="auto">
                <a:xfrm>
                  <a:off x="1639" y="2152"/>
                  <a:ext cx="0" cy="155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784" name="Oval 29"/>
                <p:cNvSpPr>
                  <a:spLocks noChangeArrowheads="1"/>
                </p:cNvSpPr>
                <p:nvPr/>
              </p:nvSpPr>
              <p:spPr bwMode="auto">
                <a:xfrm>
                  <a:off x="2806" y="2007"/>
                  <a:ext cx="2383" cy="41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 sz="1600" dirty="0">
                      <a:solidFill>
                        <a:schemeClr val="tx2"/>
                      </a:solidFill>
                      <a:latin typeface="Candara" panose="020E0502030303020204" pitchFamily="34" charset="0"/>
                    </a:rPr>
                    <a:t>Remove </a:t>
                  </a:r>
                  <a:r>
                    <a:rPr lang="en-GB" altLang="en-US" sz="1600" dirty="0">
                      <a:solidFill>
                        <a:srgbClr val="0000FF"/>
                      </a:solidFill>
                      <a:latin typeface="Candara" panose="020E0502030303020204" pitchFamily="34" charset="0"/>
                    </a:rPr>
                    <a:t>transitive dependencies</a:t>
                  </a:r>
                  <a:endParaRPr lang="en-GB" altLang="en-US" sz="1600" dirty="0">
                    <a:solidFill>
                      <a:schemeClr val="tx2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785" name="Line 35"/>
                <p:cNvSpPr>
                  <a:spLocks noChangeShapeType="1"/>
                </p:cNvSpPr>
                <p:nvPr/>
              </p:nvSpPr>
              <p:spPr bwMode="auto">
                <a:xfrm>
                  <a:off x="1639" y="2213"/>
                  <a:ext cx="116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677988" y="4003679"/>
              <a:ext cx="6545264" cy="1030289"/>
              <a:chOff x="1057" y="2522"/>
              <a:chExt cx="4123" cy="649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1057" y="2812"/>
                <a:ext cx="1225" cy="35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Boyce-</a:t>
                </a:r>
                <a:r>
                  <a:rPr lang="en-GB" altLang="en-US" dirty="0" err="1">
                    <a:solidFill>
                      <a:schemeClr val="tx2"/>
                    </a:solidFill>
                    <a:latin typeface="Candara" panose="020E0502030303020204" pitchFamily="34" charset="0"/>
                  </a:rPr>
                  <a:t>Codd</a:t>
                </a:r>
                <a:r>
                  <a:rPr lang="en-GB" altLang="en-US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 normal</a:t>
                </a:r>
              </a:p>
              <a:p>
                <a:pPr eaLnBrk="1" hangingPunct="1"/>
                <a:r>
                  <a:rPr lang="en-GB" altLang="en-US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form </a:t>
                </a:r>
                <a:r>
                  <a:rPr lang="en-GB" altLang="en-US" b="1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(BCNF)</a:t>
                </a:r>
                <a:endParaRPr lang="en-GB" altLang="en-US" dirty="0">
                  <a:solidFill>
                    <a:schemeClr val="tx2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32777" name="Line 15"/>
              <p:cNvSpPr>
                <a:spLocks noChangeShapeType="1"/>
              </p:cNvSpPr>
              <p:nvPr/>
            </p:nvSpPr>
            <p:spPr bwMode="auto">
              <a:xfrm>
                <a:off x="1621" y="2667"/>
                <a:ext cx="0" cy="15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32778" name="Oval 30"/>
              <p:cNvSpPr>
                <a:spLocks noChangeArrowheads="1"/>
              </p:cNvSpPr>
              <p:nvPr/>
            </p:nvSpPr>
            <p:spPr bwMode="auto">
              <a:xfrm>
                <a:off x="2797" y="2522"/>
                <a:ext cx="2383" cy="4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1600" dirty="0">
                    <a:solidFill>
                      <a:schemeClr val="tx2"/>
                    </a:solidFill>
                    <a:latin typeface="Candara" panose="020E0502030303020204" pitchFamily="34" charset="0"/>
                  </a:rPr>
                  <a:t>Remove remaining </a:t>
                </a:r>
                <a:r>
                  <a:rPr lang="en-GB" altLang="en-US" sz="16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functional </a:t>
                </a:r>
              </a:p>
              <a:p>
                <a:pPr eaLnBrk="1" hangingPunct="1"/>
                <a:r>
                  <a:rPr lang="en-GB" altLang="en-US" sz="1600" dirty="0">
                    <a:solidFill>
                      <a:srgbClr val="0000FF"/>
                    </a:solidFill>
                    <a:latin typeface="Candara" panose="020E0502030303020204" pitchFamily="34" charset="0"/>
                  </a:rPr>
                  <a:t>dependency anomalies</a:t>
                </a:r>
                <a:endParaRPr lang="en-GB" altLang="en-US" sz="1600" dirty="0">
                  <a:solidFill>
                    <a:schemeClr val="tx2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32779" name="Line 36"/>
              <p:cNvSpPr>
                <a:spLocks noChangeShapeType="1"/>
              </p:cNvSpPr>
              <p:nvPr/>
            </p:nvSpPr>
            <p:spPr bwMode="auto">
              <a:xfrm>
                <a:off x="1630" y="2727"/>
                <a:ext cx="116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720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03367"/>
            <a:ext cx="76962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Un-normalized Normal Form (UNF)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524328" y="18288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dirty="0">
                <a:latin typeface="Candara" panose="020E0502030303020204" pitchFamily="34" charset="0"/>
              </a:rPr>
              <a:t>A relation is un-normalized when it has not had any normalization rules applied to it, and it suffers from various anomalies</a:t>
            </a:r>
          </a:p>
        </p:txBody>
      </p:sp>
    </p:spTree>
    <p:extLst>
      <p:ext uri="{BB962C8B-B14F-4D97-AF65-F5344CB8AC3E}">
        <p14:creationId xmlns:p14="http://schemas.microsoft.com/office/powerpoint/2010/main" val="2824712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27904" y="503237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</a:t>
            </a:r>
            <a:r>
              <a:rPr lang="en-US" altLang="en-US" sz="3600" dirty="0"/>
              <a:t>-</a:t>
            </a:r>
            <a:r>
              <a:rPr lang="en-US" altLang="en-US" sz="3600" dirty="0">
                <a:solidFill>
                  <a:srgbClr val="333399"/>
                </a:solidFill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1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st</a:t>
            </a:r>
            <a:r>
              <a:rPr lang="en-US" altLang="en-US" sz="3600" b="1" dirty="0">
                <a:latin typeface="Candara" panose="020E0502030303020204" pitchFamily="34" charset="0"/>
              </a:rPr>
              <a:t> Normal Form</a:t>
            </a:r>
            <a:br>
              <a:rPr lang="en-US" altLang="en-US" sz="3600" dirty="0">
                <a:solidFill>
                  <a:srgbClr val="333399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8077200" cy="537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latin typeface="Candara" panose="020E0502030303020204" pitchFamily="34" charset="0"/>
              </a:rPr>
              <a:t>A relation R is in first normal form (1NF) if domains of all attributes in the relation are </a:t>
            </a:r>
            <a:r>
              <a:rPr lang="en-US" i="1" dirty="0">
                <a:latin typeface="Candara" panose="020E0502030303020204" pitchFamily="34" charset="0"/>
              </a:rPr>
              <a:t>atomic </a:t>
            </a:r>
            <a:r>
              <a:rPr lang="en-US" dirty="0">
                <a:latin typeface="Candara" panose="020E0502030303020204" pitchFamily="34" charset="0"/>
              </a:rPr>
              <a:t>(simple &amp; indivisible). 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latin typeface="Candara" panose="020E0502030303020204" pitchFamily="34" charset="0"/>
              </a:rPr>
              <a:t>Avoid multi valued &amp; composite attributes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latin typeface="Candara" panose="020E0502030303020204" pitchFamily="34" charset="0"/>
              </a:rPr>
              <a:t>Remove repeating groups into a new relation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endParaRPr lang="en-US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Steps from UNF to 1NF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: 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v"/>
              <a:defRPr/>
            </a:pPr>
            <a:r>
              <a:rPr 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Remove the outermost repeating group and create a new relation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v"/>
              <a:defRPr/>
            </a:pPr>
            <a:r>
              <a:rPr 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Add to this relation a copy of the PK of the original  relation.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v"/>
              <a:defRPr/>
            </a:pPr>
            <a:r>
              <a:rPr 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Name the new relation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v"/>
              <a:defRPr/>
            </a:pPr>
            <a:r>
              <a:rPr 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Determine the PK of the new relation</a:t>
            </a:r>
          </a:p>
          <a:p>
            <a:pPr marL="381000" indent="-3810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v"/>
              <a:defRPr/>
            </a:pPr>
            <a:r>
              <a:rPr 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Repeat steps until no more repeating groups.</a:t>
            </a: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>
              <a:latin typeface="Candara" panose="020E0502030303020204" pitchFamily="34" charset="0"/>
            </a:endParaRPr>
          </a:p>
          <a:p>
            <a:pPr marL="342900" indent="-341313"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57200" y="3200400"/>
            <a:ext cx="7848600" cy="2286000"/>
          </a:xfrm>
          <a:prstGeom prst="rect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6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3710" y="466793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</a:t>
            </a:r>
            <a:r>
              <a:rPr lang="en-US" altLang="en-US" sz="3600" dirty="0"/>
              <a:t>-</a:t>
            </a:r>
            <a:r>
              <a:rPr lang="en-US" altLang="en-US" sz="3600" dirty="0">
                <a:solidFill>
                  <a:srgbClr val="333399"/>
                </a:solidFill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1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st</a:t>
            </a:r>
            <a:r>
              <a:rPr lang="en-US" altLang="en-US" sz="3600" b="1" dirty="0">
                <a:latin typeface="Candara" panose="020E0502030303020204" pitchFamily="34" charset="0"/>
              </a:rPr>
              <a:t> Normal Form</a:t>
            </a:r>
            <a:br>
              <a:rPr lang="en-US" altLang="en-US" sz="3600" dirty="0">
                <a:solidFill>
                  <a:srgbClr val="333399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066800" y="1295400"/>
            <a:ext cx="7086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7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For example: </a:t>
            </a:r>
          </a:p>
          <a:p>
            <a:pPr algn="l" eaLnBrk="1" hangingPunct="1">
              <a:spcBef>
                <a:spcPts val="500"/>
              </a:spcBef>
            </a:pPr>
            <a:r>
              <a:rPr lang="en-US" altLang="en-US" sz="2000" dirty="0">
                <a:latin typeface="Candara" panose="020E0502030303020204" pitchFamily="34" charset="0"/>
              </a:rPr>
              <a:t>DEPARTMENT (</a:t>
            </a:r>
            <a:r>
              <a:rPr lang="en-US" altLang="en-US" sz="2000" dirty="0" err="1">
                <a:latin typeface="Candara" panose="020E0502030303020204" pitchFamily="34" charset="0"/>
              </a:rPr>
              <a:t>Dname,</a:t>
            </a:r>
            <a:r>
              <a:rPr lang="en-US" altLang="en-US" sz="2000" u="sng" dirty="0" err="1">
                <a:latin typeface="Candara" panose="020E0502030303020204" pitchFamily="34" charset="0"/>
              </a:rPr>
              <a:t>Dnumber</a:t>
            </a:r>
            <a:r>
              <a:rPr lang="en-US" altLang="en-US" sz="2000" dirty="0">
                <a:latin typeface="Candara" panose="020E0502030303020204" pitchFamily="34" charset="0"/>
              </a:rPr>
              <a:t>, DMGRSSN, (</a:t>
            </a:r>
            <a:r>
              <a:rPr lang="en-US" altLang="en-US" sz="2000" dirty="0" err="1">
                <a:latin typeface="Candara" panose="020E0502030303020204" pitchFamily="34" charset="0"/>
              </a:rPr>
              <a:t>DLocation</a:t>
            </a:r>
            <a:r>
              <a:rPr lang="en-US" altLang="en-US" sz="2000" dirty="0">
                <a:latin typeface="Candara" panose="020E0502030303020204" pitchFamily="34" charset="0"/>
              </a:rPr>
              <a:t>))</a:t>
            </a: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dirty="0">
              <a:latin typeface="Candara" panose="020E0502030303020204" pitchFamily="34" charset="0"/>
            </a:endParaRPr>
          </a:p>
          <a:p>
            <a:pPr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Department is in UNF</a:t>
            </a:r>
          </a:p>
          <a:p>
            <a:pPr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Department relation not in 1NF</a:t>
            </a:r>
          </a:p>
          <a:p>
            <a:pPr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How to take into 1NF 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5772" y="2409372"/>
            <a:ext cx="8609013" cy="2157413"/>
            <a:chOff x="275772" y="2409372"/>
            <a:chExt cx="8609013" cy="2157413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523422" y="2409372"/>
              <a:ext cx="15732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andara" panose="020E0502030303020204" pitchFamily="34" charset="0"/>
                </a:rPr>
                <a:t>DEPARTMENT</a:t>
              </a:r>
            </a:p>
          </p:txBody>
        </p:sp>
        <p:grpSp>
          <p:nvGrpSpPr>
            <p:cNvPr id="35847" name="Group 5"/>
            <p:cNvGrpSpPr>
              <a:grpSpLocks/>
            </p:cNvGrpSpPr>
            <p:nvPr/>
          </p:nvGrpSpPr>
          <p:grpSpPr bwMode="auto">
            <a:xfrm>
              <a:off x="275772" y="2871335"/>
              <a:ext cx="8609013" cy="1695450"/>
              <a:chOff x="432" y="1971"/>
              <a:chExt cx="5423" cy="1068"/>
            </a:xfrm>
          </p:grpSpPr>
          <p:grpSp>
            <p:nvGrpSpPr>
              <p:cNvPr id="35848" name="Group 6"/>
              <p:cNvGrpSpPr>
                <a:grpSpLocks/>
              </p:cNvGrpSpPr>
              <p:nvPr/>
            </p:nvGrpSpPr>
            <p:grpSpPr bwMode="auto">
              <a:xfrm>
                <a:off x="437" y="1972"/>
                <a:ext cx="5412" cy="1065"/>
                <a:chOff x="437" y="1972"/>
                <a:chExt cx="5412" cy="1065"/>
              </a:xfrm>
            </p:grpSpPr>
            <p:grpSp>
              <p:nvGrpSpPr>
                <p:cNvPr id="35850" name="Group 7"/>
                <p:cNvGrpSpPr>
                  <a:grpSpLocks/>
                </p:cNvGrpSpPr>
                <p:nvPr/>
              </p:nvGrpSpPr>
              <p:grpSpPr bwMode="auto">
                <a:xfrm>
                  <a:off x="437" y="1972"/>
                  <a:ext cx="1137" cy="432"/>
                  <a:chOff x="437" y="1972"/>
                  <a:chExt cx="1137" cy="432"/>
                </a:xfrm>
              </p:grpSpPr>
              <p:sp>
                <p:nvSpPr>
                  <p:cNvPr id="3589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11" y="1972"/>
                    <a:ext cx="988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DNAME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7" y="1972"/>
                    <a:ext cx="1137" cy="43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1" name="Group 10"/>
                <p:cNvGrpSpPr>
                  <a:grpSpLocks/>
                </p:cNvGrpSpPr>
                <p:nvPr/>
              </p:nvGrpSpPr>
              <p:grpSpPr bwMode="auto">
                <a:xfrm>
                  <a:off x="1574" y="1972"/>
                  <a:ext cx="1001" cy="432"/>
                  <a:chOff x="1574" y="1972"/>
                  <a:chExt cx="1001" cy="432"/>
                </a:xfrm>
              </p:grpSpPr>
              <p:sp>
                <p:nvSpPr>
                  <p:cNvPr id="3589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1972"/>
                    <a:ext cx="85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600" b="1" u="sng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:r>
                      <a:rPr lang="en-US" altLang="en-US" sz="1600" b="1" u="sng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DNUMBER</a:t>
                    </a:r>
                  </a:p>
                  <a:p>
                    <a:pPr eaLnBrk="1" hangingPunct="1"/>
                    <a:endParaRPr lang="en-US" altLang="en-US" sz="1600" b="1" u="sng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74" y="1972"/>
                    <a:ext cx="1001" cy="43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2" name="Group 13"/>
                <p:cNvGrpSpPr>
                  <a:grpSpLocks/>
                </p:cNvGrpSpPr>
                <p:nvPr/>
              </p:nvGrpSpPr>
              <p:grpSpPr bwMode="auto">
                <a:xfrm>
                  <a:off x="2575" y="1972"/>
                  <a:ext cx="1073" cy="432"/>
                  <a:chOff x="2575" y="1972"/>
                  <a:chExt cx="1073" cy="432"/>
                </a:xfrm>
              </p:grpSpPr>
              <p:sp>
                <p:nvSpPr>
                  <p:cNvPr id="3589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649" y="1972"/>
                    <a:ext cx="925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DMGRSSN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1972"/>
                    <a:ext cx="1073" cy="43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3" name="Group 16"/>
                <p:cNvGrpSpPr>
                  <a:grpSpLocks/>
                </p:cNvGrpSpPr>
                <p:nvPr/>
              </p:nvGrpSpPr>
              <p:grpSpPr bwMode="auto">
                <a:xfrm>
                  <a:off x="3648" y="1972"/>
                  <a:ext cx="2201" cy="432"/>
                  <a:chOff x="3648" y="1972"/>
                  <a:chExt cx="2201" cy="432"/>
                </a:xfrm>
              </p:grpSpPr>
              <p:sp>
                <p:nvSpPr>
                  <p:cNvPr id="3589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722" y="1972"/>
                    <a:ext cx="2053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DLOCATIONS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9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972"/>
                    <a:ext cx="2201" cy="43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4" name="Group 19"/>
                <p:cNvGrpSpPr>
                  <a:grpSpLocks/>
                </p:cNvGrpSpPr>
                <p:nvPr/>
              </p:nvGrpSpPr>
              <p:grpSpPr bwMode="auto">
                <a:xfrm>
                  <a:off x="437" y="2404"/>
                  <a:ext cx="1137" cy="228"/>
                  <a:chOff x="437" y="2404"/>
                  <a:chExt cx="1137" cy="228"/>
                </a:xfrm>
              </p:grpSpPr>
              <p:sp>
                <p:nvSpPr>
                  <p:cNvPr id="3588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11" y="2404"/>
                    <a:ext cx="988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Research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37" y="2404"/>
                    <a:ext cx="1137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5" name="Group 22"/>
                <p:cNvGrpSpPr>
                  <a:grpSpLocks/>
                </p:cNvGrpSpPr>
                <p:nvPr/>
              </p:nvGrpSpPr>
              <p:grpSpPr bwMode="auto">
                <a:xfrm>
                  <a:off x="1574" y="2404"/>
                  <a:ext cx="1001" cy="228"/>
                  <a:chOff x="1574" y="2404"/>
                  <a:chExt cx="1001" cy="228"/>
                </a:xfrm>
              </p:grpSpPr>
              <p:sp>
                <p:nvSpPr>
                  <p:cNvPr id="3588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404"/>
                    <a:ext cx="852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574" y="2404"/>
                    <a:ext cx="1001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6" name="Group 25"/>
                <p:cNvGrpSpPr>
                  <a:grpSpLocks/>
                </p:cNvGrpSpPr>
                <p:nvPr/>
              </p:nvGrpSpPr>
              <p:grpSpPr bwMode="auto">
                <a:xfrm>
                  <a:off x="2575" y="2404"/>
                  <a:ext cx="1073" cy="228"/>
                  <a:chOff x="2575" y="2404"/>
                  <a:chExt cx="1073" cy="228"/>
                </a:xfrm>
              </p:grpSpPr>
              <p:sp>
                <p:nvSpPr>
                  <p:cNvPr id="3588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649" y="2404"/>
                    <a:ext cx="925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333445555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2404"/>
                    <a:ext cx="1073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7" name="Group 28"/>
                <p:cNvGrpSpPr>
                  <a:grpSpLocks/>
                </p:cNvGrpSpPr>
                <p:nvPr/>
              </p:nvGrpSpPr>
              <p:grpSpPr bwMode="auto">
                <a:xfrm>
                  <a:off x="3648" y="2404"/>
                  <a:ext cx="2201" cy="228"/>
                  <a:chOff x="3648" y="2404"/>
                  <a:chExt cx="2201" cy="228"/>
                </a:xfrm>
              </p:grpSpPr>
              <p:sp>
                <p:nvSpPr>
                  <p:cNvPr id="3588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722" y="2404"/>
                    <a:ext cx="2053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{</a:t>
                    </a:r>
                    <a:r>
                      <a:rPr lang="en-US" altLang="en-US" sz="1600" b="1" dirty="0" err="1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Mathara</a:t>
                    </a:r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, Kandy, Colombo}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04"/>
                    <a:ext cx="2201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8" name="Group 31"/>
                <p:cNvGrpSpPr>
                  <a:grpSpLocks/>
                </p:cNvGrpSpPr>
                <p:nvPr/>
              </p:nvGrpSpPr>
              <p:grpSpPr bwMode="auto">
                <a:xfrm>
                  <a:off x="437" y="2632"/>
                  <a:ext cx="1193" cy="228"/>
                  <a:chOff x="437" y="2632"/>
                  <a:chExt cx="1193" cy="228"/>
                </a:xfrm>
              </p:grpSpPr>
              <p:sp>
                <p:nvSpPr>
                  <p:cNvPr id="3588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11" y="2632"/>
                    <a:ext cx="1119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Administration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37" y="2632"/>
                    <a:ext cx="1136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59" name="Group 34"/>
                <p:cNvGrpSpPr>
                  <a:grpSpLocks/>
                </p:cNvGrpSpPr>
                <p:nvPr/>
              </p:nvGrpSpPr>
              <p:grpSpPr bwMode="auto">
                <a:xfrm>
                  <a:off x="1574" y="2632"/>
                  <a:ext cx="1001" cy="228"/>
                  <a:chOff x="1574" y="2632"/>
                  <a:chExt cx="1001" cy="228"/>
                </a:xfrm>
              </p:grpSpPr>
              <p:sp>
                <p:nvSpPr>
                  <p:cNvPr id="358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632"/>
                    <a:ext cx="852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4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574" y="2632"/>
                    <a:ext cx="1001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60" name="Group 37"/>
                <p:cNvGrpSpPr>
                  <a:grpSpLocks/>
                </p:cNvGrpSpPr>
                <p:nvPr/>
              </p:nvGrpSpPr>
              <p:grpSpPr bwMode="auto">
                <a:xfrm>
                  <a:off x="2575" y="2632"/>
                  <a:ext cx="1073" cy="228"/>
                  <a:chOff x="2575" y="2632"/>
                  <a:chExt cx="1073" cy="228"/>
                </a:xfrm>
              </p:grpSpPr>
              <p:sp>
                <p:nvSpPr>
                  <p:cNvPr id="3587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649" y="2632"/>
                    <a:ext cx="925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987654321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2632"/>
                    <a:ext cx="1073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61" name="Group 40"/>
                <p:cNvGrpSpPr>
                  <a:grpSpLocks/>
                </p:cNvGrpSpPr>
                <p:nvPr/>
              </p:nvGrpSpPr>
              <p:grpSpPr bwMode="auto">
                <a:xfrm>
                  <a:off x="3648" y="2632"/>
                  <a:ext cx="2201" cy="228"/>
                  <a:chOff x="3648" y="2632"/>
                  <a:chExt cx="2201" cy="228"/>
                </a:xfrm>
              </p:grpSpPr>
              <p:sp>
                <p:nvSpPr>
                  <p:cNvPr id="3587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722" y="2632"/>
                    <a:ext cx="2053" cy="2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{</a:t>
                    </a:r>
                    <a:r>
                      <a:rPr lang="en-US" altLang="en-US" sz="1600" b="1" dirty="0" err="1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Malabe</a:t>
                    </a:r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}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32"/>
                    <a:ext cx="2201" cy="228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62" name="Group 43"/>
                <p:cNvGrpSpPr>
                  <a:grpSpLocks/>
                </p:cNvGrpSpPr>
                <p:nvPr/>
              </p:nvGrpSpPr>
              <p:grpSpPr bwMode="auto">
                <a:xfrm>
                  <a:off x="437" y="2860"/>
                  <a:ext cx="1137" cy="177"/>
                  <a:chOff x="437" y="2860"/>
                  <a:chExt cx="1137" cy="177"/>
                </a:xfrm>
              </p:grpSpPr>
              <p:sp>
                <p:nvSpPr>
                  <p:cNvPr id="3587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11" y="2860"/>
                    <a:ext cx="988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Headquarters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37" y="2860"/>
                    <a:ext cx="1137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63" name="Group 46"/>
                <p:cNvGrpSpPr>
                  <a:grpSpLocks/>
                </p:cNvGrpSpPr>
                <p:nvPr/>
              </p:nvGrpSpPr>
              <p:grpSpPr bwMode="auto">
                <a:xfrm>
                  <a:off x="1574" y="2860"/>
                  <a:ext cx="1001" cy="177"/>
                  <a:chOff x="1574" y="2860"/>
                  <a:chExt cx="1001" cy="177"/>
                </a:xfrm>
              </p:grpSpPr>
              <p:sp>
                <p:nvSpPr>
                  <p:cNvPr id="35870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860"/>
                    <a:ext cx="852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574" y="2860"/>
                    <a:ext cx="1001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64" name="Group 49"/>
                <p:cNvGrpSpPr>
                  <a:grpSpLocks/>
                </p:cNvGrpSpPr>
                <p:nvPr/>
              </p:nvGrpSpPr>
              <p:grpSpPr bwMode="auto">
                <a:xfrm>
                  <a:off x="2575" y="2860"/>
                  <a:ext cx="1073" cy="177"/>
                  <a:chOff x="2575" y="2860"/>
                  <a:chExt cx="1073" cy="177"/>
                </a:xfrm>
              </p:grpSpPr>
              <p:sp>
                <p:nvSpPr>
                  <p:cNvPr id="3586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649" y="2860"/>
                    <a:ext cx="925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888665555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2860"/>
                    <a:ext cx="1073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5865" name="Group 52"/>
                <p:cNvGrpSpPr>
                  <a:grpSpLocks/>
                </p:cNvGrpSpPr>
                <p:nvPr/>
              </p:nvGrpSpPr>
              <p:grpSpPr bwMode="auto">
                <a:xfrm>
                  <a:off x="3648" y="2860"/>
                  <a:ext cx="2201" cy="177"/>
                  <a:chOff x="3648" y="2860"/>
                  <a:chExt cx="2201" cy="177"/>
                </a:xfrm>
              </p:grpSpPr>
              <p:sp>
                <p:nvSpPr>
                  <p:cNvPr id="3586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722" y="2860"/>
                    <a:ext cx="2053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6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{Colombo}</a:t>
                    </a:r>
                  </a:p>
                  <a:p>
                    <a:pPr eaLnBrk="1" hangingPunct="1"/>
                    <a:endParaRPr lang="en-US" altLang="en-US" sz="16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67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860"/>
                    <a:ext cx="2201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</p:grpSp>
          <p:sp>
            <p:nvSpPr>
              <p:cNvPr id="35849" name="Rectangle 55"/>
              <p:cNvSpPr>
                <a:spLocks noChangeArrowheads="1"/>
              </p:cNvSpPr>
              <p:nvPr/>
            </p:nvSpPr>
            <p:spPr bwMode="auto">
              <a:xfrm>
                <a:off x="432" y="1971"/>
                <a:ext cx="5423" cy="1068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b="1" dirty="0">
                  <a:latin typeface="Candara" panose="020E05020303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702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7" y="411486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Solution </a:t>
            </a:r>
            <a:br>
              <a:rPr lang="en-US" altLang="en-US" sz="3600" dirty="0">
                <a:solidFill>
                  <a:srgbClr val="FF0000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52400" y="1295400"/>
            <a:ext cx="8763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andara" panose="020E0502030303020204" pitchFamily="34" charset="0"/>
              </a:rPr>
              <a:t>: Create a separate DEPT_LOCATION relation with foreign key</a:t>
            </a:r>
          </a:p>
        </p:txBody>
      </p:sp>
      <p:grpSp>
        <p:nvGrpSpPr>
          <p:cNvPr id="36869" name="Group 2"/>
          <p:cNvGrpSpPr>
            <a:grpSpLocks/>
          </p:cNvGrpSpPr>
          <p:nvPr/>
        </p:nvGrpSpPr>
        <p:grpSpPr bwMode="auto">
          <a:xfrm>
            <a:off x="609600" y="1905000"/>
            <a:ext cx="3962400" cy="2208213"/>
            <a:chOff x="432" y="1248"/>
            <a:chExt cx="2496" cy="1391"/>
          </a:xfrm>
        </p:grpSpPr>
        <p:sp>
          <p:nvSpPr>
            <p:cNvPr id="36912" name="Text Box 3"/>
            <p:cNvSpPr txBox="1">
              <a:spLocks noChangeArrowheads="1"/>
            </p:cNvSpPr>
            <p:nvPr/>
          </p:nvSpPr>
          <p:spPr bwMode="auto">
            <a:xfrm>
              <a:off x="512" y="1248"/>
              <a:ext cx="111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andara" panose="020E0502030303020204" pitchFamily="34" charset="0"/>
                </a:rPr>
                <a:t>DEPT_LOCATIONS</a:t>
              </a:r>
            </a:p>
          </p:txBody>
        </p:sp>
        <p:grpSp>
          <p:nvGrpSpPr>
            <p:cNvPr id="36913" name="Group 4"/>
            <p:cNvGrpSpPr>
              <a:grpSpLocks/>
            </p:cNvGrpSpPr>
            <p:nvPr/>
          </p:nvGrpSpPr>
          <p:grpSpPr bwMode="auto">
            <a:xfrm>
              <a:off x="432" y="1568"/>
              <a:ext cx="2496" cy="1071"/>
              <a:chOff x="432" y="1568"/>
              <a:chExt cx="2496" cy="1071"/>
            </a:xfrm>
          </p:grpSpPr>
          <p:grpSp>
            <p:nvGrpSpPr>
              <p:cNvPr id="36914" name="Group 5"/>
              <p:cNvGrpSpPr>
                <a:grpSpLocks/>
              </p:cNvGrpSpPr>
              <p:nvPr/>
            </p:nvGrpSpPr>
            <p:grpSpPr bwMode="auto">
              <a:xfrm>
                <a:off x="436" y="1569"/>
                <a:ext cx="2486" cy="1070"/>
                <a:chOff x="436" y="1569"/>
                <a:chExt cx="2486" cy="1070"/>
              </a:xfrm>
            </p:grpSpPr>
            <p:grpSp>
              <p:nvGrpSpPr>
                <p:cNvPr id="36916" name="Group 9"/>
                <p:cNvGrpSpPr>
                  <a:grpSpLocks/>
                </p:cNvGrpSpPr>
                <p:nvPr/>
              </p:nvGrpSpPr>
              <p:grpSpPr bwMode="auto">
                <a:xfrm>
                  <a:off x="436" y="1569"/>
                  <a:ext cx="1380" cy="185"/>
                  <a:chOff x="436" y="1569"/>
                  <a:chExt cx="1380" cy="185"/>
                </a:xfrm>
              </p:grpSpPr>
              <p:sp>
                <p:nvSpPr>
                  <p:cNvPr id="3695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02" y="1569"/>
                    <a:ext cx="1249" cy="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u="sng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DNUMBER</a:t>
                    </a:r>
                  </a:p>
                  <a:p>
                    <a:pPr eaLnBrk="1" hangingPunct="1"/>
                    <a:endParaRPr lang="en-US" altLang="en-US" sz="1400" b="1" u="sng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5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6" y="1569"/>
                    <a:ext cx="1380" cy="185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17" name="Group 9"/>
                <p:cNvGrpSpPr>
                  <a:grpSpLocks/>
                </p:cNvGrpSpPr>
                <p:nvPr/>
              </p:nvGrpSpPr>
              <p:grpSpPr bwMode="auto">
                <a:xfrm>
                  <a:off x="1816" y="1569"/>
                  <a:ext cx="1106" cy="185"/>
                  <a:chOff x="1816" y="1569"/>
                  <a:chExt cx="1106" cy="185"/>
                </a:xfrm>
              </p:grpSpPr>
              <p:sp>
                <p:nvSpPr>
                  <p:cNvPr id="3694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1569"/>
                    <a:ext cx="975" cy="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u="sng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DLOCATIONS</a:t>
                    </a:r>
                  </a:p>
                  <a:p>
                    <a:pPr eaLnBrk="1" hangingPunct="1"/>
                    <a:endParaRPr lang="en-US" altLang="en-US" sz="1400" b="1" u="sng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4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569"/>
                    <a:ext cx="1106" cy="185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18" name="Group 12"/>
                <p:cNvGrpSpPr>
                  <a:grpSpLocks/>
                </p:cNvGrpSpPr>
                <p:nvPr/>
              </p:nvGrpSpPr>
              <p:grpSpPr bwMode="auto">
                <a:xfrm>
                  <a:off x="436" y="1755"/>
                  <a:ext cx="1380" cy="177"/>
                  <a:chOff x="436" y="1755"/>
                  <a:chExt cx="1380" cy="177"/>
                </a:xfrm>
              </p:grpSpPr>
              <p:sp>
                <p:nvSpPr>
                  <p:cNvPr id="3694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02" y="1755"/>
                    <a:ext cx="1249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4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6" y="1755"/>
                    <a:ext cx="1380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19" name="Group 15"/>
                <p:cNvGrpSpPr>
                  <a:grpSpLocks/>
                </p:cNvGrpSpPr>
                <p:nvPr/>
              </p:nvGrpSpPr>
              <p:grpSpPr bwMode="auto">
                <a:xfrm>
                  <a:off x="1816" y="1755"/>
                  <a:ext cx="1106" cy="177"/>
                  <a:chOff x="1816" y="1755"/>
                  <a:chExt cx="1106" cy="177"/>
                </a:xfrm>
              </p:grpSpPr>
              <p:sp>
                <p:nvSpPr>
                  <p:cNvPr id="3694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1755"/>
                    <a:ext cx="975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Colombo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755"/>
                    <a:ext cx="1106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0" name="Group 18"/>
                <p:cNvGrpSpPr>
                  <a:grpSpLocks/>
                </p:cNvGrpSpPr>
                <p:nvPr/>
              </p:nvGrpSpPr>
              <p:grpSpPr bwMode="auto">
                <a:xfrm>
                  <a:off x="436" y="1931"/>
                  <a:ext cx="1380" cy="177"/>
                  <a:chOff x="436" y="1931"/>
                  <a:chExt cx="1380" cy="177"/>
                </a:xfrm>
              </p:grpSpPr>
              <p:sp>
                <p:nvSpPr>
                  <p:cNvPr id="3694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02" y="1931"/>
                    <a:ext cx="1249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4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4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36" y="1931"/>
                    <a:ext cx="1380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1" name="Group 21"/>
                <p:cNvGrpSpPr>
                  <a:grpSpLocks/>
                </p:cNvGrpSpPr>
                <p:nvPr/>
              </p:nvGrpSpPr>
              <p:grpSpPr bwMode="auto">
                <a:xfrm>
                  <a:off x="1816" y="1931"/>
                  <a:ext cx="1106" cy="177"/>
                  <a:chOff x="1816" y="1931"/>
                  <a:chExt cx="1106" cy="177"/>
                </a:xfrm>
              </p:grpSpPr>
              <p:sp>
                <p:nvSpPr>
                  <p:cNvPr id="3694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1931"/>
                    <a:ext cx="975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 err="1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Malabe</a:t>
                    </a:r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4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931"/>
                    <a:ext cx="1106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2" name="Group 24"/>
                <p:cNvGrpSpPr>
                  <a:grpSpLocks/>
                </p:cNvGrpSpPr>
                <p:nvPr/>
              </p:nvGrpSpPr>
              <p:grpSpPr bwMode="auto">
                <a:xfrm>
                  <a:off x="436" y="2108"/>
                  <a:ext cx="1380" cy="177"/>
                  <a:chOff x="436" y="2108"/>
                  <a:chExt cx="1380" cy="177"/>
                </a:xfrm>
              </p:grpSpPr>
              <p:sp>
                <p:nvSpPr>
                  <p:cNvPr id="3693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02" y="2108"/>
                    <a:ext cx="1249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39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36" y="2108"/>
                    <a:ext cx="1380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3" name="Group 27"/>
                <p:cNvGrpSpPr>
                  <a:grpSpLocks/>
                </p:cNvGrpSpPr>
                <p:nvPr/>
              </p:nvGrpSpPr>
              <p:grpSpPr bwMode="auto">
                <a:xfrm>
                  <a:off x="1816" y="2108"/>
                  <a:ext cx="1106" cy="177"/>
                  <a:chOff x="1816" y="2108"/>
                  <a:chExt cx="1106" cy="177"/>
                </a:xfrm>
              </p:grpSpPr>
              <p:sp>
                <p:nvSpPr>
                  <p:cNvPr id="3693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2108"/>
                    <a:ext cx="975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 err="1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Mathara</a:t>
                    </a:r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3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2108"/>
                    <a:ext cx="1106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4" name="Group 30"/>
                <p:cNvGrpSpPr>
                  <a:grpSpLocks/>
                </p:cNvGrpSpPr>
                <p:nvPr/>
              </p:nvGrpSpPr>
              <p:grpSpPr bwMode="auto">
                <a:xfrm>
                  <a:off x="436" y="2285"/>
                  <a:ext cx="1380" cy="177"/>
                  <a:chOff x="436" y="2285"/>
                  <a:chExt cx="1380" cy="177"/>
                </a:xfrm>
              </p:grpSpPr>
              <p:sp>
                <p:nvSpPr>
                  <p:cNvPr id="3693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02" y="2285"/>
                    <a:ext cx="1249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3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36" y="2285"/>
                    <a:ext cx="1380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5" name="Group 33"/>
                <p:cNvGrpSpPr>
                  <a:grpSpLocks/>
                </p:cNvGrpSpPr>
                <p:nvPr/>
              </p:nvGrpSpPr>
              <p:grpSpPr bwMode="auto">
                <a:xfrm>
                  <a:off x="1816" y="2285"/>
                  <a:ext cx="1106" cy="177"/>
                  <a:chOff x="1816" y="2285"/>
                  <a:chExt cx="1106" cy="177"/>
                </a:xfrm>
              </p:grpSpPr>
              <p:sp>
                <p:nvSpPr>
                  <p:cNvPr id="3693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2285"/>
                    <a:ext cx="975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Kandy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3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2285"/>
                    <a:ext cx="1106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6" name="Group 36"/>
                <p:cNvGrpSpPr>
                  <a:grpSpLocks/>
                </p:cNvGrpSpPr>
                <p:nvPr/>
              </p:nvGrpSpPr>
              <p:grpSpPr bwMode="auto">
                <a:xfrm>
                  <a:off x="436" y="2462"/>
                  <a:ext cx="1380" cy="177"/>
                  <a:chOff x="436" y="2462"/>
                  <a:chExt cx="1380" cy="177"/>
                </a:xfrm>
              </p:grpSpPr>
              <p:sp>
                <p:nvSpPr>
                  <p:cNvPr id="3693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02" y="2462"/>
                    <a:ext cx="1249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3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36" y="2462"/>
                    <a:ext cx="1380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927" name="Group 39"/>
                <p:cNvGrpSpPr>
                  <a:grpSpLocks/>
                </p:cNvGrpSpPr>
                <p:nvPr/>
              </p:nvGrpSpPr>
              <p:grpSpPr bwMode="auto">
                <a:xfrm>
                  <a:off x="1816" y="2462"/>
                  <a:ext cx="1106" cy="177"/>
                  <a:chOff x="1816" y="2462"/>
                  <a:chExt cx="1106" cy="177"/>
                </a:xfrm>
              </p:grpSpPr>
              <p:sp>
                <p:nvSpPr>
                  <p:cNvPr id="3692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2462"/>
                    <a:ext cx="975" cy="1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Colombo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2462"/>
                    <a:ext cx="1106" cy="177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</p:grpSp>
          <p:sp>
            <p:nvSpPr>
              <p:cNvPr id="36915" name="Rectangle 42"/>
              <p:cNvSpPr>
                <a:spLocks noChangeArrowheads="1"/>
              </p:cNvSpPr>
              <p:nvPr/>
            </p:nvSpPr>
            <p:spPr bwMode="auto">
              <a:xfrm>
                <a:off x="432" y="1568"/>
                <a:ext cx="2496" cy="1071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b="1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36870" name="Group 43"/>
          <p:cNvGrpSpPr>
            <a:grpSpLocks/>
          </p:cNvGrpSpPr>
          <p:nvPr/>
        </p:nvGrpSpPr>
        <p:grpSpPr bwMode="auto">
          <a:xfrm>
            <a:off x="381000" y="4235449"/>
            <a:ext cx="5257801" cy="1936751"/>
            <a:chOff x="202" y="2832"/>
            <a:chExt cx="3312" cy="1220"/>
          </a:xfrm>
        </p:grpSpPr>
        <p:grpSp>
          <p:nvGrpSpPr>
            <p:cNvPr id="36872" name="Group 44"/>
            <p:cNvGrpSpPr>
              <a:grpSpLocks/>
            </p:cNvGrpSpPr>
            <p:nvPr/>
          </p:nvGrpSpPr>
          <p:grpSpPr bwMode="auto">
            <a:xfrm>
              <a:off x="202" y="3140"/>
              <a:ext cx="3312" cy="912"/>
              <a:chOff x="202" y="3140"/>
              <a:chExt cx="3312" cy="912"/>
            </a:xfrm>
          </p:grpSpPr>
          <p:grpSp>
            <p:nvGrpSpPr>
              <p:cNvPr id="36874" name="Group 45"/>
              <p:cNvGrpSpPr>
                <a:grpSpLocks/>
              </p:cNvGrpSpPr>
              <p:nvPr/>
            </p:nvGrpSpPr>
            <p:grpSpPr bwMode="auto">
              <a:xfrm>
                <a:off x="206" y="3141"/>
                <a:ext cx="3302" cy="909"/>
                <a:chOff x="206" y="3141"/>
                <a:chExt cx="3302" cy="909"/>
              </a:xfrm>
            </p:grpSpPr>
            <p:grpSp>
              <p:nvGrpSpPr>
                <p:cNvPr id="36876" name="Group 46"/>
                <p:cNvGrpSpPr>
                  <a:grpSpLocks/>
                </p:cNvGrpSpPr>
                <p:nvPr/>
              </p:nvGrpSpPr>
              <p:grpSpPr bwMode="auto">
                <a:xfrm>
                  <a:off x="206" y="3141"/>
                  <a:ext cx="1366" cy="272"/>
                  <a:chOff x="206" y="3141"/>
                  <a:chExt cx="1366" cy="272"/>
                </a:xfrm>
              </p:grpSpPr>
              <p:sp>
                <p:nvSpPr>
                  <p:cNvPr id="36910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72" y="3141"/>
                    <a:ext cx="1234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DNAME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1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06" y="3141"/>
                    <a:ext cx="1366" cy="27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77" name="Group 49"/>
                <p:cNvGrpSpPr>
                  <a:grpSpLocks/>
                </p:cNvGrpSpPr>
                <p:nvPr/>
              </p:nvGrpSpPr>
              <p:grpSpPr bwMode="auto">
                <a:xfrm>
                  <a:off x="1572" y="3141"/>
                  <a:ext cx="1096" cy="272"/>
                  <a:chOff x="1572" y="3141"/>
                  <a:chExt cx="1096" cy="272"/>
                </a:xfrm>
              </p:grpSpPr>
              <p:sp>
                <p:nvSpPr>
                  <p:cNvPr id="3690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637" y="3141"/>
                    <a:ext cx="965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u="sng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DNUMBER</a:t>
                    </a:r>
                  </a:p>
                  <a:p>
                    <a:pPr eaLnBrk="1" hangingPunct="1"/>
                    <a:endParaRPr lang="en-US" altLang="en-US" sz="1400" b="1" u="sng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09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3141"/>
                    <a:ext cx="1096" cy="27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78" name="Group 52"/>
                <p:cNvGrpSpPr>
                  <a:grpSpLocks/>
                </p:cNvGrpSpPr>
                <p:nvPr/>
              </p:nvGrpSpPr>
              <p:grpSpPr bwMode="auto">
                <a:xfrm>
                  <a:off x="2668" y="3141"/>
                  <a:ext cx="840" cy="272"/>
                  <a:chOff x="2668" y="3141"/>
                  <a:chExt cx="840" cy="272"/>
                </a:xfrm>
              </p:grpSpPr>
              <p:sp>
                <p:nvSpPr>
                  <p:cNvPr id="3690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734" y="3141"/>
                    <a:ext cx="709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DMGRSSN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07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3141"/>
                    <a:ext cx="840" cy="27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79" name="Group 55"/>
                <p:cNvGrpSpPr>
                  <a:grpSpLocks/>
                </p:cNvGrpSpPr>
                <p:nvPr/>
              </p:nvGrpSpPr>
              <p:grpSpPr bwMode="auto">
                <a:xfrm>
                  <a:off x="206" y="3414"/>
                  <a:ext cx="1366" cy="212"/>
                  <a:chOff x="206" y="3414"/>
                  <a:chExt cx="1366" cy="212"/>
                </a:xfrm>
              </p:grpSpPr>
              <p:sp>
                <p:nvSpPr>
                  <p:cNvPr id="36904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72" y="3414"/>
                    <a:ext cx="123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Research 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05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06" y="3414"/>
                    <a:ext cx="1366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0" name="Group 58"/>
                <p:cNvGrpSpPr>
                  <a:grpSpLocks/>
                </p:cNvGrpSpPr>
                <p:nvPr/>
              </p:nvGrpSpPr>
              <p:grpSpPr bwMode="auto">
                <a:xfrm>
                  <a:off x="1572" y="3414"/>
                  <a:ext cx="1096" cy="212"/>
                  <a:chOff x="1572" y="3414"/>
                  <a:chExt cx="1096" cy="212"/>
                </a:xfrm>
              </p:grpSpPr>
              <p:sp>
                <p:nvSpPr>
                  <p:cNvPr id="3690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37" y="3414"/>
                    <a:ext cx="9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0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3414"/>
                    <a:ext cx="1096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1" name="Group 61"/>
                <p:cNvGrpSpPr>
                  <a:grpSpLocks/>
                </p:cNvGrpSpPr>
                <p:nvPr/>
              </p:nvGrpSpPr>
              <p:grpSpPr bwMode="auto">
                <a:xfrm>
                  <a:off x="2668" y="3414"/>
                  <a:ext cx="840" cy="212"/>
                  <a:chOff x="2668" y="3414"/>
                  <a:chExt cx="840" cy="212"/>
                </a:xfrm>
              </p:grpSpPr>
              <p:sp>
                <p:nvSpPr>
                  <p:cNvPr id="3690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734" y="3414"/>
                    <a:ext cx="70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333445555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90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3414"/>
                    <a:ext cx="840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2" name="Group 64"/>
                <p:cNvGrpSpPr>
                  <a:grpSpLocks/>
                </p:cNvGrpSpPr>
                <p:nvPr/>
              </p:nvGrpSpPr>
              <p:grpSpPr bwMode="auto">
                <a:xfrm>
                  <a:off x="206" y="3626"/>
                  <a:ext cx="1366" cy="212"/>
                  <a:chOff x="206" y="3626"/>
                  <a:chExt cx="1366" cy="212"/>
                </a:xfrm>
              </p:grpSpPr>
              <p:sp>
                <p:nvSpPr>
                  <p:cNvPr id="36898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272" y="3626"/>
                    <a:ext cx="123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Administration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89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06" y="3626"/>
                    <a:ext cx="1366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3" name="Group 67"/>
                <p:cNvGrpSpPr>
                  <a:grpSpLocks/>
                </p:cNvGrpSpPr>
                <p:nvPr/>
              </p:nvGrpSpPr>
              <p:grpSpPr bwMode="auto">
                <a:xfrm>
                  <a:off x="1572" y="3626"/>
                  <a:ext cx="1096" cy="212"/>
                  <a:chOff x="1572" y="3626"/>
                  <a:chExt cx="1096" cy="212"/>
                </a:xfrm>
              </p:grpSpPr>
              <p:sp>
                <p:nvSpPr>
                  <p:cNvPr id="3689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637" y="3626"/>
                    <a:ext cx="9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4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89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3626"/>
                    <a:ext cx="1096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4" name="Group 70"/>
                <p:cNvGrpSpPr>
                  <a:grpSpLocks/>
                </p:cNvGrpSpPr>
                <p:nvPr/>
              </p:nvGrpSpPr>
              <p:grpSpPr bwMode="auto">
                <a:xfrm>
                  <a:off x="2668" y="3626"/>
                  <a:ext cx="840" cy="212"/>
                  <a:chOff x="2668" y="3626"/>
                  <a:chExt cx="840" cy="212"/>
                </a:xfrm>
              </p:grpSpPr>
              <p:sp>
                <p:nvSpPr>
                  <p:cNvPr id="36894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734" y="3626"/>
                    <a:ext cx="70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987654321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895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3626"/>
                    <a:ext cx="840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5" name="Group 73"/>
                <p:cNvGrpSpPr>
                  <a:grpSpLocks/>
                </p:cNvGrpSpPr>
                <p:nvPr/>
              </p:nvGrpSpPr>
              <p:grpSpPr bwMode="auto">
                <a:xfrm>
                  <a:off x="206" y="3838"/>
                  <a:ext cx="1366" cy="212"/>
                  <a:chOff x="206" y="3838"/>
                  <a:chExt cx="1366" cy="212"/>
                </a:xfrm>
              </p:grpSpPr>
              <p:sp>
                <p:nvSpPr>
                  <p:cNvPr id="3689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72" y="3838"/>
                    <a:ext cx="123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Headquarters 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89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06" y="3838"/>
                    <a:ext cx="1366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6" name="Group 76"/>
                <p:cNvGrpSpPr>
                  <a:grpSpLocks/>
                </p:cNvGrpSpPr>
                <p:nvPr/>
              </p:nvGrpSpPr>
              <p:grpSpPr bwMode="auto">
                <a:xfrm>
                  <a:off x="1572" y="3838"/>
                  <a:ext cx="1096" cy="212"/>
                  <a:chOff x="1572" y="3838"/>
                  <a:chExt cx="1096" cy="212"/>
                </a:xfrm>
              </p:grpSpPr>
              <p:sp>
                <p:nvSpPr>
                  <p:cNvPr id="36890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637" y="3838"/>
                    <a:ext cx="9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891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3838"/>
                    <a:ext cx="1096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  <p:grpSp>
              <p:nvGrpSpPr>
                <p:cNvPr id="36887" name="Group 79"/>
                <p:cNvGrpSpPr>
                  <a:grpSpLocks/>
                </p:cNvGrpSpPr>
                <p:nvPr/>
              </p:nvGrpSpPr>
              <p:grpSpPr bwMode="auto">
                <a:xfrm>
                  <a:off x="2668" y="3838"/>
                  <a:ext cx="840" cy="212"/>
                  <a:chOff x="2668" y="3838"/>
                  <a:chExt cx="840" cy="212"/>
                </a:xfrm>
              </p:grpSpPr>
              <p:sp>
                <p:nvSpPr>
                  <p:cNvPr id="3688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734" y="3838"/>
                    <a:ext cx="70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/>
                  <a:lstStyle>
                    <a:lvl1pPr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400" b="1" dirty="0">
                        <a:solidFill>
                          <a:srgbClr val="000000"/>
                        </a:solidFill>
                        <a:latin typeface="Candara" panose="020E0502030303020204" pitchFamily="34" charset="0"/>
                        <a:cs typeface="Times New Roman" panose="02020603050405020304" pitchFamily="18" charset="0"/>
                      </a:rPr>
                      <a:t>888665555</a:t>
                    </a:r>
                  </a:p>
                  <a:p>
                    <a:pPr eaLnBrk="1" hangingPunct="1"/>
                    <a:endParaRPr lang="en-US" altLang="en-US" sz="1400" b="1" dirty="0">
                      <a:solidFill>
                        <a:srgbClr val="000000"/>
                      </a:solidFill>
                      <a:latin typeface="Candara" panose="020E0502030303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88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3838"/>
                    <a:ext cx="840" cy="212"/>
                  </a:xfrm>
                  <a:prstGeom prst="rect">
                    <a:avLst/>
                  </a:prstGeom>
                  <a:noFill/>
                  <a:ln w="9525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b="1" dirty="0">
                      <a:latin typeface="Candara" panose="020E0502030303020204" pitchFamily="34" charset="0"/>
                    </a:endParaRPr>
                  </a:p>
                </p:txBody>
              </p:sp>
            </p:grpSp>
          </p:grpSp>
          <p:sp>
            <p:nvSpPr>
              <p:cNvPr id="36875" name="Rectangle 82"/>
              <p:cNvSpPr>
                <a:spLocks noChangeArrowheads="1"/>
              </p:cNvSpPr>
              <p:nvPr/>
            </p:nvSpPr>
            <p:spPr bwMode="auto">
              <a:xfrm>
                <a:off x="202" y="3140"/>
                <a:ext cx="3312" cy="912"/>
              </a:xfrm>
              <a:prstGeom prst="rect">
                <a:avLst/>
              </a:prstGeom>
              <a:noFill/>
              <a:ln w="936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b="1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36873" name="Text Box 83"/>
            <p:cNvSpPr txBox="1">
              <a:spLocks noChangeArrowheads="1"/>
            </p:cNvSpPr>
            <p:nvPr/>
          </p:nvSpPr>
          <p:spPr bwMode="auto">
            <a:xfrm>
              <a:off x="532" y="2832"/>
              <a:ext cx="88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>
                  <a:solidFill>
                    <a:srgbClr val="000000"/>
                  </a:solidFill>
                  <a:latin typeface="Candara" panose="020E0502030303020204" pitchFamily="34" charset="0"/>
                </a:rPr>
                <a:t>DEPARTMENT</a:t>
              </a:r>
            </a:p>
          </p:txBody>
        </p:sp>
      </p:grpSp>
      <p:sp>
        <p:nvSpPr>
          <p:cNvPr id="36871" name="Text Box 1"/>
          <p:cNvSpPr txBox="1">
            <a:spLocks noChangeArrowheads="1"/>
          </p:cNvSpPr>
          <p:nvPr/>
        </p:nvSpPr>
        <p:spPr bwMode="auto">
          <a:xfrm>
            <a:off x="5334000" y="1981200"/>
            <a:ext cx="38100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Remove the attribute DLOCTION and place it in a separate relation DEPT_LOCTIONS along with the primary key DNUMBER of DEPARTMENT.</a:t>
            </a:r>
          </a:p>
          <a:p>
            <a:pPr algn="l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The PK is the combination {DNUMBER, DLOCTION}</a:t>
            </a:r>
          </a:p>
          <a:p>
            <a:pPr algn="l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This decompose the non-INF relation into two INF relation.</a:t>
            </a:r>
          </a:p>
          <a:p>
            <a:pPr eaLnBrk="1" hangingPunct="1">
              <a:spcBef>
                <a:spcPts val="50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sz="2000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89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775" y="456185"/>
            <a:ext cx="7086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Full Functional Dependency</a:t>
            </a:r>
            <a:br>
              <a:rPr lang="en-US" altLang="en-US" sz="3600" dirty="0">
                <a:solidFill>
                  <a:srgbClr val="333399"/>
                </a:solidFill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51972" y="1295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rgbClr val="3333CC"/>
                </a:solidFill>
                <a:latin typeface="Candara" panose="020E0502030303020204" pitchFamily="34" charset="0"/>
              </a:rPr>
              <a:t>     </a:t>
            </a:r>
            <a:r>
              <a:rPr lang="en-US" altLang="en-US" dirty="0">
                <a:latin typeface="Candara" panose="020E0502030303020204" pitchFamily="34" charset="0"/>
              </a:rPr>
              <a:t>A functional dependency, X </a:t>
            </a:r>
            <a:r>
              <a:rPr lang="en-US" altLang="en-US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Candara" panose="020E0502030303020204" pitchFamily="34" charset="0"/>
              </a:rPr>
              <a:t> Y is a full functional dependency if removal of any attribute A from X means that the dependency does not hold 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latin typeface="Candara" panose="020E0502030303020204" pitchFamily="34" charset="0"/>
              </a:rPr>
              <a:t>				(i.e. (X –{A}) </a:t>
            </a:r>
            <a:r>
              <a:rPr lang="en-US" altLang="en-US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Candara" panose="020E0502030303020204" pitchFamily="34" charset="0"/>
              </a:rPr>
              <a:t> Y does not hold )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762000" y="2467669"/>
            <a:ext cx="9111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andara" panose="020E0502030303020204" pitchFamily="34" charset="0"/>
              </a:rPr>
              <a:t>TEACH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81742" y="2895600"/>
          <a:ext cx="7392988" cy="2514602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STUDENT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COURSE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TEACHER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CAMPUS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Narayan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ABC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Colombo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Smith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XYZ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Nalin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Samantha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Colombo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Kamal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ABC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Janith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ABC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Colombo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Ranil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Samantha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Colombo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Saman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ABC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F81BD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4F81BD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59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Ruwan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XYZ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ndara" panose="020E0502030303020204" pitchFamily="34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ndara" panose="020E0502030303020204" pitchFamily="34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946" name="Text Box 125"/>
          <p:cNvSpPr txBox="1">
            <a:spLocks noChangeArrowheads="1"/>
          </p:cNvSpPr>
          <p:nvPr/>
        </p:nvSpPr>
        <p:spPr bwMode="auto">
          <a:xfrm>
            <a:off x="337458" y="5619510"/>
            <a:ext cx="4724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{Teacher, Campus}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 Course</a:t>
            </a:r>
          </a:p>
        </p:txBody>
      </p:sp>
      <p:sp>
        <p:nvSpPr>
          <p:cNvPr id="37947" name="Text Box 127"/>
          <p:cNvSpPr txBox="1">
            <a:spLocks noChangeArrowheads="1"/>
          </p:cNvSpPr>
          <p:nvPr/>
        </p:nvSpPr>
        <p:spPr bwMode="auto">
          <a:xfrm>
            <a:off x="4572000" y="5486642"/>
            <a:ext cx="4724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Teacher does NOT determine course</a:t>
            </a:r>
          </a:p>
        </p:txBody>
      </p:sp>
    </p:spTree>
    <p:extLst>
      <p:ext uri="{BB962C8B-B14F-4D97-AF65-F5344CB8AC3E}">
        <p14:creationId xmlns:p14="http://schemas.microsoft.com/office/powerpoint/2010/main" val="14052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76262"/>
            <a:ext cx="76200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</a:t>
            </a:r>
            <a:r>
              <a:rPr lang="en-US" altLang="en-US" sz="3600" dirty="0"/>
              <a:t>–</a:t>
            </a:r>
            <a:r>
              <a:rPr lang="en-US" altLang="en-US" sz="3600" dirty="0">
                <a:solidFill>
                  <a:srgbClr val="333399"/>
                </a:solidFill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2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nd</a:t>
            </a:r>
            <a:r>
              <a:rPr lang="en-US" altLang="en-US" sz="3600" b="1" dirty="0">
                <a:latin typeface="Candara" panose="020E0502030303020204" pitchFamily="34" charset="0"/>
              </a:rPr>
              <a:t>  Normal Form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A relation R is in second normal form (2NF) if every nonprime attribute A in R is </a:t>
            </a:r>
            <a:r>
              <a:rPr lang="en-US" altLang="en-US" b="1" dirty="0">
                <a:latin typeface="Candara" panose="020E0502030303020204" pitchFamily="34" charset="0"/>
              </a:rPr>
              <a:t>not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partially dependent </a:t>
            </a:r>
            <a:r>
              <a:rPr lang="en-US" altLang="en-US" dirty="0">
                <a:latin typeface="Candara" panose="020E0502030303020204" pitchFamily="34" charset="0"/>
              </a:rPr>
              <a:t>on any key of R</a:t>
            </a: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Remove partial functional dependencies into a new relation</a:t>
            </a:r>
            <a:endParaRPr lang="en-GB" altLang="en-US" dirty="0">
              <a:latin typeface="Candara" panose="020E0502030303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38917" name="Text Box 83"/>
          <p:cNvSpPr txBox="1">
            <a:spLocks noChangeArrowheads="1"/>
          </p:cNvSpPr>
          <p:nvPr/>
        </p:nvSpPr>
        <p:spPr bwMode="auto">
          <a:xfrm>
            <a:off x="76200" y="2435225"/>
            <a:ext cx="426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Example: Not in 2NF</a:t>
            </a:r>
          </a:p>
        </p:txBody>
      </p:sp>
      <p:cxnSp>
        <p:nvCxnSpPr>
          <p:cNvPr id="38959" name="AutoShape 78"/>
          <p:cNvCxnSpPr>
            <a:cxnSpLocks noChangeShapeType="1"/>
          </p:cNvCxnSpPr>
          <p:nvPr/>
        </p:nvCxnSpPr>
        <p:spPr bwMode="auto">
          <a:xfrm>
            <a:off x="1697831" y="2898773"/>
            <a:ext cx="5083969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Group 3"/>
          <p:cNvGraphicFramePr>
            <a:graphicFrameLocks noGrp="1"/>
          </p:cNvGraphicFramePr>
          <p:nvPr/>
        </p:nvGraphicFramePr>
        <p:xfrm>
          <a:off x="838200" y="3117850"/>
          <a:ext cx="7621588" cy="1643065"/>
        </p:xfrm>
        <a:graphic>
          <a:graphicData uri="http://schemas.openxmlformats.org/drawingml/2006/table">
            <a:tbl>
              <a:tblPr/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TEACHER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CAMPUS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COURSE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ADDRESS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Kapila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Colombo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BoC Merchant Tower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Nuwan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New Kandy Road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Samantha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Colombo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BoC Merchant Tower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Kapila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New Kandy Road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8956" name="AutoShape 74"/>
          <p:cNvCxnSpPr>
            <a:cxnSpLocks noChangeShapeType="1"/>
          </p:cNvCxnSpPr>
          <p:nvPr/>
        </p:nvCxnSpPr>
        <p:spPr bwMode="auto">
          <a:xfrm>
            <a:off x="2895602" y="5243786"/>
            <a:ext cx="3884123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75"/>
          <p:cNvCxnSpPr>
            <a:cxnSpLocks noChangeShapeType="1"/>
          </p:cNvCxnSpPr>
          <p:nvPr/>
        </p:nvCxnSpPr>
        <p:spPr bwMode="auto">
          <a:xfrm flipV="1">
            <a:off x="2895602" y="4872194"/>
            <a:ext cx="2075" cy="3715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3" name="Text Box 84"/>
          <p:cNvSpPr txBox="1">
            <a:spLocks noChangeArrowheads="1"/>
          </p:cNvSpPr>
          <p:nvPr/>
        </p:nvSpPr>
        <p:spPr bwMode="auto">
          <a:xfrm>
            <a:off x="4267200" y="5251450"/>
            <a:ext cx="27876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Partial dependency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81800" y="288925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4648200" y="2889250"/>
            <a:ext cx="794" cy="2286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95602" y="2898773"/>
            <a:ext cx="0" cy="219077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90048" y="2889250"/>
            <a:ext cx="0" cy="219077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81800" y="4876626"/>
            <a:ext cx="0" cy="37159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6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9437"/>
            <a:ext cx="76962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</a:t>
            </a:r>
            <a:r>
              <a:rPr lang="en-US" altLang="en-US" sz="3600" dirty="0"/>
              <a:t>–</a:t>
            </a:r>
            <a:r>
              <a:rPr lang="en-US" altLang="en-US" sz="3600" dirty="0">
                <a:solidFill>
                  <a:srgbClr val="333399"/>
                </a:solidFill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2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nd</a:t>
            </a:r>
            <a:r>
              <a:rPr lang="en-US" altLang="en-US" sz="3600" b="1" dirty="0">
                <a:latin typeface="Candara" panose="020E0502030303020204" pitchFamily="34" charset="0"/>
              </a:rPr>
              <a:t>  Normal Form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533400" y="1295400"/>
            <a:ext cx="8077200" cy="362560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609600" y="1295400"/>
            <a:ext cx="7924800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  Steps from 1NF to 2NF</a:t>
            </a:r>
            <a:r>
              <a:rPr lang="en-US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: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v"/>
            </a:pPr>
            <a:r>
              <a:rPr lang="en-US" alt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Remove the attributes that are only partially functionally dependent on the composite key, and place them in a new relation.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v"/>
            </a:pPr>
            <a:endParaRPr lang="en-US" altLang="en-US" sz="20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v"/>
            </a:pPr>
            <a:r>
              <a:rPr lang="en-US" alt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Add to this relation a copy of the attribute(s) which are the determinants of these offending attributes. These will automatically become the primary key of this new relation.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v"/>
            </a:pPr>
            <a:endParaRPr lang="en-US" altLang="en-US" sz="20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v"/>
            </a:pPr>
            <a:r>
              <a:rPr lang="en-US" alt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Name the new relation</a:t>
            </a:r>
            <a:endParaRPr lang="en-US" altLang="en-US" sz="2000" i="1" dirty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v"/>
            </a:pPr>
            <a:endParaRPr lang="en-US" altLang="en-US" sz="20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v"/>
            </a:pPr>
            <a:r>
              <a:rPr lang="en-US" altLang="en-US" sz="2000" dirty="0">
                <a:solidFill>
                  <a:schemeClr val="tx2"/>
                </a:solidFill>
                <a:latin typeface="Candara" panose="020E0502030303020204" pitchFamily="34" charset="0"/>
              </a:rPr>
              <a:t>Rename the original relation </a:t>
            </a:r>
          </a:p>
        </p:txBody>
      </p:sp>
    </p:spTree>
    <p:extLst>
      <p:ext uri="{BB962C8B-B14F-4D97-AF65-F5344CB8AC3E}">
        <p14:creationId xmlns:p14="http://schemas.microsoft.com/office/powerpoint/2010/main" val="3977149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9437"/>
            <a:ext cx="77724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</a:t>
            </a:r>
            <a:r>
              <a:rPr lang="en-US" altLang="en-US" sz="3600" dirty="0"/>
              <a:t>–</a:t>
            </a:r>
            <a:r>
              <a:rPr lang="en-US" altLang="en-US" sz="3600" dirty="0">
                <a:solidFill>
                  <a:srgbClr val="333399"/>
                </a:solidFill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2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nd</a:t>
            </a:r>
            <a:r>
              <a:rPr lang="en-US" altLang="en-US" sz="3600" b="1" dirty="0">
                <a:latin typeface="Candara" panose="020E0502030303020204" pitchFamily="34" charset="0"/>
              </a:rPr>
              <a:t>  Normal Form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838200" y="1290637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Candara" panose="020E0502030303020204" pitchFamily="34" charset="0"/>
              </a:rPr>
              <a:t>Example: After normalized into 2NF</a:t>
            </a:r>
          </a:p>
        </p:txBody>
      </p:sp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912812" y="1828800"/>
          <a:ext cx="5564188" cy="196056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TEACHER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CAMPUS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COURSE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Kapila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Metro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Nuwan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Database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Samantha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Metro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Kapila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Calibri" pitchFamily="32" charset="0"/>
                        <a:cs typeface="Calibri" pitchFamily="32" charset="0"/>
                      </a:endParaRP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Operating Systems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2"/>
          <p:cNvGraphicFramePr>
            <a:graphicFrameLocks noGrp="1"/>
          </p:cNvGraphicFramePr>
          <p:nvPr/>
        </p:nvGraphicFramePr>
        <p:xfrm>
          <a:off x="4800600" y="4191000"/>
          <a:ext cx="3811588" cy="10668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CAMPUS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ADDRESS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Metro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BoC Merchant Tower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Malabe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2" charset="0"/>
                          <a:ea typeface="Calibri" pitchFamily="32" charset="0"/>
                          <a:cs typeface="Calibri" pitchFamily="32" charset="0"/>
                        </a:rPr>
                        <a:t> Campus</a:t>
                      </a:r>
                    </a:p>
                  </a:txBody>
                  <a:tcPr marL="68760" marR="68760" marT="0" marB="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8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286" y="564923"/>
            <a:ext cx="70866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798648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Conceptual Modeling is a subjective process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Therefore, the schema after the logical database design phase may not be very good (contain redundant data)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However, there are formalisms to ensure that the schema is good.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latin typeface="+mn-lt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This process is called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772147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52400" y="923349"/>
            <a:ext cx="3048000" cy="753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EMP_PROJ</a:t>
            </a:r>
          </a:p>
          <a:p>
            <a:pPr marL="342900" indent="-341313"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1800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38914" name="Group 2"/>
          <p:cNvGraphicFramePr>
            <a:graphicFrameLocks noGrp="1"/>
          </p:cNvGraphicFramePr>
          <p:nvPr/>
        </p:nvGraphicFramePr>
        <p:xfrm>
          <a:off x="762000" y="1524001"/>
          <a:ext cx="8154988" cy="5990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906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SSN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PNUM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HOURS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ENAME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PNAME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LOC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003" name="Group 28"/>
          <p:cNvGrpSpPr>
            <a:grpSpLocks/>
          </p:cNvGrpSpPr>
          <p:nvPr/>
        </p:nvGrpSpPr>
        <p:grpSpPr bwMode="auto">
          <a:xfrm>
            <a:off x="533400" y="2132012"/>
            <a:ext cx="3579813" cy="458788"/>
            <a:chOff x="528" y="1200"/>
            <a:chExt cx="2255" cy="289"/>
          </a:xfrm>
        </p:grpSpPr>
        <p:sp>
          <p:nvSpPr>
            <p:cNvPr id="42058" name="Line 29"/>
            <p:cNvSpPr>
              <a:spLocks noChangeShapeType="1"/>
            </p:cNvSpPr>
            <p:nvPr/>
          </p:nvSpPr>
          <p:spPr bwMode="auto">
            <a:xfrm>
              <a:off x="960" y="1222"/>
              <a:ext cx="1" cy="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9" name="Line 30"/>
            <p:cNvSpPr>
              <a:spLocks noChangeShapeType="1"/>
            </p:cNvSpPr>
            <p:nvPr/>
          </p:nvSpPr>
          <p:spPr bwMode="auto">
            <a:xfrm>
              <a:off x="1632" y="1222"/>
              <a:ext cx="1" cy="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60" name="Line 31"/>
            <p:cNvSpPr>
              <a:spLocks noChangeShapeType="1"/>
            </p:cNvSpPr>
            <p:nvPr/>
          </p:nvSpPr>
          <p:spPr bwMode="auto">
            <a:xfrm>
              <a:off x="960" y="1462"/>
              <a:ext cx="182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61" name="Line 32"/>
            <p:cNvSpPr>
              <a:spLocks noChangeShapeType="1"/>
            </p:cNvSpPr>
            <p:nvPr/>
          </p:nvSpPr>
          <p:spPr bwMode="auto">
            <a:xfrm flipV="1">
              <a:off x="2784" y="1221"/>
              <a:ext cx="1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62" name="Text Box 33"/>
            <p:cNvSpPr txBox="1">
              <a:spLocks noChangeArrowheads="1"/>
            </p:cNvSpPr>
            <p:nvPr/>
          </p:nvSpPr>
          <p:spPr bwMode="auto">
            <a:xfrm>
              <a:off x="528" y="1200"/>
              <a:ext cx="54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FD1</a:t>
              </a:r>
            </a:p>
          </p:txBody>
        </p:sp>
      </p:grpSp>
      <p:grpSp>
        <p:nvGrpSpPr>
          <p:cNvPr id="42004" name="Group 34"/>
          <p:cNvGrpSpPr>
            <a:grpSpLocks/>
          </p:cNvGrpSpPr>
          <p:nvPr/>
        </p:nvGrpSpPr>
        <p:grpSpPr bwMode="auto">
          <a:xfrm>
            <a:off x="533400" y="2513012"/>
            <a:ext cx="5027613" cy="458788"/>
            <a:chOff x="432" y="1392"/>
            <a:chExt cx="3167" cy="289"/>
          </a:xfrm>
        </p:grpSpPr>
        <p:sp>
          <p:nvSpPr>
            <p:cNvPr id="42054" name="Line 35"/>
            <p:cNvSpPr>
              <a:spLocks noChangeShapeType="1"/>
            </p:cNvSpPr>
            <p:nvPr/>
          </p:nvSpPr>
          <p:spPr bwMode="auto">
            <a:xfrm>
              <a:off x="864" y="1440"/>
              <a:ext cx="1" cy="1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5" name="Line 36"/>
            <p:cNvSpPr>
              <a:spLocks noChangeShapeType="1"/>
            </p:cNvSpPr>
            <p:nvPr/>
          </p:nvSpPr>
          <p:spPr bwMode="auto">
            <a:xfrm>
              <a:off x="864" y="1632"/>
              <a:ext cx="273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6" name="Line 37"/>
            <p:cNvSpPr>
              <a:spLocks noChangeShapeType="1"/>
            </p:cNvSpPr>
            <p:nvPr/>
          </p:nvSpPr>
          <p:spPr bwMode="auto">
            <a:xfrm flipV="1">
              <a:off x="3600" y="1439"/>
              <a:ext cx="1" cy="1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7" name="Text Box 38"/>
            <p:cNvSpPr txBox="1">
              <a:spLocks noChangeArrowheads="1"/>
            </p:cNvSpPr>
            <p:nvPr/>
          </p:nvSpPr>
          <p:spPr bwMode="auto">
            <a:xfrm>
              <a:off x="432" y="1392"/>
              <a:ext cx="54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FD2</a:t>
              </a:r>
            </a:p>
          </p:txBody>
        </p:sp>
      </p:grpSp>
      <p:grpSp>
        <p:nvGrpSpPr>
          <p:cNvPr id="42005" name="Group 39"/>
          <p:cNvGrpSpPr>
            <a:grpSpLocks/>
          </p:cNvGrpSpPr>
          <p:nvPr/>
        </p:nvGrpSpPr>
        <p:grpSpPr bwMode="auto">
          <a:xfrm>
            <a:off x="381000" y="2970212"/>
            <a:ext cx="7999413" cy="534988"/>
            <a:chOff x="336" y="1680"/>
            <a:chExt cx="5039" cy="337"/>
          </a:xfrm>
        </p:grpSpPr>
        <p:sp>
          <p:nvSpPr>
            <p:cNvPr id="42049" name="Line 40"/>
            <p:cNvSpPr>
              <a:spLocks noChangeShapeType="1"/>
            </p:cNvSpPr>
            <p:nvPr/>
          </p:nvSpPr>
          <p:spPr bwMode="auto">
            <a:xfrm>
              <a:off x="1440" y="1680"/>
              <a:ext cx="1" cy="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0" name="Line 41"/>
            <p:cNvSpPr>
              <a:spLocks noChangeShapeType="1"/>
            </p:cNvSpPr>
            <p:nvPr/>
          </p:nvSpPr>
          <p:spPr bwMode="auto">
            <a:xfrm>
              <a:off x="1440" y="1920"/>
              <a:ext cx="393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1" name="Line 42"/>
            <p:cNvSpPr>
              <a:spLocks noChangeShapeType="1"/>
            </p:cNvSpPr>
            <p:nvPr/>
          </p:nvSpPr>
          <p:spPr bwMode="auto">
            <a:xfrm flipV="1">
              <a:off x="4512" y="1679"/>
              <a:ext cx="1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2" name="Line 43"/>
            <p:cNvSpPr>
              <a:spLocks noChangeShapeType="1"/>
            </p:cNvSpPr>
            <p:nvPr/>
          </p:nvSpPr>
          <p:spPr bwMode="auto">
            <a:xfrm flipV="1">
              <a:off x="5376" y="1679"/>
              <a:ext cx="1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2053" name="Text Box 44"/>
            <p:cNvSpPr txBox="1">
              <a:spLocks noChangeArrowheads="1"/>
            </p:cNvSpPr>
            <p:nvPr/>
          </p:nvSpPr>
          <p:spPr bwMode="auto">
            <a:xfrm>
              <a:off x="336" y="1728"/>
              <a:ext cx="54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FD3</a:t>
              </a:r>
            </a:p>
          </p:txBody>
        </p:sp>
      </p:grpSp>
      <p:graphicFrame>
        <p:nvGraphicFramePr>
          <p:cNvPr id="38957" name="Group 45"/>
          <p:cNvGraphicFramePr>
            <a:graphicFrameLocks noGrp="1"/>
          </p:cNvGraphicFramePr>
          <p:nvPr/>
        </p:nvGraphicFramePr>
        <p:xfrm>
          <a:off x="1446212" y="3810000"/>
          <a:ext cx="4268788" cy="523875"/>
        </p:xfrm>
        <a:graphic>
          <a:graphicData uri="http://schemas.openxmlformats.org/drawingml/2006/table">
            <a:tbl>
              <a:tblPr/>
              <a:tblGrid>
                <a:gridCol w="113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SSN</a:t>
                      </a:r>
                    </a:p>
                  </a:txBody>
                  <a:tcPr marL="90000" marR="90000" marT="46738" marB="4673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PNUM</a:t>
                      </a:r>
                    </a:p>
                  </a:txBody>
                  <a:tcPr marL="90000" marR="90000" marT="46738" marB="4673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HOURS</a:t>
                      </a:r>
                    </a:p>
                  </a:txBody>
                  <a:tcPr marL="90000" marR="90000" marT="46738" marB="4673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71" name="Group 59"/>
          <p:cNvGraphicFramePr>
            <a:graphicFrameLocks noGrp="1"/>
          </p:cNvGraphicFramePr>
          <p:nvPr/>
        </p:nvGraphicFramePr>
        <p:xfrm>
          <a:off x="994436" y="5181600"/>
          <a:ext cx="2592388" cy="52387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SSN</a:t>
                      </a:r>
                    </a:p>
                  </a:txBody>
                  <a:tcPr marL="90000" marR="90000" marT="46738" marB="4673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ENAME</a:t>
                      </a:r>
                    </a:p>
                  </a:txBody>
                  <a:tcPr marL="90000" marR="90000" marT="46738" marB="4673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981" name="Group 69"/>
          <p:cNvGraphicFramePr>
            <a:graphicFrameLocks noGrp="1"/>
          </p:cNvGraphicFramePr>
          <p:nvPr/>
        </p:nvGraphicFramePr>
        <p:xfrm>
          <a:off x="4342473" y="5181600"/>
          <a:ext cx="4268788" cy="52387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PNUM</a:t>
                      </a:r>
                    </a:p>
                  </a:txBody>
                  <a:tcPr marL="90000" marR="90000" marT="46738" marB="46738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PNAME</a:t>
                      </a:r>
                    </a:p>
                  </a:txBody>
                  <a:tcPr marL="90000" marR="90000" marT="46738" marB="4673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PLOC</a:t>
                      </a:r>
                    </a:p>
                  </a:txBody>
                  <a:tcPr marL="90000" marR="90000" marT="46738" marB="46738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34" name="Text Box 83"/>
          <p:cNvSpPr txBox="1">
            <a:spLocks noChangeArrowheads="1"/>
          </p:cNvSpPr>
          <p:nvPr/>
        </p:nvSpPr>
        <p:spPr bwMode="auto">
          <a:xfrm>
            <a:off x="456539" y="3962400"/>
            <a:ext cx="72998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FD1</a:t>
            </a:r>
          </a:p>
        </p:txBody>
      </p:sp>
      <p:sp>
        <p:nvSpPr>
          <p:cNvPr id="42035" name="Text Box 84"/>
          <p:cNvSpPr txBox="1">
            <a:spLocks noChangeArrowheads="1"/>
          </p:cNvSpPr>
          <p:nvPr/>
        </p:nvSpPr>
        <p:spPr bwMode="auto">
          <a:xfrm>
            <a:off x="381000" y="5181600"/>
            <a:ext cx="72998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FD2</a:t>
            </a:r>
          </a:p>
        </p:txBody>
      </p:sp>
      <p:sp>
        <p:nvSpPr>
          <p:cNvPr id="42036" name="Text Box 85"/>
          <p:cNvSpPr txBox="1">
            <a:spLocks noChangeArrowheads="1"/>
          </p:cNvSpPr>
          <p:nvPr/>
        </p:nvSpPr>
        <p:spPr bwMode="auto">
          <a:xfrm>
            <a:off x="4191000" y="4724400"/>
            <a:ext cx="72998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FD3</a:t>
            </a:r>
          </a:p>
        </p:txBody>
      </p:sp>
      <p:sp>
        <p:nvSpPr>
          <p:cNvPr id="42037" name="Line 86"/>
          <p:cNvSpPr>
            <a:spLocks noChangeShapeType="1"/>
          </p:cNvSpPr>
          <p:nvPr/>
        </p:nvSpPr>
        <p:spPr bwMode="auto">
          <a:xfrm>
            <a:off x="1598612" y="43434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38" name="Line 87"/>
          <p:cNvSpPr>
            <a:spLocks noChangeShapeType="1"/>
          </p:cNvSpPr>
          <p:nvPr/>
        </p:nvSpPr>
        <p:spPr bwMode="auto">
          <a:xfrm>
            <a:off x="2970212" y="43434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39" name="Line 88"/>
          <p:cNvSpPr>
            <a:spLocks noChangeShapeType="1"/>
          </p:cNvSpPr>
          <p:nvPr/>
        </p:nvSpPr>
        <p:spPr bwMode="auto">
          <a:xfrm>
            <a:off x="1617948" y="4648200"/>
            <a:ext cx="2971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0" name="Line 89"/>
          <p:cNvSpPr>
            <a:spLocks noChangeShapeType="1"/>
          </p:cNvSpPr>
          <p:nvPr/>
        </p:nvSpPr>
        <p:spPr bwMode="auto">
          <a:xfrm flipV="1">
            <a:off x="4570412" y="4343400"/>
            <a:ext cx="1588" cy="307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1" name="Line 90"/>
          <p:cNvSpPr>
            <a:spLocks noChangeShapeType="1"/>
          </p:cNvSpPr>
          <p:nvPr/>
        </p:nvSpPr>
        <p:spPr bwMode="auto">
          <a:xfrm>
            <a:off x="1299236" y="5716587"/>
            <a:ext cx="1588" cy="228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2" name="Line 91"/>
          <p:cNvSpPr>
            <a:spLocks noChangeShapeType="1"/>
          </p:cNvSpPr>
          <p:nvPr/>
        </p:nvSpPr>
        <p:spPr bwMode="auto">
          <a:xfrm>
            <a:off x="1299236" y="5945187"/>
            <a:ext cx="1600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3" name="Line 92"/>
          <p:cNvSpPr>
            <a:spLocks noChangeShapeType="1"/>
          </p:cNvSpPr>
          <p:nvPr/>
        </p:nvSpPr>
        <p:spPr bwMode="auto">
          <a:xfrm flipV="1">
            <a:off x="2897848" y="5715000"/>
            <a:ext cx="1588" cy="2317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4" name="Line 93"/>
          <p:cNvSpPr>
            <a:spLocks noChangeShapeType="1"/>
          </p:cNvSpPr>
          <p:nvPr/>
        </p:nvSpPr>
        <p:spPr bwMode="auto">
          <a:xfrm>
            <a:off x="5028273" y="57150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5" name="Line 94"/>
          <p:cNvSpPr>
            <a:spLocks noChangeShapeType="1"/>
          </p:cNvSpPr>
          <p:nvPr/>
        </p:nvSpPr>
        <p:spPr bwMode="auto">
          <a:xfrm>
            <a:off x="5028273" y="6019799"/>
            <a:ext cx="2895600" cy="894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6" name="Line 95"/>
          <p:cNvSpPr>
            <a:spLocks noChangeShapeType="1"/>
          </p:cNvSpPr>
          <p:nvPr/>
        </p:nvSpPr>
        <p:spPr bwMode="auto">
          <a:xfrm flipV="1">
            <a:off x="6476073" y="5715000"/>
            <a:ext cx="1588" cy="307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047" name="Line 96"/>
          <p:cNvSpPr>
            <a:spLocks noChangeShapeType="1"/>
          </p:cNvSpPr>
          <p:nvPr/>
        </p:nvSpPr>
        <p:spPr bwMode="auto">
          <a:xfrm flipV="1">
            <a:off x="7923873" y="5715000"/>
            <a:ext cx="1588" cy="307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24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1676400" y="361950"/>
            <a:ext cx="6324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000" dirty="0">
              <a:solidFill>
                <a:srgbClr val="333399"/>
              </a:solidFill>
              <a:latin typeface="Candara" panose="020E0502030303020204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85800" y="1503581"/>
            <a:ext cx="77724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spcBef>
                <a:spcPts val="700"/>
              </a:spcBef>
              <a:buClr>
                <a:srgbClr val="3333CC"/>
              </a:buClr>
              <a:buFont typeface="Arial" pitchFamily="34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A relation R is in 3</a:t>
            </a:r>
            <a:r>
              <a:rPr lang="en-US" sz="2800" baseline="30000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rd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 normal form (3NF) if every </a:t>
            </a:r>
          </a:p>
          <a:p>
            <a:pPr marL="741363" lvl="1" indent="-284163" algn="just">
              <a:spcBef>
                <a:spcPts val="600"/>
              </a:spcBef>
              <a:buClr>
                <a:srgbClr val="3333CC"/>
              </a:buClr>
              <a:buFont typeface="Arial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R is in 2NF, and</a:t>
            </a:r>
          </a:p>
          <a:p>
            <a:pPr marL="741363" lvl="1" indent="-284163" algn="just">
              <a:spcBef>
                <a:spcPts val="600"/>
              </a:spcBef>
              <a:buClr>
                <a:srgbClr val="3333CC"/>
              </a:buClr>
              <a:buFont typeface="Arial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No nonprime attribute is transitively dependent on any key</a:t>
            </a:r>
          </a:p>
          <a:p>
            <a:pPr marL="741363" lvl="1" indent="-284163" algn="just">
              <a:spcBef>
                <a:spcPts val="600"/>
              </a:spcBef>
              <a:buClr>
                <a:srgbClr val="3333CC"/>
              </a:buClr>
              <a:buFont typeface="Arial" pitchFamily="34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rPr>
              <a:t>Remove transitive dependencies into a new relation</a:t>
            </a:r>
            <a:endParaRPr lang="en-GB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741363" lvl="1" indent="-284163" algn="just">
              <a:spcBef>
                <a:spcPts val="600"/>
              </a:spcBef>
              <a:buClr>
                <a:srgbClr val="3333CC"/>
              </a:buCl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</a:endParaRPr>
          </a:p>
          <a:p>
            <a:pPr marL="342900" indent="-341313">
              <a:spcBef>
                <a:spcPts val="600"/>
              </a:spcBef>
              <a:buClr>
                <a:srgbClr val="3333CC"/>
              </a:buClr>
              <a:buFont typeface="Arial" pitchFamily="34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3733800"/>
            <a:ext cx="6378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661115" y="744426"/>
            <a:ext cx="7620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–</a:t>
            </a:r>
            <a:r>
              <a:rPr lang="en-US" altLang="en-US" sz="3600" b="1" dirty="0">
                <a:solidFill>
                  <a:srgbClr val="333399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3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rd</a:t>
            </a:r>
            <a:r>
              <a:rPr lang="en-US" altLang="en-US" sz="3600" b="1" dirty="0">
                <a:latin typeface="Candara" panose="020E0502030303020204" pitchFamily="34" charset="0"/>
              </a:rPr>
              <a:t>   Normal Form</a:t>
            </a:r>
          </a:p>
        </p:txBody>
      </p:sp>
    </p:spTree>
    <p:extLst>
      <p:ext uri="{BB962C8B-B14F-4D97-AF65-F5344CB8AC3E}">
        <p14:creationId xmlns:p14="http://schemas.microsoft.com/office/powerpoint/2010/main" val="881288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534361"/>
            <a:ext cx="79248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–</a:t>
            </a:r>
            <a:r>
              <a:rPr lang="en-US" altLang="en-US" sz="3600" b="1" dirty="0">
                <a:solidFill>
                  <a:srgbClr val="333399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3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rd</a:t>
            </a:r>
            <a:r>
              <a:rPr lang="en-US" altLang="en-US" sz="3600" b="1" dirty="0">
                <a:latin typeface="Candara" panose="020E0502030303020204" pitchFamily="34" charset="0"/>
              </a:rPr>
              <a:t>   Normal Form</a:t>
            </a:r>
            <a:br>
              <a:rPr lang="en-US" altLang="en-US" sz="3600" b="1" dirty="0">
                <a:latin typeface="Candara" panose="020E0502030303020204" pitchFamily="34" charset="0"/>
              </a:rPr>
            </a:br>
            <a:br>
              <a:rPr lang="en-US" altLang="en-US" sz="3600" b="1" dirty="0">
                <a:latin typeface="Candara" panose="020E0502030303020204" pitchFamily="34" charset="0"/>
              </a:rPr>
            </a:br>
            <a:endParaRPr lang="en-US" altLang="en-US" sz="3600" b="1" dirty="0">
              <a:latin typeface="Candara" panose="020E0502030303020204" pitchFamily="34" charset="0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533400" y="1295400"/>
            <a:ext cx="8077200" cy="45720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62000" y="1295400"/>
            <a:ext cx="7620000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800" b="1" dirty="0">
                <a:solidFill>
                  <a:srgbClr val="000000"/>
                </a:solidFill>
                <a:latin typeface="Candara" panose="020E0502030303020204" pitchFamily="34" charset="0"/>
              </a:rPr>
              <a:t>Steps from 2NF to 3NF: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Remove the offending attributes that are transitively dependent on non-key attribute(s), and place them in a new relation.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Add to this relation a copy of the attribute(s) which are the determinants of these offending attributes. These will automatically become the primary key of this new relation.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Name the new relation.</a:t>
            </a:r>
            <a:endParaRPr lang="en-US" altLang="en-US" sz="2800" i="1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ndara" panose="020E0502030303020204" pitchFamily="34" charset="0"/>
              </a:rPr>
              <a:t>Rename the original relation. </a:t>
            </a:r>
          </a:p>
        </p:txBody>
      </p:sp>
    </p:spTree>
    <p:extLst>
      <p:ext uri="{BB962C8B-B14F-4D97-AF65-F5344CB8AC3E}">
        <p14:creationId xmlns:p14="http://schemas.microsoft.com/office/powerpoint/2010/main" val="3483653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81000" y="359392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–</a:t>
            </a:r>
            <a:r>
              <a:rPr lang="en-US" altLang="en-US" sz="3600" b="1" dirty="0">
                <a:solidFill>
                  <a:srgbClr val="333399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3600" b="1" dirty="0">
                <a:latin typeface="Candara" panose="020E0502030303020204" pitchFamily="34" charset="0"/>
              </a:rPr>
              <a:t>3</a:t>
            </a:r>
            <a:r>
              <a:rPr lang="en-US" altLang="en-US" sz="3600" b="1" baseline="30000" dirty="0">
                <a:latin typeface="Candara" panose="020E0502030303020204" pitchFamily="34" charset="0"/>
              </a:rPr>
              <a:t>rd</a:t>
            </a:r>
            <a:r>
              <a:rPr lang="en-US" altLang="en-US" sz="3600" b="1" dirty="0">
                <a:latin typeface="Candara" panose="020E0502030303020204" pitchFamily="34" charset="0"/>
              </a:rPr>
              <a:t>   </a:t>
            </a:r>
            <a:r>
              <a:rPr lang="en-US" altLang="en-US" sz="3600" b="1" dirty="0" err="1">
                <a:latin typeface="Candara" panose="020E0502030303020204" pitchFamily="34" charset="0"/>
              </a:rPr>
              <a:t>NormalForm</a:t>
            </a:r>
            <a:endParaRPr lang="en-US" altLang="en-US" sz="3600" dirty="0">
              <a:solidFill>
                <a:srgbClr val="333399"/>
              </a:solidFill>
              <a:latin typeface="Candara" panose="020E0502030303020204" pitchFamily="34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US" altLang="en-US" sz="2800" dirty="0">
                <a:solidFill>
                  <a:srgbClr val="3333CC"/>
                </a:solidFill>
                <a:latin typeface="Candara" panose="020E0502030303020204" pitchFamily="34" charset="0"/>
              </a:rPr>
              <a:t>FD1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US" altLang="en-US" sz="2800" dirty="0">
                <a:solidFill>
                  <a:srgbClr val="3333CC"/>
                </a:solidFill>
                <a:latin typeface="Candara" panose="020E0502030303020204" pitchFamily="34" charset="0"/>
              </a:rPr>
              <a:t>FD2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1217612" y="1981200"/>
          <a:ext cx="6402388" cy="44767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ENAME</a:t>
                      </a:r>
                    </a:p>
                  </a:txBody>
                  <a:tcPr marL="90000" marR="90000" marT="46806" marB="46806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SSN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BDATE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ADD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DNUM</a:t>
                      </a:r>
                    </a:p>
                  </a:txBody>
                  <a:tcPr marL="90000" marR="90000" marT="46806" marB="46806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985" name="Group 25"/>
          <p:cNvGraphicFramePr>
            <a:graphicFrameLocks noGrp="1"/>
          </p:cNvGraphicFramePr>
          <p:nvPr/>
        </p:nvGraphicFramePr>
        <p:xfrm>
          <a:off x="1522412" y="3430587"/>
          <a:ext cx="6097588" cy="53499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DNUM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DNAME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DMGR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84" name="Line 39"/>
          <p:cNvSpPr>
            <a:spLocks noChangeShapeType="1"/>
          </p:cNvSpPr>
          <p:nvPr/>
        </p:nvSpPr>
        <p:spPr bwMode="auto">
          <a:xfrm>
            <a:off x="3122612" y="2387601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5085" name="Line 40"/>
          <p:cNvSpPr>
            <a:spLocks noChangeShapeType="1"/>
          </p:cNvSpPr>
          <p:nvPr/>
        </p:nvSpPr>
        <p:spPr bwMode="auto">
          <a:xfrm>
            <a:off x="1598612" y="2692401"/>
            <a:ext cx="5334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5086" name="Line 41"/>
          <p:cNvSpPr>
            <a:spLocks noChangeShapeType="1"/>
          </p:cNvSpPr>
          <p:nvPr/>
        </p:nvSpPr>
        <p:spPr bwMode="auto">
          <a:xfrm flipV="1">
            <a:off x="1598612" y="2428875"/>
            <a:ext cx="0" cy="26669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5087" name="Line 42"/>
          <p:cNvSpPr>
            <a:spLocks noChangeShapeType="1"/>
          </p:cNvSpPr>
          <p:nvPr/>
        </p:nvSpPr>
        <p:spPr bwMode="auto">
          <a:xfrm flipV="1">
            <a:off x="4570412" y="2387601"/>
            <a:ext cx="1588" cy="307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5088" name="Line 43"/>
          <p:cNvSpPr>
            <a:spLocks noChangeShapeType="1"/>
          </p:cNvSpPr>
          <p:nvPr/>
        </p:nvSpPr>
        <p:spPr bwMode="auto">
          <a:xfrm flipV="1">
            <a:off x="5865812" y="2387601"/>
            <a:ext cx="1588" cy="307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5089" name="Line 44"/>
          <p:cNvSpPr>
            <a:spLocks noChangeShapeType="1"/>
          </p:cNvSpPr>
          <p:nvPr/>
        </p:nvSpPr>
        <p:spPr bwMode="auto">
          <a:xfrm flipV="1">
            <a:off x="6932612" y="2387601"/>
            <a:ext cx="1588" cy="307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grpSp>
        <p:nvGrpSpPr>
          <p:cNvPr id="45090" name="Group 45"/>
          <p:cNvGrpSpPr>
            <a:grpSpLocks/>
          </p:cNvGrpSpPr>
          <p:nvPr/>
        </p:nvGrpSpPr>
        <p:grpSpPr bwMode="auto">
          <a:xfrm>
            <a:off x="2436812" y="3963987"/>
            <a:ext cx="4189413" cy="379413"/>
            <a:chOff x="1152" y="3504"/>
            <a:chExt cx="2639" cy="239"/>
          </a:xfrm>
        </p:grpSpPr>
        <p:sp>
          <p:nvSpPr>
            <p:cNvPr id="45092" name="Line 46"/>
            <p:cNvSpPr>
              <a:spLocks noChangeShapeType="1"/>
            </p:cNvSpPr>
            <p:nvPr/>
          </p:nvSpPr>
          <p:spPr bwMode="auto">
            <a:xfrm>
              <a:off x="1152" y="3744"/>
              <a:ext cx="264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093" name="Line 47"/>
            <p:cNvSpPr>
              <a:spLocks noChangeShapeType="1"/>
            </p:cNvSpPr>
            <p:nvPr/>
          </p:nvSpPr>
          <p:spPr bwMode="auto">
            <a:xfrm flipV="1">
              <a:off x="2496" y="3503"/>
              <a:ext cx="1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094" name="Line 48"/>
            <p:cNvSpPr>
              <a:spLocks noChangeShapeType="1"/>
            </p:cNvSpPr>
            <p:nvPr/>
          </p:nvSpPr>
          <p:spPr bwMode="auto">
            <a:xfrm flipV="1">
              <a:off x="1152" y="3503"/>
              <a:ext cx="1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5095" name="Line 49"/>
            <p:cNvSpPr>
              <a:spLocks noChangeShapeType="1"/>
            </p:cNvSpPr>
            <p:nvPr/>
          </p:nvSpPr>
          <p:spPr bwMode="auto">
            <a:xfrm flipV="1">
              <a:off x="3792" y="3503"/>
              <a:ext cx="1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921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1752600" y="590550"/>
            <a:ext cx="571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000" b="1" dirty="0">
              <a:latin typeface="Candara" panose="020E0502030303020204" pitchFamily="34" charset="0"/>
            </a:endParaRPr>
          </a:p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Boyce-</a:t>
            </a:r>
            <a:r>
              <a:rPr lang="en-US" altLang="en-US" sz="3600" b="1" dirty="0" err="1">
                <a:latin typeface="Candara" panose="020E0502030303020204" pitchFamily="34" charset="0"/>
              </a:rPr>
              <a:t>Codd</a:t>
            </a:r>
            <a:r>
              <a:rPr lang="en-US" altLang="en-US" sz="3600" b="1" dirty="0">
                <a:latin typeface="Candara" panose="020E0502030303020204" pitchFamily="34" charset="0"/>
              </a:rPr>
              <a:t> Normal Form</a:t>
            </a:r>
          </a:p>
          <a:p>
            <a:pPr eaLnBrk="1" hangingPunct="1"/>
            <a:r>
              <a:rPr lang="en-US" altLang="en-US" sz="4000" b="1" dirty="0">
                <a:solidFill>
                  <a:srgbClr val="333399"/>
                </a:solidFill>
                <a:latin typeface="Candara" panose="020E0502030303020204" pitchFamily="34" charset="0"/>
              </a:rPr>
              <a:t> </a:t>
            </a:r>
            <a:endParaRPr lang="en-US" altLang="en-US" sz="4000" dirty="0">
              <a:solidFill>
                <a:srgbClr val="333399"/>
              </a:solidFill>
              <a:latin typeface="Candara" panose="020E0502030303020204" pitchFamily="34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09600" y="1295400"/>
            <a:ext cx="8001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1363" indent="-28416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7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A relation schema is in Boyce-</a:t>
            </a:r>
            <a:r>
              <a:rPr lang="en-US" altLang="en-US" sz="2800" dirty="0" err="1">
                <a:latin typeface="Candara" panose="020E0502030303020204" pitchFamily="34" charset="0"/>
              </a:rPr>
              <a:t>Codd</a:t>
            </a:r>
            <a:r>
              <a:rPr lang="en-US" altLang="en-US" sz="2800" dirty="0">
                <a:latin typeface="Candara" panose="020E0502030303020204" pitchFamily="34" charset="0"/>
              </a:rPr>
              <a:t> Normal Form </a:t>
            </a:r>
          </a:p>
          <a:p>
            <a:pPr lvl="1" algn="just" eaLnBrk="1" hangingPunct="1">
              <a:spcBef>
                <a:spcPts val="650"/>
              </a:spcBef>
              <a:buClr>
                <a:srgbClr val="3333CC"/>
              </a:buClr>
              <a:buFont typeface="Arial" panose="020B0604020202020204" pitchFamily="34" charset="0"/>
              <a:buChar char="–"/>
            </a:pPr>
            <a:r>
              <a:rPr lang="en-US" altLang="en-US" sz="2600" dirty="0">
                <a:latin typeface="Candara" panose="020E0502030303020204" pitchFamily="34" charset="0"/>
              </a:rPr>
              <a:t>If every nontrivial functional dependency X</a:t>
            </a:r>
            <a:r>
              <a:rPr lang="en-US" altLang="en-US" sz="2600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600" dirty="0">
                <a:latin typeface="Candara" panose="020E0502030303020204" pitchFamily="34" charset="0"/>
              </a:rPr>
              <a:t>A hold in R, then X is a </a:t>
            </a:r>
            <a:r>
              <a:rPr lang="en-US" altLang="en-US" sz="2600" dirty="0" err="1">
                <a:latin typeface="Candara" panose="020E0502030303020204" pitchFamily="34" charset="0"/>
              </a:rPr>
              <a:t>superkey</a:t>
            </a:r>
            <a:r>
              <a:rPr lang="en-US" altLang="en-US" sz="2600" dirty="0">
                <a:latin typeface="Candara" panose="020E0502030303020204" pitchFamily="34" charset="0"/>
              </a:rPr>
              <a:t> of R</a:t>
            </a:r>
          </a:p>
          <a:p>
            <a:pPr lvl="1" algn="just" eaLnBrk="1" hangingPunct="1">
              <a:spcBef>
                <a:spcPts val="650"/>
              </a:spcBef>
              <a:buClr>
                <a:srgbClr val="3333CC"/>
              </a:buClr>
              <a:buFont typeface="Arial" panose="020B0604020202020204" pitchFamily="34" charset="0"/>
              <a:buChar char="–"/>
            </a:pPr>
            <a:r>
              <a:rPr lang="en-US" altLang="en-US" sz="2600" dirty="0">
                <a:latin typeface="Candara" panose="020E0502030303020204" pitchFamily="34" charset="0"/>
              </a:rPr>
              <a:t>A relation is in BCNF if and only if, every determinant is a candidate key</a:t>
            </a:r>
          </a:p>
          <a:p>
            <a:pPr lvl="1" algn="just" eaLnBrk="1" hangingPunct="1">
              <a:spcBef>
                <a:spcPts val="650"/>
              </a:spcBef>
              <a:buClr>
                <a:srgbClr val="3333CC"/>
              </a:buClr>
              <a:buFont typeface="Arial" panose="020B0604020202020204" pitchFamily="34" charset="0"/>
              <a:buChar char="–"/>
            </a:pPr>
            <a:r>
              <a:rPr lang="en-US" altLang="en-US" sz="2600" dirty="0">
                <a:latin typeface="Candara" panose="020E0502030303020204" pitchFamily="34" charset="0"/>
              </a:rPr>
              <a:t>Every relation in BCNF is also in 3NF</a:t>
            </a:r>
          </a:p>
          <a:p>
            <a:pPr lvl="1" algn="just" eaLnBrk="1" hangingPunct="1">
              <a:spcBef>
                <a:spcPts val="65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sz="26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algn="just"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5000B"/>
                </a:solidFill>
                <a:latin typeface="Candara" panose="020E0502030303020204" pitchFamily="34" charset="0"/>
              </a:rPr>
              <a:t>A relation is in BCNF, if and only if, every determinant is a candidate key</a:t>
            </a:r>
          </a:p>
          <a:p>
            <a:pPr lvl="1" eaLnBrk="1" hangingPunct="1">
              <a:spcBef>
                <a:spcPts val="65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sz="26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3333CC"/>
              </a:buClr>
              <a:buFont typeface="Arial" panose="020B0604020202020204" pitchFamily="34" charset="0"/>
              <a:buNone/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69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dirty="0">
              <a:solidFill>
                <a:srgbClr val="3333CC"/>
              </a:solidFill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rgbClr val="3333CC"/>
                </a:solidFill>
                <a:latin typeface="Candara" panose="020E0502030303020204" pitchFamily="34" charset="0"/>
              </a:rPr>
              <a:t>Keys: </a:t>
            </a:r>
            <a:r>
              <a:rPr lang="en-US" altLang="en-US" dirty="0" err="1">
                <a:solidFill>
                  <a:srgbClr val="3333CC"/>
                </a:solidFill>
                <a:latin typeface="Candara" panose="020E0502030303020204" pitchFamily="34" charset="0"/>
              </a:rPr>
              <a:t>PropertyID</a:t>
            </a:r>
            <a:r>
              <a:rPr lang="en-US" altLang="en-US" dirty="0">
                <a:solidFill>
                  <a:srgbClr val="3333CC"/>
                </a:solidFill>
                <a:latin typeface="Candara" panose="020E0502030303020204" pitchFamily="34" charset="0"/>
              </a:rPr>
              <a:t>, (</a:t>
            </a:r>
            <a:r>
              <a:rPr lang="en-US" altLang="en-US" dirty="0" err="1">
                <a:solidFill>
                  <a:srgbClr val="3333CC"/>
                </a:solidFill>
                <a:latin typeface="Candara" panose="020E0502030303020204" pitchFamily="34" charset="0"/>
              </a:rPr>
              <a:t>County_Name</a:t>
            </a:r>
            <a:r>
              <a:rPr lang="en-US" altLang="en-US" dirty="0">
                <a:solidFill>
                  <a:srgbClr val="3333CC"/>
                </a:solidFill>
                <a:latin typeface="Candara" panose="020E0502030303020204" pitchFamily="34" charset="0"/>
              </a:rPr>
              <a:t>, Lot#)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304800" y="1981201"/>
          <a:ext cx="8383588" cy="38258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PROPERTY_ID</a:t>
                      </a:r>
                    </a:p>
                  </a:txBody>
                  <a:tcPr marL="90000" marR="90000" marT="46779" marB="46779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COUNTY_NAME</a:t>
                      </a:r>
                    </a:p>
                  </a:txBody>
                  <a:tcPr marL="90000" marR="90000" marT="46779" marB="4677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LOT#</a:t>
                      </a:r>
                    </a:p>
                  </a:txBody>
                  <a:tcPr marL="90000" marR="90000" marT="46779" marB="4677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AREA</a:t>
                      </a:r>
                    </a:p>
                  </a:txBody>
                  <a:tcPr marL="90000" marR="90000" marT="46779" marB="4677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PRICE</a:t>
                      </a:r>
                    </a:p>
                  </a:txBody>
                  <a:tcPr marL="90000" marR="90000" marT="46779" marB="4677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2" charset="0"/>
                          <a:ea typeface="Lucida Sans Unicode" charset="0"/>
                          <a:cs typeface="Lucida Sans Unicode" charset="0"/>
                        </a:rPr>
                        <a:t>TAX_RATE</a:t>
                      </a:r>
                    </a:p>
                  </a:txBody>
                  <a:tcPr marL="90000" marR="90000" marT="46779" marB="46779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45" name="Line 30"/>
          <p:cNvSpPr>
            <a:spLocks noChangeShapeType="1"/>
          </p:cNvSpPr>
          <p:nvPr/>
        </p:nvSpPr>
        <p:spPr bwMode="auto">
          <a:xfrm>
            <a:off x="1219201" y="2362200"/>
            <a:ext cx="0" cy="45719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6" name="Line 31"/>
          <p:cNvSpPr>
            <a:spLocks noChangeShapeType="1"/>
          </p:cNvSpPr>
          <p:nvPr/>
        </p:nvSpPr>
        <p:spPr bwMode="auto">
          <a:xfrm>
            <a:off x="1219200" y="2819400"/>
            <a:ext cx="6858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7" name="Line 32"/>
          <p:cNvSpPr>
            <a:spLocks noChangeShapeType="1"/>
          </p:cNvSpPr>
          <p:nvPr/>
        </p:nvSpPr>
        <p:spPr bwMode="auto">
          <a:xfrm flipV="1">
            <a:off x="8077200" y="2360612"/>
            <a:ext cx="1587" cy="45878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8" name="Line 33"/>
          <p:cNvSpPr>
            <a:spLocks noChangeShapeType="1"/>
          </p:cNvSpPr>
          <p:nvPr/>
        </p:nvSpPr>
        <p:spPr bwMode="auto">
          <a:xfrm flipV="1">
            <a:off x="3276600" y="2362199"/>
            <a:ext cx="0" cy="45719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9" name="Line 34"/>
          <p:cNvSpPr>
            <a:spLocks noChangeShapeType="1"/>
          </p:cNvSpPr>
          <p:nvPr/>
        </p:nvSpPr>
        <p:spPr bwMode="auto">
          <a:xfrm flipV="1">
            <a:off x="4800600" y="2359024"/>
            <a:ext cx="0" cy="4603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50" name="Line 35"/>
          <p:cNvSpPr>
            <a:spLocks noChangeShapeType="1"/>
          </p:cNvSpPr>
          <p:nvPr/>
        </p:nvSpPr>
        <p:spPr bwMode="auto">
          <a:xfrm flipV="1">
            <a:off x="5638800" y="2362199"/>
            <a:ext cx="1587" cy="45720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51" name="Line 36"/>
          <p:cNvSpPr>
            <a:spLocks noChangeShapeType="1"/>
          </p:cNvSpPr>
          <p:nvPr/>
        </p:nvSpPr>
        <p:spPr bwMode="auto">
          <a:xfrm flipV="1">
            <a:off x="6705600" y="2360612"/>
            <a:ext cx="1587" cy="46037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52" name="Text Box 37"/>
          <p:cNvSpPr txBox="1">
            <a:spLocks noChangeArrowheads="1"/>
          </p:cNvSpPr>
          <p:nvPr/>
        </p:nvSpPr>
        <p:spPr bwMode="auto">
          <a:xfrm>
            <a:off x="376238" y="2362200"/>
            <a:ext cx="738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FD1</a:t>
            </a:r>
          </a:p>
        </p:txBody>
      </p:sp>
      <p:sp>
        <p:nvSpPr>
          <p:cNvPr id="47137" name="Line 39"/>
          <p:cNvSpPr>
            <a:spLocks noChangeShapeType="1"/>
          </p:cNvSpPr>
          <p:nvPr/>
        </p:nvSpPr>
        <p:spPr bwMode="auto">
          <a:xfrm>
            <a:off x="3274993" y="3048000"/>
            <a:ext cx="160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38" name="Line 40"/>
          <p:cNvSpPr>
            <a:spLocks noChangeShapeType="1"/>
          </p:cNvSpPr>
          <p:nvPr/>
        </p:nvSpPr>
        <p:spPr bwMode="auto">
          <a:xfrm>
            <a:off x="4798993" y="3048000"/>
            <a:ext cx="160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39" name="Line 41"/>
          <p:cNvSpPr>
            <a:spLocks noChangeShapeType="1"/>
          </p:cNvSpPr>
          <p:nvPr/>
        </p:nvSpPr>
        <p:spPr bwMode="auto">
          <a:xfrm>
            <a:off x="1209729" y="3427412"/>
            <a:ext cx="6943671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0" name="Line 42"/>
          <p:cNvSpPr>
            <a:spLocks noChangeShapeType="1"/>
          </p:cNvSpPr>
          <p:nvPr/>
        </p:nvSpPr>
        <p:spPr bwMode="auto">
          <a:xfrm flipV="1">
            <a:off x="1229731" y="2971800"/>
            <a:ext cx="1607" cy="384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1" name="Line 43"/>
          <p:cNvSpPr>
            <a:spLocks noChangeShapeType="1"/>
          </p:cNvSpPr>
          <p:nvPr/>
        </p:nvSpPr>
        <p:spPr bwMode="auto">
          <a:xfrm flipV="1">
            <a:off x="5638800" y="3048000"/>
            <a:ext cx="1607" cy="384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2" name="Line 44"/>
          <p:cNvSpPr>
            <a:spLocks noChangeShapeType="1"/>
          </p:cNvSpPr>
          <p:nvPr/>
        </p:nvSpPr>
        <p:spPr bwMode="auto">
          <a:xfrm flipV="1">
            <a:off x="6705600" y="3044825"/>
            <a:ext cx="1607" cy="384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3" name="Line 45"/>
          <p:cNvSpPr>
            <a:spLocks noChangeShapeType="1"/>
          </p:cNvSpPr>
          <p:nvPr/>
        </p:nvSpPr>
        <p:spPr bwMode="auto">
          <a:xfrm flipV="1">
            <a:off x="8077200" y="2971800"/>
            <a:ext cx="1607" cy="384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7144" name="Text Box 46"/>
          <p:cNvSpPr txBox="1">
            <a:spLocks noChangeArrowheads="1"/>
          </p:cNvSpPr>
          <p:nvPr/>
        </p:nvSpPr>
        <p:spPr bwMode="auto">
          <a:xfrm>
            <a:off x="376238" y="3200404"/>
            <a:ext cx="74740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FD2</a:t>
            </a:r>
          </a:p>
        </p:txBody>
      </p:sp>
      <p:grpSp>
        <p:nvGrpSpPr>
          <p:cNvPr id="47125" name="Group 47"/>
          <p:cNvGrpSpPr>
            <a:grpSpLocks/>
          </p:cNvGrpSpPr>
          <p:nvPr/>
        </p:nvGrpSpPr>
        <p:grpSpPr bwMode="auto">
          <a:xfrm>
            <a:off x="2205037" y="3503612"/>
            <a:ext cx="5872163" cy="687388"/>
            <a:chOff x="1340" y="2928"/>
            <a:chExt cx="3699" cy="433"/>
          </a:xfrm>
        </p:grpSpPr>
        <p:sp>
          <p:nvSpPr>
            <p:cNvPr id="47133" name="Line 48"/>
            <p:cNvSpPr>
              <a:spLocks noChangeShapeType="1"/>
            </p:cNvSpPr>
            <p:nvPr/>
          </p:nvSpPr>
          <p:spPr bwMode="auto">
            <a:xfrm>
              <a:off x="1968" y="3024"/>
              <a:ext cx="1" cy="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7134" name="Line 49"/>
            <p:cNvSpPr>
              <a:spLocks noChangeShapeType="1"/>
            </p:cNvSpPr>
            <p:nvPr/>
          </p:nvSpPr>
          <p:spPr bwMode="auto">
            <a:xfrm>
              <a:off x="1968" y="3264"/>
              <a:ext cx="307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7135" name="Line 50"/>
            <p:cNvSpPr>
              <a:spLocks noChangeShapeType="1"/>
            </p:cNvSpPr>
            <p:nvPr/>
          </p:nvSpPr>
          <p:spPr bwMode="auto">
            <a:xfrm flipV="1">
              <a:off x="5040" y="2927"/>
              <a:ext cx="1" cy="3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7136" name="Text Box 51"/>
            <p:cNvSpPr txBox="1">
              <a:spLocks noChangeArrowheads="1"/>
            </p:cNvSpPr>
            <p:nvPr/>
          </p:nvSpPr>
          <p:spPr bwMode="auto">
            <a:xfrm>
              <a:off x="1340" y="3072"/>
              <a:ext cx="46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FD3</a:t>
              </a:r>
            </a:p>
          </p:txBody>
        </p:sp>
      </p:grpSp>
      <p:grpSp>
        <p:nvGrpSpPr>
          <p:cNvPr id="47126" name="Group 52"/>
          <p:cNvGrpSpPr>
            <a:grpSpLocks/>
          </p:cNvGrpSpPr>
          <p:nvPr/>
        </p:nvGrpSpPr>
        <p:grpSpPr bwMode="auto">
          <a:xfrm>
            <a:off x="4572000" y="4114800"/>
            <a:ext cx="2136775" cy="458788"/>
            <a:chOff x="3165" y="3312"/>
            <a:chExt cx="1346" cy="289"/>
          </a:xfrm>
        </p:grpSpPr>
        <p:sp>
          <p:nvSpPr>
            <p:cNvPr id="47129" name="Line 53"/>
            <p:cNvSpPr>
              <a:spLocks noChangeShapeType="1"/>
            </p:cNvSpPr>
            <p:nvPr/>
          </p:nvSpPr>
          <p:spPr bwMode="auto">
            <a:xfrm>
              <a:off x="3792" y="3312"/>
              <a:ext cx="1" cy="1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7130" name="Line 54"/>
            <p:cNvSpPr>
              <a:spLocks noChangeShapeType="1"/>
            </p:cNvSpPr>
            <p:nvPr/>
          </p:nvSpPr>
          <p:spPr bwMode="auto">
            <a:xfrm>
              <a:off x="3792" y="3504"/>
              <a:ext cx="7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7131" name="Line 55"/>
            <p:cNvSpPr>
              <a:spLocks noChangeShapeType="1"/>
            </p:cNvSpPr>
            <p:nvPr/>
          </p:nvSpPr>
          <p:spPr bwMode="auto">
            <a:xfrm flipV="1">
              <a:off x="4512" y="3311"/>
              <a:ext cx="1" cy="1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7132" name="Text Box 56"/>
            <p:cNvSpPr txBox="1">
              <a:spLocks noChangeArrowheads="1"/>
            </p:cNvSpPr>
            <p:nvPr/>
          </p:nvSpPr>
          <p:spPr bwMode="auto">
            <a:xfrm>
              <a:off x="3165" y="3312"/>
              <a:ext cx="46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FD4</a:t>
              </a:r>
            </a:p>
          </p:txBody>
        </p:sp>
      </p:grpSp>
      <p:sp>
        <p:nvSpPr>
          <p:cNvPr id="47127" name="Rectangle 32"/>
          <p:cNvSpPr>
            <a:spLocks noChangeArrowheads="1"/>
          </p:cNvSpPr>
          <p:nvPr/>
        </p:nvSpPr>
        <p:spPr bwMode="auto">
          <a:xfrm>
            <a:off x="228600" y="948206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 –(BCNF)</a:t>
            </a:r>
          </a:p>
        </p:txBody>
      </p:sp>
      <p:grpSp>
        <p:nvGrpSpPr>
          <p:cNvPr id="31" name="Group 52">
            <a:extLst>
              <a:ext uri="{FF2B5EF4-FFF2-40B4-BE49-F238E27FC236}">
                <a16:creationId xmlns:a16="http://schemas.microsoft.com/office/drawing/2014/main" id="{30D0ADA7-F4F8-4A28-AF92-8320FFB8FEA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74993" y="4804010"/>
            <a:ext cx="3960831" cy="465138"/>
            <a:chOff x="3290" y="3311"/>
            <a:chExt cx="1223" cy="293"/>
          </a:xfrm>
        </p:grpSpPr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0A5AE3BC-C6A0-4DEF-91D5-38824B1B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12"/>
              <a:ext cx="1" cy="1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Line 54">
              <a:extLst>
                <a:ext uri="{FF2B5EF4-FFF2-40B4-BE49-F238E27FC236}">
                  <a16:creationId xmlns:a16="http://schemas.microsoft.com/office/drawing/2014/main" id="{C64021CC-2FC8-4818-B244-4BEF2B157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04"/>
              <a:ext cx="720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4" name="Line 55">
              <a:extLst>
                <a:ext uri="{FF2B5EF4-FFF2-40B4-BE49-F238E27FC236}">
                  <a16:creationId xmlns:a16="http://schemas.microsoft.com/office/drawing/2014/main" id="{849A735B-829E-4C52-9657-2D0E99299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3311"/>
              <a:ext cx="1" cy="1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5" name="Text Box 56">
              <a:extLst>
                <a:ext uri="{FF2B5EF4-FFF2-40B4-BE49-F238E27FC236}">
                  <a16:creationId xmlns:a16="http://schemas.microsoft.com/office/drawing/2014/main" id="{73685B83-1359-4296-B60E-AA5A6296B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312"/>
              <a:ext cx="34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FD5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336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1143000" y="533400"/>
            <a:ext cx="6858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latin typeface="Candara" panose="020E0502030303020204" pitchFamily="34" charset="0"/>
              </a:rPr>
              <a:t>Normalization –BCNF</a:t>
            </a:r>
          </a:p>
        </p:txBody>
      </p:sp>
      <p:grpSp>
        <p:nvGrpSpPr>
          <p:cNvPr id="48131" name="Group 2"/>
          <p:cNvGrpSpPr>
            <a:grpSpLocks/>
          </p:cNvGrpSpPr>
          <p:nvPr/>
        </p:nvGrpSpPr>
        <p:grpSpPr bwMode="auto">
          <a:xfrm>
            <a:off x="611187" y="1371600"/>
            <a:ext cx="7999413" cy="3884613"/>
            <a:chOff x="288" y="1200"/>
            <a:chExt cx="5039" cy="2447"/>
          </a:xfrm>
        </p:grpSpPr>
        <p:sp>
          <p:nvSpPr>
            <p:cNvPr id="48133" name="Rectangle 3"/>
            <p:cNvSpPr>
              <a:spLocks noChangeArrowheads="1"/>
            </p:cNvSpPr>
            <p:nvPr/>
          </p:nvSpPr>
          <p:spPr bwMode="auto">
            <a:xfrm>
              <a:off x="1190" y="1200"/>
              <a:ext cx="100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LOTS1A</a:t>
              </a:r>
            </a:p>
          </p:txBody>
        </p:sp>
        <p:sp>
          <p:nvSpPr>
            <p:cNvPr id="48134" name="Rectangle 4"/>
            <p:cNvSpPr>
              <a:spLocks noChangeArrowheads="1"/>
            </p:cNvSpPr>
            <p:nvPr/>
          </p:nvSpPr>
          <p:spPr bwMode="auto">
            <a:xfrm>
              <a:off x="606" y="1200"/>
              <a:ext cx="100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48135" name="Rectangle 5"/>
            <p:cNvSpPr>
              <a:spLocks noChangeArrowheads="1"/>
            </p:cNvSpPr>
            <p:nvPr/>
          </p:nvSpPr>
          <p:spPr bwMode="auto">
            <a:xfrm>
              <a:off x="1243" y="1466"/>
              <a:ext cx="1114" cy="212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PROPERTY ID#</a:t>
              </a:r>
            </a:p>
          </p:txBody>
        </p:sp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2357" y="1466"/>
              <a:ext cx="1220" cy="212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COUNTY_NAME</a:t>
              </a:r>
            </a:p>
          </p:txBody>
        </p:sp>
        <p:sp>
          <p:nvSpPr>
            <p:cNvPr id="48137" name="Rectangle 7"/>
            <p:cNvSpPr>
              <a:spLocks noChangeArrowheads="1"/>
            </p:cNvSpPr>
            <p:nvPr/>
          </p:nvSpPr>
          <p:spPr bwMode="auto">
            <a:xfrm>
              <a:off x="3577" y="1466"/>
              <a:ext cx="477" cy="212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LOT#</a:t>
              </a:r>
            </a:p>
          </p:txBody>
        </p:sp>
        <p:sp>
          <p:nvSpPr>
            <p:cNvPr id="48138" name="Rectangle 8"/>
            <p:cNvSpPr>
              <a:spLocks noChangeArrowheads="1"/>
            </p:cNvSpPr>
            <p:nvPr/>
          </p:nvSpPr>
          <p:spPr bwMode="auto">
            <a:xfrm>
              <a:off x="4055" y="1466"/>
              <a:ext cx="530" cy="212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48139" name="Line 9"/>
            <p:cNvSpPr>
              <a:spLocks noChangeShapeType="1"/>
            </p:cNvSpPr>
            <p:nvPr/>
          </p:nvSpPr>
          <p:spPr bwMode="auto">
            <a:xfrm>
              <a:off x="1773" y="1892"/>
              <a:ext cx="249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 flipV="1">
              <a:off x="1773" y="1678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1" name="Line 11"/>
            <p:cNvSpPr>
              <a:spLocks noChangeShapeType="1"/>
            </p:cNvSpPr>
            <p:nvPr/>
          </p:nvSpPr>
          <p:spPr bwMode="auto">
            <a:xfrm flipV="1">
              <a:off x="2887" y="1678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2" name="Line 12"/>
            <p:cNvSpPr>
              <a:spLocks noChangeShapeType="1"/>
            </p:cNvSpPr>
            <p:nvPr/>
          </p:nvSpPr>
          <p:spPr bwMode="auto">
            <a:xfrm flipV="1">
              <a:off x="3842" y="1678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3" name="Line 13"/>
            <p:cNvSpPr>
              <a:spLocks noChangeShapeType="1"/>
            </p:cNvSpPr>
            <p:nvPr/>
          </p:nvSpPr>
          <p:spPr bwMode="auto">
            <a:xfrm flipV="1">
              <a:off x="4267" y="1678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1296" y="1679"/>
              <a:ext cx="42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FD1</a:t>
              </a:r>
            </a:p>
          </p:txBody>
        </p:sp>
        <p:sp>
          <p:nvSpPr>
            <p:cNvPr id="48145" name="Line 15"/>
            <p:cNvSpPr>
              <a:spLocks noChangeShapeType="1"/>
            </p:cNvSpPr>
            <p:nvPr/>
          </p:nvSpPr>
          <p:spPr bwMode="auto">
            <a:xfrm>
              <a:off x="1773" y="2105"/>
              <a:ext cx="249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6" name="Line 16"/>
            <p:cNvSpPr>
              <a:spLocks noChangeShapeType="1"/>
            </p:cNvSpPr>
            <p:nvPr/>
          </p:nvSpPr>
          <p:spPr bwMode="auto">
            <a:xfrm flipV="1">
              <a:off x="1773" y="1890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7" name="Line 17"/>
            <p:cNvSpPr>
              <a:spLocks noChangeShapeType="1"/>
            </p:cNvSpPr>
            <p:nvPr/>
          </p:nvSpPr>
          <p:spPr bwMode="auto">
            <a:xfrm flipV="1">
              <a:off x="2887" y="1890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8" name="Line 18"/>
            <p:cNvSpPr>
              <a:spLocks noChangeShapeType="1"/>
            </p:cNvSpPr>
            <p:nvPr/>
          </p:nvSpPr>
          <p:spPr bwMode="auto">
            <a:xfrm flipV="1">
              <a:off x="3842" y="1890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49" name="Line 19"/>
            <p:cNvSpPr>
              <a:spLocks noChangeShapeType="1"/>
            </p:cNvSpPr>
            <p:nvPr/>
          </p:nvSpPr>
          <p:spPr bwMode="auto">
            <a:xfrm flipV="1">
              <a:off x="4267" y="1890"/>
              <a:ext cx="1" cy="2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50" name="Line 20"/>
            <p:cNvSpPr>
              <a:spLocks noChangeShapeType="1"/>
            </p:cNvSpPr>
            <p:nvPr/>
          </p:nvSpPr>
          <p:spPr bwMode="auto">
            <a:xfrm>
              <a:off x="2887" y="2317"/>
              <a:ext cx="137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51" name="Line 21"/>
            <p:cNvSpPr>
              <a:spLocks noChangeShapeType="1"/>
            </p:cNvSpPr>
            <p:nvPr/>
          </p:nvSpPr>
          <p:spPr bwMode="auto">
            <a:xfrm flipV="1">
              <a:off x="2887" y="2104"/>
              <a:ext cx="1" cy="2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52" name="Line 22"/>
            <p:cNvSpPr>
              <a:spLocks noChangeShapeType="1"/>
            </p:cNvSpPr>
            <p:nvPr/>
          </p:nvSpPr>
          <p:spPr bwMode="auto">
            <a:xfrm flipV="1">
              <a:off x="4267" y="2104"/>
              <a:ext cx="1" cy="2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53" name="Rectangle 23"/>
            <p:cNvSpPr>
              <a:spLocks noChangeArrowheads="1"/>
            </p:cNvSpPr>
            <p:nvPr/>
          </p:nvSpPr>
          <p:spPr bwMode="auto">
            <a:xfrm>
              <a:off x="1296" y="1892"/>
              <a:ext cx="42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FD2</a:t>
              </a:r>
            </a:p>
          </p:txBody>
        </p:sp>
        <p:sp>
          <p:nvSpPr>
            <p:cNvPr id="48154" name="Rectangle 24"/>
            <p:cNvSpPr>
              <a:spLocks noChangeArrowheads="1"/>
            </p:cNvSpPr>
            <p:nvPr/>
          </p:nvSpPr>
          <p:spPr bwMode="auto">
            <a:xfrm>
              <a:off x="2410" y="2105"/>
              <a:ext cx="42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FD5</a:t>
              </a:r>
            </a:p>
          </p:txBody>
        </p:sp>
        <p:sp>
          <p:nvSpPr>
            <p:cNvPr id="48155" name="Rectangle 25"/>
            <p:cNvSpPr>
              <a:spLocks noChangeArrowheads="1"/>
            </p:cNvSpPr>
            <p:nvPr/>
          </p:nvSpPr>
          <p:spPr bwMode="auto">
            <a:xfrm>
              <a:off x="288" y="3169"/>
              <a:ext cx="100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LOTS1AX</a:t>
              </a:r>
            </a:p>
          </p:txBody>
        </p:sp>
        <p:sp>
          <p:nvSpPr>
            <p:cNvPr id="48156" name="Rectangle 26"/>
            <p:cNvSpPr>
              <a:spLocks noChangeArrowheads="1"/>
            </p:cNvSpPr>
            <p:nvPr/>
          </p:nvSpPr>
          <p:spPr bwMode="auto">
            <a:xfrm>
              <a:off x="341" y="3435"/>
              <a:ext cx="1114" cy="213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PROPERTY ID#</a:t>
              </a:r>
            </a:p>
          </p:txBody>
        </p:sp>
        <p:sp>
          <p:nvSpPr>
            <p:cNvPr id="48157" name="Rectangle 27"/>
            <p:cNvSpPr>
              <a:spLocks noChangeArrowheads="1"/>
            </p:cNvSpPr>
            <p:nvPr/>
          </p:nvSpPr>
          <p:spPr bwMode="auto">
            <a:xfrm>
              <a:off x="1986" y="3435"/>
              <a:ext cx="477" cy="213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LOT#</a:t>
              </a:r>
            </a:p>
          </p:txBody>
        </p:sp>
        <p:sp>
          <p:nvSpPr>
            <p:cNvPr id="48158" name="Rectangle 28"/>
            <p:cNvSpPr>
              <a:spLocks noChangeArrowheads="1"/>
            </p:cNvSpPr>
            <p:nvPr/>
          </p:nvSpPr>
          <p:spPr bwMode="auto">
            <a:xfrm>
              <a:off x="1455" y="3435"/>
              <a:ext cx="530" cy="213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48159" name="Rectangle 29"/>
            <p:cNvSpPr>
              <a:spLocks noChangeArrowheads="1"/>
            </p:cNvSpPr>
            <p:nvPr/>
          </p:nvSpPr>
          <p:spPr bwMode="auto">
            <a:xfrm>
              <a:off x="3100" y="3169"/>
              <a:ext cx="100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LOTS1AY</a:t>
              </a:r>
            </a:p>
          </p:txBody>
        </p:sp>
        <p:sp>
          <p:nvSpPr>
            <p:cNvPr id="48160" name="Rectangle 30"/>
            <p:cNvSpPr>
              <a:spLocks noChangeArrowheads="1"/>
            </p:cNvSpPr>
            <p:nvPr/>
          </p:nvSpPr>
          <p:spPr bwMode="auto">
            <a:xfrm>
              <a:off x="3153" y="3435"/>
              <a:ext cx="530" cy="213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000000"/>
                  </a:solidFill>
                  <a:latin typeface="Times New Roman" panose="02020603050405020304" pitchFamily="18" charset="0"/>
                </a:rPr>
                <a:t>AREA</a:t>
              </a:r>
            </a:p>
          </p:txBody>
        </p:sp>
        <p:sp>
          <p:nvSpPr>
            <p:cNvPr id="48161" name="Rectangle 31"/>
            <p:cNvSpPr>
              <a:spLocks noChangeArrowheads="1"/>
            </p:cNvSpPr>
            <p:nvPr/>
          </p:nvSpPr>
          <p:spPr bwMode="auto">
            <a:xfrm>
              <a:off x="3683" y="3435"/>
              <a:ext cx="1220" cy="213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COUNTY_NAME</a:t>
              </a:r>
            </a:p>
          </p:txBody>
        </p:sp>
        <p:sp>
          <p:nvSpPr>
            <p:cNvPr id="48162" name="AutoShape 32"/>
            <p:cNvSpPr>
              <a:spLocks noChangeArrowheads="1"/>
            </p:cNvSpPr>
            <p:nvPr/>
          </p:nvSpPr>
          <p:spPr bwMode="auto">
            <a:xfrm>
              <a:off x="2304" y="2530"/>
              <a:ext cx="265" cy="745"/>
            </a:xfrm>
            <a:prstGeom prst="downArrow">
              <a:avLst>
                <a:gd name="adj1" fmla="val 50000"/>
                <a:gd name="adj2" fmla="val 70283"/>
              </a:avLst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andara" panose="020E0502030303020204" pitchFamily="34" charset="0"/>
              </a:endParaRPr>
            </a:p>
          </p:txBody>
        </p:sp>
        <p:sp>
          <p:nvSpPr>
            <p:cNvPr id="48163" name="Text Box 33"/>
            <p:cNvSpPr txBox="1">
              <a:spLocks noChangeArrowheads="1"/>
            </p:cNvSpPr>
            <p:nvPr/>
          </p:nvSpPr>
          <p:spPr bwMode="auto">
            <a:xfrm>
              <a:off x="2145" y="2317"/>
              <a:ext cx="583" cy="347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875"/>
                </a:spcBef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8164" name="Text Box 34"/>
            <p:cNvSpPr txBox="1">
              <a:spLocks noChangeArrowheads="1"/>
            </p:cNvSpPr>
            <p:nvPr/>
          </p:nvSpPr>
          <p:spPr bwMode="auto">
            <a:xfrm>
              <a:off x="2622" y="2723"/>
              <a:ext cx="2706" cy="29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500"/>
                </a:spcBef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BCNF Normalization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7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1676400" y="361950"/>
            <a:ext cx="6324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000" dirty="0">
              <a:solidFill>
                <a:srgbClr val="33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3400" y="1295400"/>
            <a:ext cx="815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1NF, 2NF, 3NF &amp; BCNF guarantee to preserve lossless join property</a:t>
            </a:r>
          </a:p>
          <a:p>
            <a:pPr algn="just" eaLnBrk="1" hangingPunct="1"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dirty="0">
              <a:latin typeface="Candara" panose="020E0502030303020204" pitchFamily="34" charset="0"/>
            </a:endParaRPr>
          </a:p>
          <a:p>
            <a:pPr algn="just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However, BCNF does not guarantee to preserve dependency preserving property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3104475" y="610400"/>
            <a:ext cx="2991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843148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524000" y="590550"/>
            <a:ext cx="6096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3333CC"/>
              </a:buClr>
            </a:pPr>
            <a:r>
              <a:rPr lang="en-US" altLang="en-US" sz="3600" b="1" dirty="0">
                <a:latin typeface="Candara" panose="020E0502030303020204" pitchFamily="34" charset="0"/>
              </a:rPr>
              <a:t>De-normalization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914400" y="1295400"/>
            <a:ext cx="7391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700"/>
              </a:spcBef>
            </a:pPr>
            <a:r>
              <a:rPr lang="en-US" altLang="en-US" sz="2800" dirty="0">
                <a:latin typeface="Candara" panose="020E0502030303020204" pitchFamily="34" charset="0"/>
              </a:rPr>
              <a:t> Sometime for performance reasons, database designer may leave the relation in a lower normal form. This process is known as de-normalization.</a:t>
            </a:r>
          </a:p>
        </p:txBody>
      </p:sp>
    </p:spTree>
    <p:extLst>
      <p:ext uri="{BB962C8B-B14F-4D97-AF65-F5344CB8AC3E}">
        <p14:creationId xmlns:p14="http://schemas.microsoft.com/office/powerpoint/2010/main" val="1288840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/>
          </p:cNvSpPr>
          <p:nvPr/>
        </p:nvSpPr>
        <p:spPr bwMode="auto">
          <a:xfrm>
            <a:off x="1905000" y="573087"/>
            <a:ext cx="5376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3333CC"/>
              </a:buClr>
            </a:pPr>
            <a:r>
              <a:rPr lang="en-US" altLang="en-US" sz="3600" b="1" dirty="0">
                <a:latin typeface="Candara" panose="020E0502030303020204" pitchFamily="34" charset="0"/>
              </a:rPr>
              <a:t>Exercise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95400"/>
            <a:ext cx="9144000" cy="2733675"/>
            <a:chOff x="0" y="1447800"/>
            <a:chExt cx="9144000" cy="2733675"/>
          </a:xfrm>
        </p:grpSpPr>
        <p:pic>
          <p:nvPicPr>
            <p:cNvPr id="5120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47800"/>
              <a:ext cx="91440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00200"/>
              <a:ext cx="9144000" cy="258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6" name="TextBox 14"/>
          <p:cNvSpPr txBox="1">
            <a:spLocks noChangeArrowheads="1"/>
          </p:cNvSpPr>
          <p:nvPr/>
        </p:nvSpPr>
        <p:spPr bwMode="auto">
          <a:xfrm>
            <a:off x="457200" y="5791200"/>
            <a:ext cx="82876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What normal form is the relation in?</a:t>
            </a:r>
          </a:p>
          <a:p>
            <a:pPr algn="just"/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If it is not in 3NF, convert it to 3NF. Explain your answer.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61572" y="4572000"/>
          <a:ext cx="7924800" cy="304800"/>
        </p:xfrm>
        <a:graphic>
          <a:graphicData uri="http://schemas.openxmlformats.org/drawingml/2006/table">
            <a:tbl>
              <a:tblPr/>
              <a:tblGrid>
                <a:gridCol w="65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7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Calibri"/>
                          <a:cs typeface="Latha"/>
                        </a:rPr>
                        <a:t>Patient#</a:t>
                      </a:r>
                      <a:endParaRPr lang="en-US" sz="11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Latha"/>
                        </a:rPr>
                        <a:t>Surgeon#</a:t>
                      </a:r>
                      <a:endParaRPr lang="en-US" sz="11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Times New Roman"/>
                          <a:ea typeface="Calibri"/>
                          <a:cs typeface="Latha"/>
                        </a:rPr>
                        <a:t>Surgery_Date</a:t>
                      </a:r>
                      <a:endParaRPr lang="en-US" sz="11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Times New Roman"/>
                          <a:ea typeface="Calibri"/>
                          <a:cs typeface="Latha"/>
                        </a:rPr>
                        <a:t>Patient_Name</a:t>
                      </a:r>
                      <a:endParaRPr lang="en-US" sz="11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Times New Roman"/>
                          <a:ea typeface="Calibri"/>
                          <a:cs typeface="Latha"/>
                        </a:rPr>
                        <a:t>Patient_Addr</a:t>
                      </a:r>
                      <a:endParaRPr lang="en-US" sz="11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Times New Roman"/>
                          <a:ea typeface="Calibri"/>
                          <a:cs typeface="Latha"/>
                        </a:rPr>
                        <a:t>Surgeon_Name</a:t>
                      </a:r>
                      <a:endParaRPr lang="en-US" sz="11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Calibri"/>
                          <a:cs typeface="Latha"/>
                        </a:rPr>
                        <a:t>Surgery</a:t>
                      </a:r>
                      <a:endParaRPr lang="en-US" sz="1100" b="1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Times New Roman"/>
                          <a:ea typeface="Calibri"/>
                          <a:cs typeface="Latha"/>
                        </a:rPr>
                        <a:t>Drug_Admin</a:t>
                      </a:r>
                      <a:endParaRPr lang="en-US" sz="11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Times New Roman"/>
                          <a:ea typeface="Calibri"/>
                          <a:cs typeface="Latha"/>
                        </a:rPr>
                        <a:t>Side_Effects</a:t>
                      </a:r>
                      <a:endParaRPr lang="en-US" sz="1100" b="1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54173" marR="541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229" name="Group 40"/>
          <p:cNvGrpSpPr>
            <a:grpSpLocks/>
          </p:cNvGrpSpPr>
          <p:nvPr/>
        </p:nvGrpSpPr>
        <p:grpSpPr bwMode="auto">
          <a:xfrm>
            <a:off x="656772" y="4267200"/>
            <a:ext cx="7840663" cy="1406525"/>
            <a:chOff x="228600" y="4419600"/>
            <a:chExt cx="7840766" cy="1406525"/>
          </a:xfrm>
        </p:grpSpPr>
        <p:grpSp>
          <p:nvGrpSpPr>
            <p:cNvPr id="51230" name="Group 9"/>
            <p:cNvGrpSpPr>
              <a:grpSpLocks/>
            </p:cNvGrpSpPr>
            <p:nvPr/>
          </p:nvGrpSpPr>
          <p:grpSpPr bwMode="auto">
            <a:xfrm>
              <a:off x="228600" y="4419600"/>
              <a:ext cx="7840766" cy="288925"/>
              <a:chOff x="-789" y="4894"/>
              <a:chExt cx="12346" cy="455"/>
            </a:xfrm>
          </p:grpSpPr>
          <p:grpSp>
            <p:nvGrpSpPr>
              <p:cNvPr id="51249" name="Group 10"/>
              <p:cNvGrpSpPr>
                <a:grpSpLocks/>
              </p:cNvGrpSpPr>
              <p:nvPr/>
            </p:nvGrpSpPr>
            <p:grpSpPr bwMode="auto">
              <a:xfrm>
                <a:off x="411" y="4956"/>
                <a:ext cx="11146" cy="393"/>
                <a:chOff x="411" y="4956"/>
                <a:chExt cx="11146" cy="393"/>
              </a:xfrm>
            </p:grpSpPr>
            <p:cxnSp>
              <p:nvCxnSpPr>
                <p:cNvPr id="51251" name="AutoShape 1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11" y="4956"/>
                  <a:ext cx="0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2" name="AutoShape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92" y="4956"/>
                  <a:ext cx="0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411" y="4956"/>
                  <a:ext cx="1114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4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1721" y="4956"/>
                  <a:ext cx="0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5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395" y="4956"/>
                  <a:ext cx="19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6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5835" y="4956"/>
                  <a:ext cx="19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7" name="AutoShape 17"/>
                <p:cNvCxnSpPr>
                  <a:cxnSpLocks noChangeShapeType="1"/>
                </p:cNvCxnSpPr>
                <p:nvPr/>
              </p:nvCxnSpPr>
              <p:spPr bwMode="auto">
                <a:xfrm>
                  <a:off x="7163" y="4956"/>
                  <a:ext cx="19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8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8790" y="4956"/>
                  <a:ext cx="19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59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9930" y="4956"/>
                  <a:ext cx="19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60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11538" y="4956"/>
                  <a:ext cx="19" cy="39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1250" name="Text Box 21"/>
              <p:cNvSpPr txBox="1">
                <a:spLocks noChangeArrowheads="1"/>
              </p:cNvSpPr>
              <p:nvPr/>
            </p:nvSpPr>
            <p:spPr bwMode="auto">
              <a:xfrm>
                <a:off x="-789" y="4894"/>
                <a:ext cx="1103" cy="3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Aft>
                    <a:spcPts val="1000"/>
                  </a:spcAft>
                </a:pPr>
                <a:r>
                  <a:rPr lang="en-US" altLang="en-US" sz="11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FD1</a:t>
                </a:r>
                <a:endParaRPr lang="en-US" altLang="en-US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51231" name="Group 22"/>
            <p:cNvGrpSpPr>
              <a:grpSpLocks/>
            </p:cNvGrpSpPr>
            <p:nvPr/>
          </p:nvGrpSpPr>
          <p:grpSpPr bwMode="auto">
            <a:xfrm>
              <a:off x="457491" y="4997448"/>
              <a:ext cx="3901784" cy="645173"/>
              <a:chOff x="65" y="5794"/>
              <a:chExt cx="6144" cy="1015"/>
            </a:xfrm>
          </p:grpSpPr>
          <p:grpSp>
            <p:nvGrpSpPr>
              <p:cNvPr id="51243" name="Group 23"/>
              <p:cNvGrpSpPr>
                <a:grpSpLocks/>
              </p:cNvGrpSpPr>
              <p:nvPr/>
            </p:nvGrpSpPr>
            <p:grpSpPr bwMode="auto">
              <a:xfrm>
                <a:off x="542" y="5794"/>
                <a:ext cx="5667" cy="322"/>
                <a:chOff x="542" y="5794"/>
                <a:chExt cx="5667" cy="322"/>
              </a:xfrm>
            </p:grpSpPr>
            <p:cxnSp>
              <p:nvCxnSpPr>
                <p:cNvPr id="51245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542" y="6116"/>
                  <a:ext cx="5667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46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542" y="5835"/>
                  <a:ext cx="0" cy="2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47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6209" y="5835"/>
                  <a:ext cx="0" cy="2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48" name="AutoShape 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657" y="5794"/>
                  <a:ext cx="0" cy="28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1244" name="Text Box 28"/>
              <p:cNvSpPr txBox="1">
                <a:spLocks noChangeArrowheads="1"/>
              </p:cNvSpPr>
              <p:nvPr/>
            </p:nvSpPr>
            <p:spPr bwMode="auto">
              <a:xfrm>
                <a:off x="65" y="6323"/>
                <a:ext cx="785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Aft>
                    <a:spcPts val="1000"/>
                  </a:spcAft>
                </a:pPr>
                <a:r>
                  <a:rPr lang="en-US" altLang="en-US" sz="1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FD2</a:t>
                </a:r>
                <a:endParaRPr lang="en-US" altLang="en-US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51232" name="Group 29"/>
            <p:cNvGrpSpPr>
              <a:grpSpLocks/>
            </p:cNvGrpSpPr>
            <p:nvPr/>
          </p:nvGrpSpPr>
          <p:grpSpPr bwMode="auto">
            <a:xfrm>
              <a:off x="1600200" y="5029200"/>
              <a:ext cx="4013200" cy="796925"/>
              <a:chOff x="1552" y="5794"/>
              <a:chExt cx="6321" cy="1256"/>
            </a:xfrm>
          </p:grpSpPr>
          <p:cxnSp>
            <p:nvCxnSpPr>
              <p:cNvPr id="51239" name="AutoShape 30"/>
              <p:cNvCxnSpPr>
                <a:cxnSpLocks noChangeShapeType="1"/>
              </p:cNvCxnSpPr>
              <p:nvPr/>
            </p:nvCxnSpPr>
            <p:spPr bwMode="auto">
              <a:xfrm>
                <a:off x="1552" y="6116"/>
                <a:ext cx="0" cy="9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40" name="AutoShape 31"/>
              <p:cNvCxnSpPr>
                <a:cxnSpLocks noChangeShapeType="1"/>
              </p:cNvCxnSpPr>
              <p:nvPr/>
            </p:nvCxnSpPr>
            <p:spPr bwMode="auto">
              <a:xfrm>
                <a:off x="1552" y="7050"/>
                <a:ext cx="632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41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7873" y="5794"/>
                <a:ext cx="0" cy="12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42" name="Text Box 33"/>
              <p:cNvSpPr txBox="1">
                <a:spLocks noChangeArrowheads="1"/>
              </p:cNvSpPr>
              <p:nvPr/>
            </p:nvSpPr>
            <p:spPr bwMode="auto">
              <a:xfrm>
                <a:off x="5629" y="6415"/>
                <a:ext cx="1141" cy="4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Aft>
                    <a:spcPts val="1000"/>
                  </a:spcAft>
                </a:pPr>
                <a:r>
                  <a:rPr lang="en-US" altLang="en-US" sz="1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FD3</a:t>
                </a:r>
                <a:endParaRPr lang="en-US" altLang="en-US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51233" name="Group 34"/>
            <p:cNvGrpSpPr>
              <a:grpSpLocks/>
            </p:cNvGrpSpPr>
            <p:nvPr/>
          </p:nvGrpSpPr>
          <p:grpSpPr bwMode="auto">
            <a:xfrm>
              <a:off x="6934200" y="5105400"/>
              <a:ext cx="1008063" cy="701675"/>
              <a:chOff x="10099" y="5794"/>
              <a:chExt cx="1589" cy="1107"/>
            </a:xfrm>
          </p:grpSpPr>
          <p:grpSp>
            <p:nvGrpSpPr>
              <p:cNvPr id="51234" name="Group 35"/>
              <p:cNvGrpSpPr>
                <a:grpSpLocks/>
              </p:cNvGrpSpPr>
              <p:nvPr/>
            </p:nvGrpSpPr>
            <p:grpSpPr bwMode="auto">
              <a:xfrm>
                <a:off x="10099" y="5794"/>
                <a:ext cx="1589" cy="508"/>
                <a:chOff x="10099" y="5794"/>
                <a:chExt cx="1589" cy="508"/>
              </a:xfrm>
            </p:grpSpPr>
            <p:cxnSp>
              <p:nvCxnSpPr>
                <p:cNvPr id="51236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10117" y="5835"/>
                  <a:ext cx="0" cy="46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37" name="AutoShape 37"/>
                <p:cNvCxnSpPr>
                  <a:cxnSpLocks noChangeShapeType="1"/>
                </p:cNvCxnSpPr>
                <p:nvPr/>
              </p:nvCxnSpPr>
              <p:spPr bwMode="auto">
                <a:xfrm>
                  <a:off x="10099" y="6302"/>
                  <a:ext cx="158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238" name="AutoShape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11688" y="5794"/>
                  <a:ext cx="0" cy="50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1235" name="Text Box 39"/>
              <p:cNvSpPr txBox="1">
                <a:spLocks noChangeArrowheads="1"/>
              </p:cNvSpPr>
              <p:nvPr/>
            </p:nvSpPr>
            <p:spPr bwMode="auto">
              <a:xfrm>
                <a:off x="10529" y="6358"/>
                <a:ext cx="1009" cy="5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Aft>
                    <a:spcPts val="1000"/>
                  </a:spcAft>
                </a:pPr>
                <a:r>
                  <a:rPr lang="en-US" altLang="en-US" sz="1200" b="1" dirty="0">
                    <a:latin typeface="Times New Roman" panose="02020603050405020304" pitchFamily="18" charset="0"/>
                    <a:cs typeface="Arial" panose="020B0604020202020204" pitchFamily="34" charset="0"/>
                  </a:rPr>
                  <a:t>FD4</a:t>
                </a:r>
                <a:endParaRPr lang="en-US" altLang="en-US" dirty="0">
                  <a:latin typeface="Candara" panose="020E05020303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8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286" y="533400"/>
            <a:ext cx="70866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Normalization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Candara" panose="020E0502030303020204" pitchFamily="34" charset="0"/>
              </a:rPr>
              <a:t>Relational database schema = set of relations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Candara" panose="020E0502030303020204" pitchFamily="34" charset="0"/>
              </a:rPr>
              <a:t>Relation = set of attributes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Candara" panose="020E0502030303020204" pitchFamily="34" charset="0"/>
              </a:rPr>
              <a:t>How we group the attributes to relations is </a:t>
            </a:r>
            <a:r>
              <a:rPr lang="en-US" sz="3200" b="1" kern="0" dirty="0">
                <a:solidFill>
                  <a:srgbClr val="FF0000"/>
                </a:solidFill>
                <a:latin typeface="Candara" panose="020E0502030303020204" pitchFamily="34" charset="0"/>
              </a:rPr>
              <a:t>very important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Normalization or Schema Refinement </a:t>
            </a:r>
            <a:r>
              <a:rPr lang="en-US" sz="3200" kern="0" dirty="0">
                <a:latin typeface="Candara" panose="020E0502030303020204" pitchFamily="34" charset="0"/>
              </a:rPr>
              <a:t>help determine</a:t>
            </a:r>
            <a:r>
              <a:rPr lang="en-US" sz="3200" b="1" kern="0" dirty="0">
                <a:latin typeface="Candara" panose="020E0502030303020204" pitchFamily="34" charset="0"/>
              </a:rPr>
              <a:t> “</a:t>
            </a:r>
            <a:r>
              <a:rPr lang="en-US" sz="3200" b="1" kern="0" dirty="0">
                <a:solidFill>
                  <a:srgbClr val="FF0000"/>
                </a:solidFill>
                <a:latin typeface="Candara" panose="020E0502030303020204" pitchFamily="34" charset="0"/>
              </a:rPr>
              <a:t>GOOD</a:t>
            </a:r>
            <a:r>
              <a:rPr lang="en-US" sz="3200" b="1" kern="0" dirty="0">
                <a:latin typeface="Candara" panose="020E0502030303020204" pitchFamily="34" charset="0"/>
              </a:rPr>
              <a:t>” </a:t>
            </a:r>
            <a:r>
              <a:rPr lang="en-US" sz="3200" kern="0" dirty="0">
                <a:latin typeface="Candara" panose="020E0502030303020204" pitchFamily="34" charset="0"/>
              </a:rPr>
              <a:t>relations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2937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/>
          </p:cNvSpPr>
          <p:nvPr/>
        </p:nvSpPr>
        <p:spPr bwMode="auto">
          <a:xfrm>
            <a:off x="3048000" y="6096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3333CC"/>
              </a:buClr>
            </a:pPr>
            <a:r>
              <a:rPr lang="en-US" altLang="en-US" sz="3600" b="1" dirty="0">
                <a:latin typeface="Candara" panose="020E0502030303020204" pitchFamily="34" charset="0"/>
              </a:rPr>
              <a:t>Exercise 2</a:t>
            </a:r>
          </a:p>
        </p:txBody>
      </p:sp>
      <p:sp>
        <p:nvSpPr>
          <p:cNvPr id="52228" name="Rectangle 1"/>
          <p:cNvSpPr>
            <a:spLocks noChangeArrowheads="1"/>
          </p:cNvSpPr>
          <p:nvPr/>
        </p:nvSpPr>
        <p:spPr bwMode="auto">
          <a:xfrm>
            <a:off x="685800" y="129540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following relational schema for R:</a:t>
            </a:r>
          </a:p>
          <a:p>
            <a:pPr algn="just"/>
            <a:r>
              <a:rPr lang="en-US" altLang="en-US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R(</a:t>
            </a:r>
            <a:r>
              <a:rPr lang="en-US" altLang="en-US" u="sng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</a:t>
            </a:r>
            <a:r>
              <a:rPr lang="en-US" altLang="en-US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,C,D,E,F,G)</a:t>
            </a:r>
          </a:p>
          <a:p>
            <a:pPr algn="just"/>
            <a:r>
              <a:rPr lang="en-US" altLang="en-US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 is the primary key in the relation. Assume that the following dependencies exist: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846917"/>
            <a:ext cx="4800600" cy="276567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blurRad="50800" dist="50800" dir="4800000" sx="1000" sy="1000" algn="ctr" rotWithShape="0">
              <a:srgbClr val="000000"/>
            </a:outerShdw>
          </a:effectLst>
        </p:spPr>
      </p:pic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381000" y="56388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What normal form is the relation in?</a:t>
            </a:r>
          </a:p>
          <a:p>
            <a:pPr algn="just"/>
            <a:r>
              <a:rPr lang="en-US" altLang="en-US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If R is not in BCNF, convert it to BCNF. Explain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2310870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End of Lecture 07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51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246438"/>
            <a:ext cx="776532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1724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9" y="503237"/>
            <a:ext cx="70866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Purpose of Normalization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2800" kern="0" dirty="0">
                <a:latin typeface="Candara" panose="020E0502030303020204" pitchFamily="34" charset="0"/>
              </a:rPr>
              <a:t>To avoid redundancy by storing each ‘</a:t>
            </a:r>
            <a:r>
              <a:rPr lang="en-US" sz="2800" kern="0" dirty="0">
                <a:solidFill>
                  <a:srgbClr val="FF0000"/>
                </a:solidFill>
                <a:latin typeface="Candara" panose="020E0502030303020204" pitchFamily="34" charset="0"/>
              </a:rPr>
              <a:t>fact</a:t>
            </a:r>
            <a:r>
              <a:rPr lang="en-US" sz="2800" kern="0" dirty="0">
                <a:latin typeface="Candara" panose="020E0502030303020204" pitchFamily="34" charset="0"/>
              </a:rPr>
              <a:t>’ within the database only once.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latin typeface="Candara" panose="020E0502030303020204" pitchFamily="34" charset="0"/>
              </a:rPr>
              <a:t>To put data into a form that conforms to </a:t>
            </a:r>
            <a:r>
              <a:rPr lang="en-US" sz="2800" kern="0" dirty="0">
                <a:solidFill>
                  <a:srgbClr val="FF0000"/>
                </a:solidFill>
                <a:latin typeface="Candara" panose="020E0502030303020204" pitchFamily="34" charset="0"/>
              </a:rPr>
              <a:t>relational principles</a:t>
            </a:r>
            <a:r>
              <a:rPr lang="en-US" sz="2800" kern="0" dirty="0">
                <a:latin typeface="Candara" panose="020E0502030303020204" pitchFamily="34" charset="0"/>
              </a:rPr>
              <a:t> (e.g., single valued attributes, each relation represents one entity) - no repeating groups.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latin typeface="Candara" panose="020E0502030303020204" pitchFamily="34" charset="0"/>
              </a:rPr>
              <a:t>To put the data into a form that is more able to accurately accommodate change.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latin typeface="Candara" panose="020E0502030303020204" pitchFamily="34" charset="0"/>
              </a:rPr>
              <a:t>To avoid certain updating ‘</a:t>
            </a:r>
            <a:r>
              <a:rPr lang="en-US" sz="2800" kern="0" dirty="0">
                <a:solidFill>
                  <a:srgbClr val="FF0000"/>
                </a:solidFill>
                <a:latin typeface="Candara" panose="020E0502030303020204" pitchFamily="34" charset="0"/>
              </a:rPr>
              <a:t>anomalies</a:t>
            </a:r>
            <a:r>
              <a:rPr lang="en-US" sz="2800" kern="0" dirty="0">
                <a:latin typeface="Candara" panose="020E0502030303020204" pitchFamily="34" charset="0"/>
              </a:rPr>
              <a:t>’.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800" kern="0" dirty="0">
                <a:latin typeface="Candara" panose="020E0502030303020204" pitchFamily="34" charset="0"/>
              </a:rPr>
              <a:t>To facilitate the enforcement of </a:t>
            </a:r>
            <a:r>
              <a:rPr lang="en-US" sz="2800" kern="0" dirty="0" err="1">
                <a:solidFill>
                  <a:srgbClr val="FF0000"/>
                </a:solidFill>
                <a:latin typeface="Candara" panose="020E0502030303020204" pitchFamily="34" charset="0"/>
              </a:rPr>
              <a:t>intergrity</a:t>
            </a:r>
            <a:r>
              <a:rPr lang="en-US" sz="2800" kern="0" dirty="0">
                <a:solidFill>
                  <a:srgbClr val="FF0000"/>
                </a:solidFill>
                <a:latin typeface="Candara" panose="020E0502030303020204" pitchFamily="34" charset="0"/>
              </a:rPr>
              <a:t> constraints</a:t>
            </a:r>
            <a:r>
              <a:rPr lang="en-US" sz="2800" kern="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92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6439" y="838200"/>
            <a:ext cx="73914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Redundancy and Data Anomalies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14879"/>
            <a:ext cx="8382000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lang="en-US" sz="2800" dirty="0">
                <a:solidFill>
                  <a:schemeClr val="tx2"/>
                </a:solidFill>
                <a:latin typeface="Candara" panose="020E0502030303020204" pitchFamily="34" charset="0"/>
              </a:rPr>
              <a:t>Redundant data is where we have stored the same </a:t>
            </a:r>
            <a:r>
              <a:rPr lang="en-US" sz="2800" dirty="0">
                <a:solidFill>
                  <a:srgbClr val="0000FF"/>
                </a:solidFill>
                <a:latin typeface="Candara" panose="020E0502030303020204" pitchFamily="34" charset="0"/>
              </a:rPr>
              <a:t>‘information’</a:t>
            </a:r>
            <a:r>
              <a:rPr lang="en-US" sz="2800" dirty="0">
                <a:solidFill>
                  <a:schemeClr val="tx2"/>
                </a:solidFill>
                <a:latin typeface="Candara" panose="020E0502030303020204" pitchFamily="34" charset="0"/>
              </a:rPr>
              <a:t> more than once. i.e., the redundant data could be 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removed without the loss of information.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  <a:defRPr/>
            </a:pPr>
            <a:endParaRPr lang="en-US" sz="28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GB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Example: We have the following relation that contains staff and department details: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defRPr/>
            </a:pPr>
            <a:endParaRPr lang="en-GB" sz="2000" b="1" dirty="0">
              <a:solidFill>
                <a:schemeClr val="tx1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algn="just">
              <a:lnSpc>
                <a:spcPct val="90000"/>
              </a:lnSpc>
              <a:buClr>
                <a:schemeClr val="accent2"/>
              </a:buClr>
              <a:buFont typeface="Monotype Sorts" pitchFamily="2" charset="2"/>
              <a:buNone/>
              <a:defRPr/>
            </a:pPr>
            <a:endParaRPr lang="en-US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28800" y="3703260"/>
          <a:ext cx="5486400" cy="292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2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staffNo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job 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dept 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dname</a:t>
                      </a:r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city</a:t>
                      </a: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SL10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Salesman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10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Stratford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SA51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Manager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20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Accounts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DS40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Clerk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20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Accounts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OS45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Clerk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30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Operations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4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086600" cy="792163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9100" y="3429000"/>
          <a:ext cx="8305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Insert Anomaly: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We can’t  add a new a dept without inserting a member of staff that works in that department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B3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495800"/>
          <a:ext cx="8305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Update Anomaly: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Change the name of the </a:t>
                      </a:r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Accounts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dept to </a:t>
                      </a:r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F</a:t>
                      </a:r>
                      <a:r>
                        <a:rPr lang="en-GB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inance</a:t>
                      </a:r>
                      <a:r>
                        <a:rPr lang="en-GB" sz="1800" b="1" kern="1200" dirty="0">
                          <a:solidFill>
                            <a:srgbClr val="FFFF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dept.  We have to change all other records to avoid  update anomaly.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B3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562600"/>
          <a:ext cx="8305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Deletion Anomaly: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Employee </a:t>
                      </a:r>
                      <a:r>
                        <a:rPr lang="en-GB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ndara" panose="020E0502030303020204" pitchFamily="34" charset="0"/>
                        </a:rPr>
                        <a:t>SL10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resigns. We remove the record. With that we lose  all information pertaining to the Sales dept.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B3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381000"/>
          <a:ext cx="5638800" cy="295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staffNo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job 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dept 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dname</a:t>
                      </a:r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endParaRPr lang="en-US" sz="18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city</a:t>
                      </a: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SL10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Salesman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10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Stratford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SA51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Manager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20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Accounts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DS40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Clerk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20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Accounts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OS45</a:t>
                      </a:r>
                    </a:p>
                    <a:p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Clerk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30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Operations 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  <a:endParaRPr lang="en-US" sz="18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477000" y="1598612"/>
            <a:ext cx="17526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Such ‘redundancy’ could lead </a:t>
            </a:r>
          </a:p>
          <a:p>
            <a:pPr>
              <a:defRPr/>
            </a:pPr>
            <a:r>
              <a:rPr lang="en-GB" sz="1800" b="1" dirty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rPr>
              <a:t>to the following ‘anomalies’</a:t>
            </a:r>
          </a:p>
        </p:txBody>
      </p:sp>
      <p:sp>
        <p:nvSpPr>
          <p:cNvPr id="9277" name="AutoShape 21"/>
          <p:cNvSpPr>
            <a:spLocks noChangeArrowheads="1"/>
          </p:cNvSpPr>
          <p:nvPr/>
        </p:nvSpPr>
        <p:spPr bwMode="auto">
          <a:xfrm>
            <a:off x="6013450" y="1935162"/>
            <a:ext cx="463550" cy="1265238"/>
          </a:xfrm>
          <a:prstGeom prst="downArrow">
            <a:avLst>
              <a:gd name="adj1" fmla="val 50000"/>
              <a:gd name="adj2" fmla="val 68236"/>
            </a:avLst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602764"/>
            <a:ext cx="7086600" cy="7921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Candara" panose="020E0502030303020204" pitchFamily="34" charset="0"/>
              </a:rPr>
              <a:t>Repeating Groups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53704" y="1295400"/>
            <a:ext cx="8458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2"/>
                </a:solidFill>
                <a:latin typeface="Candara" panose="020E0502030303020204" pitchFamily="34" charset="0"/>
              </a:rPr>
              <a:t>Is an attribute (or set of attributes) that can have </a:t>
            </a:r>
            <a:r>
              <a:rPr lang="en-US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more than one</a:t>
            </a:r>
            <a:r>
              <a:rPr lang="en-US" altLang="en-US" dirty="0">
                <a:solidFill>
                  <a:schemeClr val="tx2"/>
                </a:solidFill>
                <a:latin typeface="Candara" panose="020E0502030303020204" pitchFamily="34" charset="0"/>
              </a:rPr>
              <a:t> value</a:t>
            </a:r>
          </a:p>
        </p:txBody>
      </p:sp>
      <p:sp>
        <p:nvSpPr>
          <p:cNvPr id="10245" name="Rectangle 24"/>
          <p:cNvSpPr>
            <a:spLocks noChangeArrowheads="1"/>
          </p:cNvSpPr>
          <p:nvPr/>
        </p:nvSpPr>
        <p:spPr bwMode="auto">
          <a:xfrm>
            <a:off x="228600" y="2106304"/>
            <a:ext cx="8686800" cy="42672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4800" y="2163764"/>
          <a:ext cx="8534399" cy="240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staffNo</a:t>
                      </a:r>
                      <a:endParaRPr lang="en-US" sz="16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job </a:t>
                      </a:r>
                      <a:endParaRPr lang="en-US" sz="16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dept </a:t>
                      </a:r>
                      <a:endParaRPr lang="en-US" sz="16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dname</a:t>
                      </a:r>
                      <a:r>
                        <a:rPr lang="en-GB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endParaRPr lang="en-US" sz="16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city</a:t>
                      </a: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rPr>
                        <a:t>contact number</a:t>
                      </a:r>
                      <a:endParaRPr lang="en-GB" sz="1600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SL10</a:t>
                      </a:r>
                    </a:p>
                    <a:p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Salesman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10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Sales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Stratford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018111777, 018111888, 079311122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SA51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Manager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20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Accounts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</a:p>
                    <a:p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017111777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DS40</a:t>
                      </a:r>
                    </a:p>
                    <a:p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Clerk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20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Accounts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OS45</a:t>
                      </a:r>
                    </a:p>
                    <a:p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Clerk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30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ndara" panose="020E0502030303020204" pitchFamily="34" charset="0"/>
                        </a:rPr>
                        <a:t>Operations </a:t>
                      </a:r>
                      <a:endParaRPr lang="en-US" sz="140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Barking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079311555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marT="45726" marB="4572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0" name="TextBox 27"/>
          <p:cNvSpPr txBox="1">
            <a:spLocks noChangeArrowheads="1"/>
          </p:cNvSpPr>
          <p:nvPr/>
        </p:nvSpPr>
        <p:spPr bwMode="auto">
          <a:xfrm>
            <a:off x="304800" y="4876800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GB" altLang="en-US" dirty="0">
                <a:latin typeface="Candara" panose="020E0502030303020204" pitchFamily="34" charset="0"/>
              </a:rPr>
              <a:t>Repeating Groups are not allowed in a relational design, since all attributes have to be </a:t>
            </a:r>
            <a:r>
              <a:rPr lang="en-GB" altLang="en-US" dirty="0">
                <a:solidFill>
                  <a:srgbClr val="0000FF"/>
                </a:solidFill>
                <a:latin typeface="Candara" panose="020E0502030303020204" pitchFamily="34" charset="0"/>
              </a:rPr>
              <a:t>‘atomic’</a:t>
            </a:r>
            <a:r>
              <a:rPr lang="en-GB" altLang="en-US" dirty="0">
                <a:latin typeface="Candara" panose="020E0502030303020204" pitchFamily="34" charset="0"/>
              </a:rPr>
              <a:t> - i.e., there can only be one value per cell in a table!</a:t>
            </a:r>
          </a:p>
        </p:txBody>
      </p:sp>
    </p:spTree>
    <p:extLst>
      <p:ext uri="{BB962C8B-B14F-4D97-AF65-F5344CB8AC3E}">
        <p14:creationId xmlns:p14="http://schemas.microsoft.com/office/powerpoint/2010/main" val="103247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442</TotalTime>
  <Words>2818</Words>
  <Application>Microsoft Office PowerPoint</Application>
  <PresentationFormat>On-screen Show (4:3)</PresentationFormat>
  <Paragraphs>701</Paragraphs>
  <Slides>51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BostonII</vt:lpstr>
      <vt:lpstr>Calibri</vt:lpstr>
      <vt:lpstr>Calibri Light</vt:lpstr>
      <vt:lpstr>Candara</vt:lpstr>
      <vt:lpstr>Corbel</vt:lpstr>
      <vt:lpstr>Monotype Sorts</vt:lpstr>
      <vt:lpstr>Tahoma</vt:lpstr>
      <vt:lpstr>Times New Roman</vt:lpstr>
      <vt:lpstr>Wingdings</vt:lpstr>
      <vt:lpstr>Office Theme</vt:lpstr>
      <vt:lpstr>Custom Design</vt:lpstr>
      <vt:lpstr>1_Custom Design</vt:lpstr>
      <vt:lpstr>Normalization</vt:lpstr>
      <vt:lpstr>Learning Outcome</vt:lpstr>
      <vt:lpstr> Database Design process  </vt:lpstr>
      <vt:lpstr>Normalization</vt:lpstr>
      <vt:lpstr>Normalization</vt:lpstr>
      <vt:lpstr>Purpose of Normalization</vt:lpstr>
      <vt:lpstr>Redundancy and Data Anomalies</vt:lpstr>
      <vt:lpstr>PowerPoint Presentation</vt:lpstr>
      <vt:lpstr>Repeating Groups</vt:lpstr>
      <vt:lpstr> Schema Refinement </vt:lpstr>
      <vt:lpstr>Problems related to decompositions</vt:lpstr>
      <vt:lpstr>Loss-less join property</vt:lpstr>
      <vt:lpstr>Loss-less join property (contd.)</vt:lpstr>
      <vt:lpstr>Dependency-preserving property </vt:lpstr>
      <vt:lpstr>Informal Guidelines</vt:lpstr>
      <vt:lpstr>PowerPoint Presentation</vt:lpstr>
      <vt:lpstr>Informal Guidelines</vt:lpstr>
      <vt:lpstr>Informal Guidelines (contd.)</vt:lpstr>
      <vt:lpstr>Formal Process</vt:lpstr>
      <vt:lpstr>Functional Dependencies</vt:lpstr>
      <vt:lpstr> Functional dependency </vt:lpstr>
      <vt:lpstr> Functional dependency </vt:lpstr>
      <vt:lpstr>Functional dependency </vt:lpstr>
      <vt:lpstr>Functional dependency </vt:lpstr>
      <vt:lpstr>Functional dependency</vt:lpstr>
      <vt:lpstr>Functional dependency</vt:lpstr>
      <vt:lpstr>Functional dependency</vt:lpstr>
      <vt:lpstr>Normalization  </vt:lpstr>
      <vt:lpstr>Database basics - review  </vt:lpstr>
      <vt:lpstr>Database basics - review  </vt:lpstr>
      <vt:lpstr>Stages of Normalization</vt:lpstr>
      <vt:lpstr>Un-normalized Normal Form (UNF)</vt:lpstr>
      <vt:lpstr>Normalization - 1st Normal Form </vt:lpstr>
      <vt:lpstr>Normalization - 1st Normal Form </vt:lpstr>
      <vt:lpstr>Solution  </vt:lpstr>
      <vt:lpstr>Full Functional Dependency </vt:lpstr>
      <vt:lpstr>Normalization – 2nd  Normal Form</vt:lpstr>
      <vt:lpstr>Normalization – 2nd  Normal Form</vt:lpstr>
      <vt:lpstr>Normalization – 2nd  Normal Form</vt:lpstr>
      <vt:lpstr>PowerPoint Presentation</vt:lpstr>
      <vt:lpstr>PowerPoint Presentation</vt:lpstr>
      <vt:lpstr>Normalization – 3rd   Normal Form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End of Lecture 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Manori Gamage</cp:lastModifiedBy>
  <cp:revision>49</cp:revision>
  <dcterms:created xsi:type="dcterms:W3CDTF">2017-06-04T15:05:52Z</dcterms:created>
  <dcterms:modified xsi:type="dcterms:W3CDTF">2021-05-10T10:15:49Z</dcterms:modified>
</cp:coreProperties>
</file>