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2" r:id="rId4"/>
    <p:sldId id="259" r:id="rId5"/>
    <p:sldId id="260" r:id="rId6"/>
    <p:sldId id="258" r:id="rId7"/>
    <p:sldId id="261" r:id="rId8"/>
    <p:sldId id="265" r:id="rId9"/>
    <p:sldId id="266" r:id="rId10"/>
    <p:sldId id="264" r:id="rId11"/>
    <p:sldId id="268" r:id="rId12"/>
    <p:sldId id="269" r:id="rId13"/>
    <p:sldId id="270" r:id="rId14"/>
    <p:sldId id="271" r:id="rId15"/>
    <p:sldId id="272" r:id="rId16"/>
    <p:sldId id="267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DF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096D8-4DCE-4262-9101-41D927FFE3C4}" type="datetimeFigureOut">
              <a:rPr lang="zh-TW" altLang="en-US" smtClean="0"/>
              <a:pPr/>
              <a:t>2010/4/26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7A08C-D34D-4170-9D33-4C774E56B2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7A08C-D34D-4170-9D33-4C774E56B2A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7A08C-D34D-4170-9D33-4C774E56B2A7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7A08C-D34D-4170-9D33-4C774E56B2A7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B968-22D1-4D12-8CED-95484C45ECCB}" type="datetimeFigureOut">
              <a:rPr lang="zh-TW" altLang="en-US" smtClean="0"/>
              <a:pPr/>
              <a:t>2010/4/26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D610-1668-41D0-824D-252729556B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B968-22D1-4D12-8CED-95484C45ECCB}" type="datetimeFigureOut">
              <a:rPr lang="zh-TW" altLang="en-US" smtClean="0"/>
              <a:pPr/>
              <a:t>2010/4/26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D610-1668-41D0-824D-252729556B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B968-22D1-4D12-8CED-95484C45ECCB}" type="datetimeFigureOut">
              <a:rPr lang="zh-TW" altLang="en-US" smtClean="0"/>
              <a:pPr/>
              <a:t>2010/4/26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D610-1668-41D0-824D-252729556B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B968-22D1-4D12-8CED-95484C45ECCB}" type="datetimeFigureOut">
              <a:rPr lang="zh-TW" altLang="en-US" smtClean="0"/>
              <a:pPr/>
              <a:t>2010/4/26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D610-1668-41D0-824D-252729556B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B968-22D1-4D12-8CED-95484C45ECCB}" type="datetimeFigureOut">
              <a:rPr lang="zh-TW" altLang="en-US" smtClean="0"/>
              <a:pPr/>
              <a:t>2010/4/26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D610-1668-41D0-824D-252729556B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B968-22D1-4D12-8CED-95484C45ECCB}" type="datetimeFigureOut">
              <a:rPr lang="zh-TW" altLang="en-US" smtClean="0"/>
              <a:pPr/>
              <a:t>2010/4/26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D610-1668-41D0-824D-252729556B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B968-22D1-4D12-8CED-95484C45ECCB}" type="datetimeFigureOut">
              <a:rPr lang="zh-TW" altLang="en-US" smtClean="0"/>
              <a:pPr/>
              <a:t>2010/4/26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D610-1668-41D0-824D-252729556B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B968-22D1-4D12-8CED-95484C45ECCB}" type="datetimeFigureOut">
              <a:rPr lang="zh-TW" altLang="en-US" smtClean="0"/>
              <a:pPr/>
              <a:t>2010/4/26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D610-1668-41D0-824D-252729556B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B968-22D1-4D12-8CED-95484C45ECCB}" type="datetimeFigureOut">
              <a:rPr lang="zh-TW" altLang="en-US" smtClean="0"/>
              <a:pPr/>
              <a:t>2010/4/26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D610-1668-41D0-824D-252729556B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B968-22D1-4D12-8CED-95484C45ECCB}" type="datetimeFigureOut">
              <a:rPr lang="zh-TW" altLang="en-US" smtClean="0"/>
              <a:pPr/>
              <a:t>2010/4/26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D610-1668-41D0-824D-252729556B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B968-22D1-4D12-8CED-95484C45ECCB}" type="datetimeFigureOut">
              <a:rPr lang="zh-TW" altLang="en-US" smtClean="0"/>
              <a:pPr/>
              <a:t>2010/4/26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D610-1668-41D0-824D-252729556B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0B968-22D1-4D12-8CED-95484C45ECCB}" type="datetimeFigureOut">
              <a:rPr lang="zh-TW" altLang="en-US" smtClean="0"/>
              <a:pPr/>
              <a:t>2010/4/26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ED610-1668-41D0-824D-252729556B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組策略管理與應用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標楷體" pitchFamily="65" charset="-120"/>
                <a:ea typeface="標楷體" pitchFamily="65" charset="-120"/>
                <a:hlinkClick r:id="rId3" action="ppaction://hlinksldjump"/>
              </a:rPr>
              <a:t>組策略概述</a:t>
            </a:r>
            <a:endParaRPr lang="en-US" altLang="zh-CN" dirty="0" smtClean="0">
              <a:latin typeface="標楷體" pitchFamily="65" charset="-120"/>
              <a:ea typeface="標楷體" pitchFamily="65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標楷體" pitchFamily="65" charset="-120"/>
                <a:ea typeface="標楷體" pitchFamily="65" charset="-120"/>
                <a:hlinkClick r:id="rId4" action="ppaction://hlinksldjump"/>
              </a:rPr>
              <a:t>組策略的功能</a:t>
            </a:r>
            <a:endParaRPr lang="en-US" altLang="zh-CN" dirty="0" smtClean="0">
              <a:latin typeface="標楷體" pitchFamily="65" charset="-120"/>
              <a:ea typeface="標楷體" pitchFamily="65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標楷體" pitchFamily="65" charset="-120"/>
                <a:ea typeface="標楷體" pitchFamily="65" charset="-120"/>
                <a:hlinkClick r:id="rId5" action="ppaction://hlinksldjump"/>
              </a:rPr>
              <a:t>組</a:t>
            </a:r>
            <a:r>
              <a:rPr lang="zh-CN" altLang="en-US" dirty="0" smtClean="0">
                <a:latin typeface="標楷體" pitchFamily="65" charset="-120"/>
                <a:ea typeface="標楷體" pitchFamily="65" charset="-120"/>
                <a:hlinkClick r:id="rId5" action="ppaction://hlinksldjump"/>
              </a:rPr>
              <a:t>策略的管理</a:t>
            </a:r>
            <a:endParaRPr lang="en-US" altLang="zh-CN" dirty="0" smtClean="0">
              <a:latin typeface="標楷體" pitchFamily="65" charset="-120"/>
              <a:ea typeface="標楷體" pitchFamily="65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標楷體" pitchFamily="65" charset="-120"/>
                <a:ea typeface="標楷體" pitchFamily="65" charset="-120"/>
                <a:hlinkClick r:id="rId6" action="ppaction://hlinksldjump"/>
              </a:rPr>
              <a:t>組</a:t>
            </a:r>
            <a:r>
              <a:rPr lang="zh-CN" altLang="en-US" dirty="0" smtClean="0">
                <a:latin typeface="標楷體" pitchFamily="65" charset="-120"/>
                <a:ea typeface="標楷體" pitchFamily="65" charset="-120"/>
                <a:hlinkClick r:id="rId6" action="ppaction://hlinksldjump"/>
              </a:rPr>
              <a:t>策略的配置與應用</a:t>
            </a:r>
            <a:endParaRPr lang="en-US" altLang="zh-CN" dirty="0" smtClean="0">
              <a:latin typeface="標楷體" pitchFamily="65" charset="-120"/>
              <a:ea typeface="標楷體" pitchFamily="65" charset="-120"/>
            </a:endParaRPr>
          </a:p>
          <a:p>
            <a:pPr marL="514350" indent="-514350" algn="r">
              <a:lnSpc>
                <a:spcPct val="150000"/>
              </a:lnSpc>
              <a:buNone/>
            </a:pPr>
            <a:r>
              <a:rPr lang="zh-CN" altLang="en-US" dirty="0" smtClean="0">
                <a:latin typeface="標楷體" pitchFamily="65" charset="-120"/>
                <a:ea typeface="標楷體" pitchFamily="65" charset="-120"/>
              </a:rPr>
              <a:t>報告人：方建勇</a:t>
            </a:r>
            <a:endParaRPr lang="en-US" altLang="zh-CN" dirty="0">
              <a:latin typeface="標楷體" pitchFamily="65" charset="-120"/>
              <a:ea typeface="標楷體" pitchFamily="65" charset="-120"/>
            </a:endParaRPr>
          </a:p>
          <a:p>
            <a:pPr marL="514350" indent="-514350" algn="r">
              <a:lnSpc>
                <a:spcPct val="150000"/>
              </a:lnSpc>
              <a:buNone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2010/04/26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>
                <a:latin typeface="標楷體" pitchFamily="65" charset="-120"/>
                <a:ea typeface="標楷體" pitchFamily="65" charset="-120"/>
              </a:rPr>
              <a:t>組策略的配置與應用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資料夾重定向策略配置與應用</a:t>
            </a:r>
            <a:endParaRPr lang="en-US" altLang="zh-CN" sz="2000" dirty="0" smtClean="0"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可重定向的資料夾</a:t>
            </a:r>
            <a:endParaRPr lang="en-US" altLang="zh-CN" sz="1600" dirty="0" smtClean="0"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資料夾重定向的好處</a:t>
            </a:r>
            <a:endParaRPr lang="en-US" altLang="zh-CN" sz="1600" dirty="0" smtClean="0"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“資料夾重定向”的策略刪除注意事項</a:t>
            </a:r>
            <a:endParaRPr lang="en-US" altLang="zh-CN" sz="1600" dirty="0" smtClean="0"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“資料夾重定向”策略應用</a:t>
            </a:r>
            <a:endParaRPr lang="en-US" altLang="zh-CN" sz="1600" dirty="0" smtClean="0"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sz="200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  <a:hlinkClick r:id="rId3" action="ppaction://hlinksldjump"/>
              </a:rPr>
              <a:t>軟體限制策略配置與應用</a:t>
            </a:r>
            <a:endParaRPr lang="en-US" altLang="zh-CN" sz="2000" dirty="0" smtClean="0"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軟體限制策略所使用的原則</a:t>
            </a:r>
            <a:endParaRPr lang="en-US" altLang="zh-CN" sz="1600" dirty="0" smtClean="0"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軟體限制策略的用途</a:t>
            </a:r>
            <a:endParaRPr lang="en-US" altLang="zh-CN" sz="1600" dirty="0" smtClean="0"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軟體限制策略的應用</a:t>
            </a:r>
            <a:endParaRPr lang="en-US" altLang="zh-CN" sz="1600" dirty="0" smtClean="0"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endParaRPr lang="zh-TW" altLang="en-US" sz="2000" dirty="0"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+mj-ea"/>
              <a:buAutoNum type="ea1ChtPeriod"/>
            </a:pPr>
            <a:r>
              <a:rPr lang="zh-CN" altLang="en-US" sz="2000" dirty="0" smtClean="0">
                <a:latin typeface="微軟正黑體" pitchFamily="34" charset="-120"/>
                <a:ea typeface="微軟正黑體" pitchFamily="34" charset="-120"/>
              </a:rPr>
              <a:t>可重定向的資料夾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直排文字版面配置區 7"/>
          <p:cNvSpPr>
            <a:spLocks noGrp="1"/>
          </p:cNvSpPr>
          <p:nvPr>
            <p:ph type="body" orient="vert" idx="1"/>
          </p:nvPr>
        </p:nvSpPr>
        <p:spPr>
          <a:xfrm>
            <a:off x="457200" y="1357298"/>
            <a:ext cx="8229600" cy="4768865"/>
          </a:xfrm>
        </p:spPr>
        <p:txBody>
          <a:bodyPr vert="horz"/>
          <a:lstStyle/>
          <a:p>
            <a:pPr>
              <a:buNone/>
            </a:pP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28596" y="1285860"/>
          <a:ext cx="8143932" cy="46746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57454"/>
                <a:gridCol w="5786478"/>
              </a:tblGrid>
              <a:tr h="8169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特殊資料夾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注意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69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Application</a:t>
                      </a:r>
                      <a:r>
                        <a:rPr lang="en-US" altLang="zh-TW" sz="16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Data</a:t>
                      </a:r>
                      <a:endParaRPr lang="zh-TW" altLang="en-US" sz="16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當用戶端啟用緩存時，組策略設置將控制應用程序數據的行為。</a:t>
                      </a:r>
                      <a:endParaRPr lang="zh-TW" altLang="en-US" sz="16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5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桌面</a:t>
                      </a:r>
                      <a:endParaRPr lang="zh-TW" altLang="en-US" sz="16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可以將桌面獨立與所有其他特殊資料夾進行重定向</a:t>
                      </a:r>
                      <a:endParaRPr lang="zh-TW" altLang="en-US" sz="16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62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My Documents\My Pictures</a:t>
                      </a:r>
                      <a:endParaRPr lang="zh-TW" altLang="en-US" sz="16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可以將“</a:t>
                      </a:r>
                      <a:r>
                        <a:rPr lang="en-US" altLang="zh-CN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My Pictures</a:t>
                      </a:r>
                      <a:r>
                        <a:rPr lang="zh-CN" altLang="en-US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”獨立域“</a:t>
                      </a:r>
                      <a:r>
                        <a:rPr lang="en-US" altLang="zh-CN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My Documents</a:t>
                      </a:r>
                      <a:r>
                        <a:rPr lang="zh-CN" altLang="en-US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”進行重定向，也可以如默認方式那樣設置跟隨“</a:t>
                      </a:r>
                      <a:r>
                        <a:rPr lang="en-US" altLang="zh-CN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My Documents</a:t>
                      </a:r>
                      <a:r>
                        <a:rPr lang="zh-CN" altLang="en-US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”一起重定向。如果將二者分開，系統會在“</a:t>
                      </a:r>
                      <a:r>
                        <a:rPr lang="en-US" altLang="zh-CN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My Documents</a:t>
                      </a:r>
                      <a:r>
                        <a:rPr lang="zh-CN" altLang="en-US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”中生成一個快捷方式代替“</a:t>
                      </a:r>
                      <a:r>
                        <a:rPr lang="en-US" altLang="zh-CN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My Pictures</a:t>
                      </a:r>
                      <a:r>
                        <a:rPr lang="zh-CN" altLang="en-US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”資料夾</a:t>
                      </a:r>
                      <a:endParaRPr lang="zh-TW" altLang="en-US" sz="16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9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My Documents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參照資料夾重定向的好處</a:t>
                      </a:r>
                      <a:endParaRPr lang="en-US" altLang="zh-TW" sz="16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6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【</a:t>
                      </a:r>
                      <a:r>
                        <a:rPr lang="zh-CN" altLang="en-US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開始</a:t>
                      </a:r>
                      <a:r>
                        <a:rPr lang="en-US" altLang="zh-CN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】</a:t>
                      </a:r>
                      <a:r>
                        <a:rPr lang="zh-CN" altLang="en-US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菜單</a:t>
                      </a:r>
                      <a:endParaRPr lang="zh-TW" altLang="en-US" sz="16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重定向“</a:t>
                      </a:r>
                      <a:r>
                        <a:rPr lang="en-US" altLang="zh-CN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【</a:t>
                      </a:r>
                      <a:r>
                        <a:rPr lang="zh-CN" altLang="en-US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開始</a:t>
                      </a:r>
                      <a:r>
                        <a:rPr lang="en-US" altLang="zh-CN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】</a:t>
                      </a:r>
                      <a:r>
                        <a:rPr lang="zh-CN" altLang="en-US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菜單”時，其子資料夾始終會跟著重定向。僅用於終端伺服器用戶</a:t>
                      </a:r>
                      <a:endParaRPr lang="en-US" altLang="zh-TW" sz="16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+mj-ea"/>
              <a:buAutoNum type="ea1ChtPeriod" startAt="2"/>
            </a:pPr>
            <a:r>
              <a:rPr lang="zh-CN" altLang="en-US" sz="2000" dirty="0" smtClean="0">
                <a:latin typeface="微軟正黑體" pitchFamily="34" charset="-120"/>
                <a:ea typeface="微軟正黑體" pitchFamily="34" charset="-120"/>
              </a:rPr>
              <a:t>資料夾重定向的好處</a:t>
            </a:r>
            <a:endParaRPr lang="zh-TW" altLang="en-US" sz="20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可以大大加快登錄和註銷過程；</a:t>
            </a:r>
            <a:endParaRPr lang="en-US" altLang="zh-CN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即使用戶登錄到網路上的不同計算機，也始終可以訪問其文檔；</a:t>
            </a:r>
            <a:endParaRPr lang="en-US" altLang="zh-CN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使用離線文件技術為用戶提供對資料夾的訪問；</a:t>
            </a:r>
            <a:endParaRPr lang="en-US" altLang="zh-CN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可以設置磁片配額策略；</a:t>
            </a:r>
            <a:endParaRPr lang="en-US" altLang="zh-CN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提高了用戶數據的安全性；</a:t>
            </a:r>
            <a:endParaRPr lang="en-US" altLang="zh-CN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可以使用</a:t>
            </a:r>
            <a:r>
              <a:rPr lang="en-US" altLang="zh-CN" sz="1600" dirty="0" smtClean="0">
                <a:latin typeface="微軟正黑體" pitchFamily="34" charset="-120"/>
                <a:ea typeface="微軟正黑體" pitchFamily="34" charset="-120"/>
              </a:rPr>
              <a:t>windows Server 2003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的卷影複製服務功能；</a:t>
            </a:r>
            <a:endParaRPr lang="en-US" altLang="zh-CN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+mj-ea"/>
              <a:buAutoNum type="ea1ChtPeriod" startAt="3"/>
            </a:pPr>
            <a:r>
              <a:rPr lang="zh-CN" altLang="en-US" sz="2000" dirty="0" smtClean="0">
                <a:latin typeface="微軟正黑體" pitchFamily="34" charset="-120"/>
                <a:ea typeface="微軟正黑體" pitchFamily="34" charset="-120"/>
              </a:rPr>
              <a:t>“資料夾重定向”的策略刪除注意事項</a:t>
            </a:r>
            <a:endParaRPr lang="zh-TW" altLang="en-US" sz="20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4281" y="1643050"/>
          <a:ext cx="8715437" cy="4007732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370576"/>
                <a:gridCol w="2025035"/>
                <a:gridCol w="4319826"/>
              </a:tblGrid>
              <a:tr h="64294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“將特殊資料夾內容移動到新的位置”設置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“策略刪除”選項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策略刪除的結果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73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已啟用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策略刪除后，將資料夾重定向回用戶配置文件位置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特殊資料夾將返回用戶配置文件位置。資料夾的內容將被複製而不是移動到用戶配置文件位置，而不從重定向的位置中刪除內容。用戶可以繼續訪問這些內容，但只能在本地計算機上。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73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已禁用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策略刪除后，將資料夾重定向回用戶配置文件位置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特殊資料夾將返回用戶配置文件位置。資料夾的內容將不被複製或移動到用戶配置文件位置。如果不將資料夾的內容複製到用戶配置文件位置，用戶就看不到這些內容。</a:t>
                      </a:r>
                      <a:endParaRPr lang="zh-TW" altLang="en-US" sz="1600" dirty="0" smtClean="0"/>
                    </a:p>
                    <a:p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73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已啟用或已禁用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刪除策略時將資料夾保留在新位置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特殊資料夾仍保留在重定向后的位置，資料夾的內容保留在重定向后的位置。用戶可以繼續訪問重定向后的資料夾的內容。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弧形箭號 (左彎) 3">
            <a:hlinkClick r:id="rId2" action="ppaction://hlinksldjump"/>
          </p:cNvPr>
          <p:cNvSpPr/>
          <p:nvPr/>
        </p:nvSpPr>
        <p:spPr>
          <a:xfrm>
            <a:off x="7786710" y="5929330"/>
            <a:ext cx="714380" cy="7143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返回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+mj-ea"/>
              <a:buAutoNum type="ea1ChtPeriod"/>
            </a:pPr>
            <a:r>
              <a:rPr lang="zh-CN" altLang="en-US" sz="2000" dirty="0" smtClean="0">
                <a:latin typeface="微軟正黑體" pitchFamily="34" charset="-120"/>
                <a:ea typeface="微軟正黑體" pitchFamily="34" charset="-120"/>
              </a:rPr>
              <a:t>軟體限制策略所使用的原則</a:t>
            </a:r>
            <a:endParaRPr lang="zh-TW" altLang="en-US" sz="20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 smtClean="0"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哈希規則</a:t>
            </a:r>
            <a:endParaRPr lang="en-US" altLang="zh-CN" sz="2000" b="1" dirty="0" smtClean="0"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pPr marL="540000" indent="514350">
              <a:lnSpc>
                <a:spcPct val="150000"/>
              </a:lnSpc>
              <a:buNone/>
            </a:pP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哈希是可對軟體程序或文件進行唯一標識的一系列定長字節。</a:t>
            </a:r>
            <a:endParaRPr lang="en-US" altLang="zh-CN" sz="1600" dirty="0" smtClean="0"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sz="2000" b="1" dirty="0" smtClean="0"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證書規則</a:t>
            </a:r>
            <a:endParaRPr lang="en-US" altLang="zh-CN" sz="2000" b="1" dirty="0" smtClean="0"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pPr marL="540000" indent="514350">
              <a:lnSpc>
                <a:spcPct val="150000"/>
              </a:lnSpc>
              <a:buNone/>
            </a:pP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通過簽名證書來標識軟體。</a:t>
            </a:r>
            <a:endParaRPr lang="en-US" altLang="zh-CN" sz="1600" dirty="0" smtClean="0"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 sz="2000" b="1" dirty="0" smtClean="0"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路徑規則（包括註冊表路徑規則）</a:t>
            </a:r>
            <a:endParaRPr lang="en-US" altLang="zh-CN" sz="2000" b="1" dirty="0" smtClean="0"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pPr marL="540000" indent="514350">
              <a:lnSpc>
                <a:spcPct val="150000"/>
              </a:lnSpc>
              <a:buNone/>
            </a:pP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通過程序的文件路徑對其進行標識</a:t>
            </a:r>
            <a:endParaRPr lang="en-US" altLang="zh-CN" sz="1600" dirty="0" smtClean="0"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zh-CN" sz="2000" b="1" dirty="0" smtClean="0"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Internet</a:t>
            </a:r>
            <a:r>
              <a:rPr lang="zh-CN" altLang="en-US" sz="2000" b="1" dirty="0" smtClean="0"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區域規則</a:t>
            </a:r>
            <a:endParaRPr lang="en-US" altLang="zh-CN" sz="2000" b="1" dirty="0" smtClean="0"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pPr marL="540000" indent="514350">
              <a:lnSpc>
                <a:spcPct val="150000"/>
              </a:lnSpc>
              <a:buNone/>
            </a:pP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僅適用於</a:t>
            </a:r>
            <a:r>
              <a:rPr lang="en-US" altLang="zh-CN" sz="160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Windows Installer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軟體包。區域規則可以標識那些來自</a:t>
            </a:r>
            <a:r>
              <a:rPr lang="en-US" altLang="zh-CN" sz="160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IE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所指定的區域的軟體，這些區域包括</a:t>
            </a:r>
            <a:r>
              <a:rPr lang="en-US" altLang="zh-CN" sz="160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Internet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、</a:t>
            </a:r>
            <a:r>
              <a:rPr lang="en-US" altLang="zh-CN" sz="160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Intranet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、受限站點、信任站點及“我的電腦”</a:t>
            </a:r>
            <a:endParaRPr lang="en-US" altLang="zh-CN" sz="1600" dirty="0" smtClean="0"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+mj-ea"/>
              <a:buAutoNum type="ea1ChtPeriod" startAt="2"/>
            </a:pPr>
            <a:r>
              <a:rPr lang="zh-CN" altLang="en-US" sz="2000" dirty="0" smtClean="0">
                <a:latin typeface="微軟正黑體" pitchFamily="34" charset="-120"/>
                <a:ea typeface="微軟正黑體" pitchFamily="34" charset="-120"/>
              </a:rPr>
              <a:t>軟體限制策略的用途</a:t>
            </a:r>
            <a:endParaRPr lang="zh-TW" altLang="en-US" sz="20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514350" indent="-514350">
              <a:lnSpc>
                <a:spcPct val="150000"/>
              </a:lnSpc>
              <a:buNone/>
            </a:pPr>
            <a:r>
              <a:rPr lang="zh-CN" altLang="en-US" sz="2000" b="1" dirty="0" smtClean="0"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使用軟體限制策略可以實現以下目的：</a:t>
            </a:r>
            <a:endParaRPr lang="en-US" altLang="zh-CN" sz="2000" b="1" dirty="0" smtClean="0"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pPr marL="514350" indent="-51435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控制軟體在系統中的運行能力。</a:t>
            </a:r>
            <a:endParaRPr lang="en-US" altLang="zh-CN" sz="1600" dirty="0" smtClean="0"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pPr marL="514350" indent="-51435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允許用戶在多用戶計算機上僅運行特定文件。</a:t>
            </a:r>
            <a:endParaRPr lang="en-US" altLang="zh-CN" sz="1600" dirty="0" smtClean="0"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pPr marL="514350" indent="-51435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決定可以在計算機中添加信任的發佈者的用戶。</a:t>
            </a:r>
            <a:endParaRPr lang="en-US" altLang="zh-CN" sz="1600" dirty="0" smtClean="0"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pPr marL="514350" indent="-51435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控制軟體限制策略是作用於所有用戶，還是僅作用於計算機上的某些用戶。</a:t>
            </a:r>
            <a:endParaRPr lang="en-US" altLang="zh-CN" sz="1600" dirty="0" smtClean="0"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  <a:p>
            <a:pPr marL="514350" indent="-51435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阻止任何文件在本地計算機、組織單位、站點或域中運行。</a:t>
            </a:r>
            <a:endParaRPr lang="en-US" altLang="zh-CN" sz="1600" dirty="0" smtClean="0"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85720" y="2714620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7200" dirty="0" smtClean="0"/>
              <a:t>謝謝</a:t>
            </a:r>
            <a:endParaRPr lang="zh-TW" alt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 numCol="1"/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latin typeface="標楷體" pitchFamily="65" charset="-120"/>
                <a:ea typeface="標楷體" pitchFamily="65" charset="-120"/>
              </a:rPr>
              <a:t>組</a:t>
            </a:r>
            <a:r>
              <a:rPr lang="zh-CN" altLang="en-US" sz="2400" dirty="0" smtClean="0">
                <a:latin typeface="標楷體" pitchFamily="65" charset="-120"/>
                <a:ea typeface="標楷體" pitchFamily="65" charset="-120"/>
              </a:rPr>
              <a:t>策略是什麽？</a:t>
            </a:r>
            <a:endParaRPr lang="en-US" altLang="zh-CN" sz="2400" dirty="0" smtClean="0">
              <a:latin typeface="標楷體" pitchFamily="65" charset="-120"/>
              <a:ea typeface="標楷體" pitchFamily="65" charset="-120"/>
            </a:endParaRPr>
          </a:p>
          <a:p>
            <a:pPr marL="0" indent="-514350">
              <a:lnSpc>
                <a:spcPct val="150000"/>
              </a:lnSpc>
              <a:buNone/>
            </a:pP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組策略是</a:t>
            </a:r>
            <a:r>
              <a:rPr lang="en-US" altLang="zh-CN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Active Directory</a:t>
            </a:r>
            <a:r>
              <a:rPr lang="zh-CN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目錄服務中的結構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，可用於定義將自動應用到</a:t>
            </a:r>
            <a:r>
              <a:rPr lang="en-US" altLang="zh-CN" sz="1600" dirty="0" smtClean="0">
                <a:latin typeface="微軟正黑體" pitchFamily="34" charset="-120"/>
                <a:ea typeface="微軟正黑體" pitchFamily="34" charset="-120"/>
              </a:rPr>
              <a:t>Active Directory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中的用戶和計算機帳戶的默認設置。</a:t>
            </a:r>
            <a:endParaRPr lang="en-US" altLang="zh-CN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zh-CN" altLang="en-US" sz="2400" dirty="0">
                <a:latin typeface="標楷體" pitchFamily="65" charset="-120"/>
                <a:ea typeface="標楷體" pitchFamily="65" charset="-120"/>
              </a:rPr>
              <a:t>組策略對象（</a:t>
            </a:r>
            <a:r>
              <a:rPr lang="en-US" altLang="zh-CN" sz="2400" dirty="0">
                <a:latin typeface="標楷體" pitchFamily="65" charset="-120"/>
                <a:ea typeface="標楷體" pitchFamily="65" charset="-120"/>
              </a:rPr>
              <a:t>GPO</a:t>
            </a:r>
            <a:r>
              <a:rPr lang="zh-CN" altLang="en-US" sz="2400" dirty="0">
                <a:latin typeface="標楷體" pitchFamily="65" charset="-120"/>
                <a:ea typeface="標楷體" pitchFamily="65" charset="-120"/>
              </a:rPr>
              <a:t>）</a:t>
            </a:r>
            <a:endParaRPr lang="en-US" altLang="zh-CN" sz="2400" dirty="0">
              <a:latin typeface="標楷體" pitchFamily="65" charset="-120"/>
              <a:ea typeface="標楷體" pitchFamily="65" charset="-120"/>
            </a:endParaRPr>
          </a:p>
          <a:p>
            <a:pPr marL="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  <a:hlinkClick r:id="rId3" action="ppaction://hlinksldjump"/>
              </a:rPr>
              <a:t>默認存在的組策略對象</a:t>
            </a:r>
            <a:endParaRPr lang="en-US" altLang="zh-CN" sz="1600" dirty="0" smtClean="0">
              <a:latin typeface="微軟正黑體" pitchFamily="34" charset="-120"/>
              <a:ea typeface="微軟正黑體" pitchFamily="34" charset="-120"/>
              <a:hlinkClick r:id="rId4" action="ppaction://hlinksldjump"/>
            </a:endParaRPr>
          </a:p>
          <a:p>
            <a:pPr marL="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600" dirty="0" smtClean="0">
                <a:latin typeface="微軟正黑體" pitchFamily="34" charset="-120"/>
                <a:ea typeface="微軟正黑體" pitchFamily="34" charset="-120"/>
                <a:hlinkClick r:id="rId4" action="ppaction://hlinksldjump"/>
              </a:rPr>
              <a:t>GPO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  <a:hlinkClick r:id="rId4" action="ppaction://hlinksldjump"/>
              </a:rPr>
              <a:t>的類型</a:t>
            </a:r>
            <a:endParaRPr lang="en-US" altLang="zh-CN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用戶設置和計算機設置</a:t>
            </a:r>
            <a:endParaRPr lang="en-US" altLang="zh-CN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更改</a:t>
            </a:r>
            <a:r>
              <a:rPr lang="en-US" altLang="zh-CN" sz="1600" dirty="0" smtClean="0">
                <a:latin typeface="微軟正黑體" pitchFamily="34" charset="-120"/>
                <a:ea typeface="微軟正黑體" pitchFamily="34" charset="-120"/>
              </a:rPr>
              <a:t>GPO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的狀態</a:t>
            </a:r>
            <a:endParaRPr lang="en-US" altLang="zh-CN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 sz="2400" dirty="0">
                <a:latin typeface="標楷體" pitchFamily="65" charset="-120"/>
                <a:ea typeface="標楷體" pitchFamily="65" charset="-120"/>
              </a:rPr>
              <a:t>組策略處理和優先級</a:t>
            </a:r>
            <a:endParaRPr lang="en-US" altLang="zh-CN" sz="2400" dirty="0">
              <a:latin typeface="標楷體" pitchFamily="65" charset="-120"/>
              <a:ea typeface="標楷體" pitchFamily="65" charset="-120"/>
            </a:endParaRPr>
          </a:p>
          <a:p>
            <a:pPr marL="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>
                <a:latin typeface="微軟正黑體" pitchFamily="34" charset="-120"/>
                <a:ea typeface="微軟正黑體" pitchFamily="34" charset="-120"/>
                <a:hlinkClick r:id="rId5" action="ppaction://hlinksldjump"/>
              </a:rPr>
              <a:t>處理設置的順序</a:t>
            </a:r>
            <a:endParaRPr lang="en-US" altLang="zh-CN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>
                <a:latin typeface="微軟正黑體" pitchFamily="34" charset="-120"/>
                <a:ea typeface="微軟正黑體" pitchFamily="34" charset="-120"/>
              </a:rPr>
              <a:t>默認的設置處理順序的例外情況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組策略概述</a:t>
            </a:r>
            <a:endParaRPr lang="zh-TW" altLang="en-US" dirty="0"/>
          </a:p>
        </p:txBody>
      </p:sp>
      <p:sp>
        <p:nvSpPr>
          <p:cNvPr id="10" name="弧形箭號 (左彎) 9">
            <a:hlinkClick r:id="rId6" action="ppaction://hlinksldjump"/>
          </p:cNvPr>
          <p:cNvSpPr/>
          <p:nvPr/>
        </p:nvSpPr>
        <p:spPr>
          <a:xfrm>
            <a:off x="7786710" y="5929330"/>
            <a:ext cx="714380" cy="7143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返回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默認存在的組策略對象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微軟正黑體" pitchFamily="34" charset="-120"/>
                <a:ea typeface="微軟正黑體" pitchFamily="34" charset="-120"/>
              </a:rPr>
              <a:t>Default Domain Policy:</a:t>
            </a:r>
            <a:r>
              <a:rPr lang="zh-CN" altLang="en-US" sz="2400" dirty="0" smtClean="0">
                <a:latin typeface="微軟正黑體" pitchFamily="34" charset="-120"/>
                <a:ea typeface="微軟正黑體" pitchFamily="34" charset="-120"/>
              </a:rPr>
              <a:t>默認域組策略，它與域連結，通過策略繼承影響域中的所有用戶和計算機（包括作為域控制器的計算機）</a:t>
            </a:r>
            <a:endParaRPr lang="en-US" altLang="zh-CN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Default Domain Controllers Policy:</a:t>
            </a:r>
            <a:r>
              <a:rPr lang="zh-CN" altLang="en-US" sz="2400" dirty="0" smtClean="0">
                <a:latin typeface="微軟正黑體" pitchFamily="34" charset="-120"/>
                <a:ea typeface="微軟正黑體" pitchFamily="34" charset="-120"/>
              </a:rPr>
              <a:t>默認域控制器組策略，它與“</a:t>
            </a:r>
            <a:r>
              <a:rPr lang="en-US" altLang="zh-CN" sz="2400" dirty="0" smtClean="0">
                <a:latin typeface="微軟正黑體" pitchFamily="34" charset="-120"/>
                <a:ea typeface="微軟正黑體" pitchFamily="34" charset="-120"/>
              </a:rPr>
              <a:t>Domain Controllers</a:t>
            </a:r>
            <a:r>
              <a:rPr lang="zh-CN" altLang="en-US" sz="2400" dirty="0" smtClean="0">
                <a:latin typeface="微軟正黑體" pitchFamily="34" charset="-120"/>
                <a:ea typeface="微軟正黑體" pitchFamily="34" charset="-120"/>
              </a:rPr>
              <a:t>”（域控制器）組織單位連結，通常只影響域控制器，因為域控制器的計算機帳戶單獨保存在“</a:t>
            </a:r>
            <a:r>
              <a:rPr lang="en-US" altLang="zh-CN" sz="2400" dirty="0" smtClean="0">
                <a:latin typeface="微軟正黑體" pitchFamily="34" charset="-120"/>
                <a:ea typeface="微軟正黑體" pitchFamily="34" charset="-120"/>
              </a:rPr>
              <a:t>Domain Controllers</a:t>
            </a:r>
            <a:r>
              <a:rPr lang="zh-CN" altLang="en-US" sz="2400" dirty="0" smtClean="0">
                <a:latin typeface="微軟正黑體" pitchFamily="34" charset="-120"/>
                <a:ea typeface="微軟正黑體" pitchFamily="34" charset="-120"/>
              </a:rPr>
              <a:t>”組織單位中。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弧形箭號 (左彎) 3">
            <a:hlinkClick r:id="rId3" action="ppaction://hlinksldjump"/>
          </p:cNvPr>
          <p:cNvSpPr/>
          <p:nvPr/>
        </p:nvSpPr>
        <p:spPr>
          <a:xfrm>
            <a:off x="7786710" y="5929330"/>
            <a:ext cx="714380" cy="71438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返回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71473" y="571480"/>
          <a:ext cx="7858180" cy="56076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85949"/>
                <a:gridCol w="3452838"/>
                <a:gridCol w="2619393"/>
              </a:tblGrid>
              <a:tr h="93345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內容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基於</a:t>
                      </a:r>
                      <a:r>
                        <a:rPr lang="en-US" altLang="zh-CN" dirty="0" smtClean="0"/>
                        <a:t>Active</a:t>
                      </a:r>
                      <a:r>
                        <a:rPr lang="en-US" altLang="zh-CN" baseline="0" dirty="0" smtClean="0"/>
                        <a:t> Directory</a:t>
                      </a:r>
                      <a:r>
                        <a:rPr lang="zh-CN" altLang="en-US" baseline="0" dirty="0" smtClean="0"/>
                        <a:t>的</a:t>
                      </a:r>
                      <a:r>
                        <a:rPr lang="en-US" altLang="zh-CN" baseline="0" dirty="0" smtClean="0"/>
                        <a:t>GPO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本地的</a:t>
                      </a:r>
                      <a:r>
                        <a:rPr lang="en-US" altLang="zh-CN" dirty="0" smtClean="0"/>
                        <a:t>GPO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10703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存儲地方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存儲在域中，並且複製到該域的所有域控制器上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存儲在各個計算機自身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107037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可用範圍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僅在</a:t>
                      </a:r>
                      <a:r>
                        <a:rPr lang="en-US" altLang="zh-CN" dirty="0" smtClean="0"/>
                        <a:t>Active Directory</a:t>
                      </a:r>
                      <a:r>
                        <a:rPr lang="zh-CN" altLang="en-US" dirty="0" smtClean="0"/>
                        <a:t>環境中可用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只要運行</a:t>
                      </a:r>
                      <a:r>
                        <a:rPr lang="en-US" altLang="zh-CN" dirty="0" smtClean="0"/>
                        <a:t>windows2000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windows</a:t>
                      </a:r>
                      <a:r>
                        <a:rPr lang="en-US" altLang="zh-CN" baseline="0" dirty="0" smtClean="0"/>
                        <a:t> XP Professional</a:t>
                      </a:r>
                      <a:r>
                        <a:rPr lang="zh-CN" altLang="en-US" baseline="0" dirty="0" smtClean="0"/>
                        <a:t>、</a:t>
                      </a:r>
                      <a:r>
                        <a:rPr lang="en-US" altLang="zh-CN" baseline="0" dirty="0" smtClean="0"/>
                        <a:t>windows XP 64bit Edition</a:t>
                      </a:r>
                      <a:r>
                        <a:rPr lang="zh-CN" altLang="en-US" baseline="0" dirty="0" smtClean="0"/>
                        <a:t>或</a:t>
                      </a:r>
                      <a:r>
                        <a:rPr lang="en-US" altLang="zh-CN" baseline="0" dirty="0" smtClean="0"/>
                        <a:t>windows 2003</a:t>
                      </a:r>
                      <a:r>
                        <a:rPr lang="zh-CN" altLang="en-US" baseline="0" dirty="0" smtClean="0"/>
                        <a:t>作業系統的每台計算機都可用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107037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可設置的策略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多，而且支持“資料夾重定向”和“組策略軟體安裝”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少，而且不支持“資料夾重定向”和“組策略軟體安裝”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107037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影響力及優先級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對連結到的站臺、域或組織單位都產生影響，優先級高於本地</a:t>
                      </a:r>
                      <a:r>
                        <a:rPr lang="en-US" altLang="zh-CN" dirty="0" smtClean="0"/>
                        <a:t>GPO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只對本機有效，優先級最低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弧形箭號 (左彎) 3">
            <a:hlinkClick r:id="rId2" action="ppaction://hlinksldjump"/>
          </p:cNvPr>
          <p:cNvSpPr/>
          <p:nvPr/>
        </p:nvSpPr>
        <p:spPr>
          <a:xfrm>
            <a:off x="8286776" y="6143620"/>
            <a:ext cx="714380" cy="71438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返回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組策略處理和優先級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zh-CN" altLang="en-US" dirty="0" smtClean="0"/>
              <a:t>處理設置的順序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zh-CN" altLang="en-US" dirty="0" smtClean="0"/>
              <a:t>例外情況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TW" sz="1900" dirty="0" smtClean="0">
                <a:latin typeface="微軟正黑體" pitchFamily="34" charset="-120"/>
                <a:ea typeface="微軟正黑體" pitchFamily="34" charset="-120"/>
              </a:rPr>
              <a:t>GPO</a:t>
            </a:r>
            <a:r>
              <a:rPr lang="zh-CN" altLang="en-US" sz="1900" dirty="0" smtClean="0">
                <a:latin typeface="微軟正黑體" pitchFamily="34" charset="-120"/>
                <a:ea typeface="微軟正黑體" pitchFamily="34" charset="-120"/>
              </a:rPr>
              <a:t>連結可以是“</a:t>
            </a:r>
            <a:r>
              <a:rPr lang="zh-CN" altLang="en-US" sz="19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強制</a:t>
            </a:r>
            <a:r>
              <a:rPr lang="zh-CN" altLang="en-US" sz="1900" dirty="0" smtClean="0">
                <a:latin typeface="微軟正黑體" pitchFamily="34" charset="-120"/>
                <a:ea typeface="微軟正黑體" pitchFamily="34" charset="-120"/>
              </a:rPr>
              <a:t>”或“</a:t>
            </a:r>
            <a:r>
              <a:rPr lang="zh-CN" altLang="en-US" sz="19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已禁用</a:t>
            </a:r>
            <a:r>
              <a:rPr lang="zh-CN" altLang="en-US" sz="1900" dirty="0" smtClean="0">
                <a:latin typeface="微軟正黑體" pitchFamily="34" charset="-120"/>
                <a:ea typeface="微軟正黑體" pitchFamily="34" charset="-120"/>
              </a:rPr>
              <a:t>”，或者兩者都是。默認情況下，</a:t>
            </a:r>
            <a:r>
              <a:rPr lang="en-US" altLang="zh-CN" sz="1900" dirty="0" smtClean="0">
                <a:latin typeface="微軟正黑體" pitchFamily="34" charset="-120"/>
                <a:ea typeface="微軟正黑體" pitchFamily="34" charset="-120"/>
              </a:rPr>
              <a:t>GPO</a:t>
            </a:r>
            <a:r>
              <a:rPr lang="zh-CN" altLang="en-US" sz="1900" dirty="0" smtClean="0">
                <a:latin typeface="微軟正黑體" pitchFamily="34" charset="-120"/>
                <a:ea typeface="微軟正黑體" pitchFamily="34" charset="-120"/>
              </a:rPr>
              <a:t>連結既不是“強制”也不是“已禁用”。</a:t>
            </a:r>
            <a:endParaRPr lang="en-US" altLang="zh-CN" sz="19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900" dirty="0" smtClean="0">
                <a:latin typeface="微軟正黑體" pitchFamily="34" charset="-120"/>
                <a:ea typeface="微軟正黑體" pitchFamily="34" charset="-120"/>
              </a:rPr>
              <a:t>GPO</a:t>
            </a:r>
            <a:r>
              <a:rPr lang="zh-CN" altLang="en-US" sz="1900" dirty="0" smtClean="0">
                <a:latin typeface="微軟正黑體" pitchFamily="34" charset="-120"/>
                <a:ea typeface="微軟正黑體" pitchFamily="34" charset="-120"/>
              </a:rPr>
              <a:t>可以</a:t>
            </a:r>
            <a:r>
              <a:rPr lang="zh-CN" altLang="en-US" sz="19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禁用其用戶設置、其計算機設置或所有設置</a:t>
            </a:r>
            <a:r>
              <a:rPr lang="zh-CN" altLang="en-US" sz="1900" dirty="0" smtClean="0">
                <a:latin typeface="微軟正黑體" pitchFamily="34" charset="-120"/>
                <a:ea typeface="微軟正黑體" pitchFamily="34" charset="-120"/>
              </a:rPr>
              <a:t>。默認情況下，在</a:t>
            </a:r>
            <a:r>
              <a:rPr lang="en-US" altLang="zh-CN" sz="1900" dirty="0" smtClean="0">
                <a:latin typeface="微軟正黑體" pitchFamily="34" charset="-120"/>
                <a:ea typeface="微軟正黑體" pitchFamily="34" charset="-120"/>
              </a:rPr>
              <a:t>GPO</a:t>
            </a:r>
            <a:r>
              <a:rPr lang="zh-CN" altLang="en-US" sz="1900" dirty="0" smtClean="0">
                <a:latin typeface="微軟正黑體" pitchFamily="34" charset="-120"/>
                <a:ea typeface="微軟正黑體" pitchFamily="34" charset="-120"/>
              </a:rPr>
              <a:t>上既不禁用用戶設置，也不禁用計算機設置。</a:t>
            </a:r>
            <a:endParaRPr lang="en-US" altLang="zh-CN" sz="19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900" dirty="0" smtClean="0">
                <a:latin typeface="微軟正黑體" pitchFamily="34" charset="-120"/>
                <a:ea typeface="微軟正黑體" pitchFamily="34" charset="-120"/>
              </a:rPr>
              <a:t>部門或域可以設置“</a:t>
            </a:r>
            <a:r>
              <a:rPr lang="zh-CN" altLang="en-US" sz="19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阻止繼承</a:t>
            </a:r>
            <a:r>
              <a:rPr lang="zh-CN" altLang="en-US" sz="1900" dirty="0" smtClean="0">
                <a:latin typeface="微軟正黑體" pitchFamily="34" charset="-120"/>
                <a:ea typeface="微軟正黑體" pitchFamily="34" charset="-120"/>
              </a:rPr>
              <a:t>”。默認情況下，不設置“阻止繼承”。</a:t>
            </a:r>
            <a:endParaRPr lang="en-US" altLang="zh-CN" sz="19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900" dirty="0" smtClean="0">
                <a:latin typeface="微軟正黑體" pitchFamily="34" charset="-120"/>
                <a:ea typeface="微軟正黑體" pitchFamily="34" charset="-120"/>
              </a:rPr>
              <a:t>作為</a:t>
            </a:r>
            <a:r>
              <a:rPr lang="zh-CN" altLang="en-US" sz="19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工作組成員</a:t>
            </a:r>
            <a:r>
              <a:rPr lang="zh-CN" altLang="en-US" sz="1900" dirty="0" smtClean="0">
                <a:latin typeface="微軟正黑體" pitchFamily="34" charset="-120"/>
                <a:ea typeface="微軟正黑體" pitchFamily="34" charset="-120"/>
              </a:rPr>
              <a:t>的計算機僅處理本地組策略對象。</a:t>
            </a:r>
            <a:endParaRPr lang="en-US" altLang="zh-CN" sz="19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900" dirty="0" smtClean="0">
                <a:latin typeface="微軟正黑體" pitchFamily="34" charset="-120"/>
                <a:ea typeface="微軟正黑體" pitchFamily="34" charset="-120"/>
              </a:rPr>
              <a:t>可以啟用</a:t>
            </a:r>
            <a:r>
              <a:rPr lang="zh-CN" altLang="en-US" sz="19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環回</a:t>
            </a:r>
            <a:r>
              <a:rPr lang="zh-CN" altLang="en-US" sz="19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CN" sz="19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57290" y="2285992"/>
            <a:ext cx="1857388" cy="50006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本地組策略對象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57290" y="3095623"/>
            <a:ext cx="1857388" cy="50006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站點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57290" y="3905254"/>
            <a:ext cx="1857388" cy="50006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域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57290" y="4714884"/>
            <a:ext cx="1857388" cy="50006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組織單位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/>
          <p:cNvCxnSpPr>
            <a:stCxn id="10" idx="2"/>
            <a:endCxn id="12" idx="0"/>
          </p:cNvCxnSpPr>
          <p:nvPr/>
        </p:nvCxnSpPr>
        <p:spPr>
          <a:xfrm rot="5400000">
            <a:off x="2131202" y="2940840"/>
            <a:ext cx="30956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2" idx="2"/>
            <a:endCxn id="13" idx="0"/>
          </p:cNvCxnSpPr>
          <p:nvPr/>
        </p:nvCxnSpPr>
        <p:spPr>
          <a:xfrm rot="5400000">
            <a:off x="2131202" y="3750471"/>
            <a:ext cx="30956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3" idx="2"/>
            <a:endCxn id="14" idx="0"/>
          </p:cNvCxnSpPr>
          <p:nvPr/>
        </p:nvCxnSpPr>
        <p:spPr>
          <a:xfrm rot="5400000">
            <a:off x="2131202" y="4560102"/>
            <a:ext cx="30956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00034" y="5572140"/>
            <a:ext cx="371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注：</a:t>
            </a:r>
            <a:endParaRPr lang="en-US" altLang="zh-CN" b="1" dirty="0" smtClean="0"/>
          </a:p>
          <a:p>
            <a:r>
              <a:rPr lang="zh-CN" altLang="en-US" sz="1400" dirty="0" smtClean="0">
                <a:latin typeface="微軟正黑體" pitchFamily="34" charset="-120"/>
                <a:ea typeface="微軟正黑體" pitchFamily="34" charset="-120"/>
              </a:rPr>
              <a:t>如果後面的</a:t>
            </a:r>
            <a:r>
              <a:rPr lang="en-US" altLang="zh-CN" sz="1400" dirty="0" smtClean="0">
                <a:latin typeface="微軟正黑體" pitchFamily="34" charset="-120"/>
                <a:ea typeface="微軟正黑體" pitchFamily="34" charset="-120"/>
              </a:rPr>
              <a:t>GPO</a:t>
            </a:r>
            <a:r>
              <a:rPr lang="zh-CN" altLang="en-US" sz="1400" dirty="0" smtClean="0">
                <a:latin typeface="微軟正黑體" pitchFamily="34" charset="-120"/>
                <a:ea typeface="微軟正黑體" pitchFamily="34" charset="-120"/>
              </a:rPr>
              <a:t>設置與先前的</a:t>
            </a:r>
            <a:r>
              <a:rPr lang="en-US" altLang="zh-CN" sz="1400" dirty="0" smtClean="0">
                <a:latin typeface="微軟正黑體" pitchFamily="34" charset="-120"/>
                <a:ea typeface="微軟正黑體" pitchFamily="34" charset="-120"/>
              </a:rPr>
              <a:t>GPO</a:t>
            </a:r>
            <a:r>
              <a:rPr lang="zh-CN" altLang="en-US" sz="1400" dirty="0" smtClean="0">
                <a:latin typeface="微軟正黑體" pitchFamily="34" charset="-120"/>
                <a:ea typeface="微軟正黑體" pitchFamily="34" charset="-120"/>
              </a:rPr>
              <a:t>設置有衝突，則它覆蓋先前</a:t>
            </a:r>
            <a:r>
              <a:rPr lang="en-US" altLang="zh-CN" sz="1400" dirty="0" smtClean="0">
                <a:latin typeface="微軟正黑體" pitchFamily="34" charset="-120"/>
                <a:ea typeface="微軟正黑體" pitchFamily="34" charset="-120"/>
              </a:rPr>
              <a:t>GPO</a:t>
            </a:r>
            <a:r>
              <a:rPr lang="zh-CN" altLang="en-US" sz="1400" dirty="0" smtClean="0">
                <a:latin typeface="微軟正黑體" pitchFamily="34" charset="-120"/>
                <a:ea typeface="微軟正黑體" pitchFamily="34" charset="-120"/>
              </a:rPr>
              <a:t>中的設置；如果沒有衝突，則合併先前和後面的設置</a:t>
            </a:r>
            <a:endParaRPr lang="zh-TW" altLang="en-US" sz="1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" name="弧形箭號 (左彎) 22">
            <a:hlinkClick r:id="rId4" action="ppaction://hlinksldjump"/>
          </p:cNvPr>
          <p:cNvSpPr/>
          <p:nvPr/>
        </p:nvSpPr>
        <p:spPr>
          <a:xfrm>
            <a:off x="7786710" y="5929330"/>
            <a:ext cx="714380" cy="7143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返回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組策略的功能</a:t>
            </a:r>
            <a:endParaRPr lang="zh-TW" altLang="en-US" dirty="0"/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9719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114800"/>
                <a:gridCol w="4114800"/>
              </a:tblGrid>
              <a:tr h="992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軟體分發</a:t>
                      </a:r>
                      <a:endParaRPr lang="zh-TW" altLang="en-US" sz="20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IE</a:t>
                      </a:r>
                      <a:r>
                        <a:rPr lang="zh-CN" altLang="en-US" sz="20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維護</a:t>
                      </a:r>
                      <a:endParaRPr lang="zh-TW" altLang="en-US" sz="20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992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軟體限制</a:t>
                      </a:r>
                      <a:endParaRPr lang="zh-TW" altLang="en-US" sz="20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離線文件</a:t>
                      </a:r>
                      <a:endParaRPr lang="zh-TW" altLang="en-US" sz="20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992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smtClean="0">
                          <a:latin typeface="微軟正黑體" pitchFamily="34" charset="-120"/>
                          <a:ea typeface="微軟正黑體" pitchFamily="34" charset="-120"/>
                        </a:rPr>
                        <a:t>安全設置</a:t>
                      </a:r>
                      <a:endParaRPr lang="zh-TW" altLang="en-US" sz="20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漫遊文件和資料夾重定向</a:t>
                      </a:r>
                      <a:endParaRPr lang="zh-TW" altLang="en-US" sz="20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992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基於註冊表的設置</a:t>
                      </a:r>
                      <a:endParaRPr lang="zh-TW" altLang="en-US" sz="20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endParaRPr lang="zh-TW" altLang="en-US" sz="20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計算機和用戶腳本</a:t>
                      </a:r>
                      <a:endParaRPr lang="zh-TW" altLang="en-US" sz="20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弧形箭號 (左彎) 3">
            <a:hlinkClick r:id="rId3" action="ppaction://hlinksldjump"/>
          </p:cNvPr>
          <p:cNvSpPr/>
          <p:nvPr/>
        </p:nvSpPr>
        <p:spPr>
          <a:xfrm>
            <a:off x="7786710" y="5929330"/>
            <a:ext cx="714380" cy="7143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返回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標楷體" pitchFamily="65" charset="-120"/>
                <a:ea typeface="標楷體" pitchFamily="65" charset="-120"/>
              </a:rPr>
              <a:t>組策略的管理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 dirty="0" smtClean="0">
                <a:latin typeface="SimHei" pitchFamily="2" charset="-122"/>
                <a:ea typeface="SimHei" pitchFamily="2" charset="-122"/>
              </a:rPr>
              <a:t>組策略管理控制台（</a:t>
            </a:r>
            <a:r>
              <a:rPr lang="en-US" altLang="zh-CN" sz="2400" b="1" dirty="0" smtClean="0">
                <a:latin typeface="SimHei" pitchFamily="2" charset="-122"/>
                <a:ea typeface="SimHei" pitchFamily="2" charset="-122"/>
              </a:rPr>
              <a:t>GPMC</a:t>
            </a:r>
            <a:r>
              <a:rPr lang="zh-CN" altLang="en-US" sz="2400" b="1" dirty="0" smtClean="0">
                <a:latin typeface="SimHei" pitchFamily="2" charset="-122"/>
                <a:ea typeface="SimHei" pitchFamily="2" charset="-122"/>
              </a:rPr>
              <a:t>）</a:t>
            </a:r>
            <a:endParaRPr lang="en-US" altLang="zh-CN" sz="2400" b="1" dirty="0" smtClean="0">
              <a:latin typeface="SimHei" pitchFamily="2" charset="-122"/>
              <a:ea typeface="SimHei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 dirty="0" smtClean="0">
                <a:latin typeface="SimHei" pitchFamily="2" charset="-122"/>
                <a:ea typeface="SimHei" pitchFamily="2" charset="-122"/>
                <a:hlinkClick r:id="rId2" action="ppaction://hlinksldjump"/>
              </a:rPr>
              <a:t>管理組策略的繼承</a:t>
            </a:r>
            <a:endParaRPr lang="en-US" altLang="zh-CN" sz="2400" b="1" dirty="0" smtClean="0">
              <a:latin typeface="SimHei" pitchFamily="2" charset="-122"/>
              <a:ea typeface="SimHei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 dirty="0" smtClean="0">
                <a:latin typeface="SimHei" pitchFamily="2" charset="-122"/>
                <a:ea typeface="SimHei" pitchFamily="2" charset="-122"/>
                <a:hlinkClick r:id="rId3" action="ppaction://hlinksldjump"/>
              </a:rPr>
              <a:t>安全篩選器創建與管理</a:t>
            </a:r>
            <a:endParaRPr lang="en-US" altLang="zh-CN" sz="2400" b="1" dirty="0" smtClean="0">
              <a:latin typeface="SimHei" pitchFamily="2" charset="-122"/>
              <a:ea typeface="SimHei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 dirty="0" smtClean="0">
                <a:latin typeface="SimHei" pitchFamily="2" charset="-122"/>
                <a:ea typeface="SimHei" pitchFamily="2" charset="-122"/>
              </a:rPr>
              <a:t>策略的結果集（</a:t>
            </a:r>
            <a:r>
              <a:rPr lang="en-US" altLang="zh-CN" sz="2400" b="1" dirty="0" err="1" smtClean="0">
                <a:latin typeface="SimHei" pitchFamily="2" charset="-122"/>
                <a:ea typeface="SimHei" pitchFamily="2" charset="-122"/>
              </a:rPr>
              <a:t>RSoP</a:t>
            </a:r>
            <a:r>
              <a:rPr lang="zh-CN" altLang="en-US" sz="2400" b="1" dirty="0" smtClean="0">
                <a:latin typeface="SimHei" pitchFamily="2" charset="-122"/>
                <a:ea typeface="SimHei" pitchFamily="2" charset="-122"/>
              </a:rPr>
              <a:t>）的創建與管理</a:t>
            </a:r>
            <a:endParaRPr lang="en-US" altLang="zh-CN" sz="2400" b="1" dirty="0" smtClean="0">
              <a:latin typeface="SimHei" pitchFamily="2" charset="-122"/>
              <a:ea typeface="SimHei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 dirty="0" smtClean="0">
                <a:latin typeface="SimHei" pitchFamily="2" charset="-122"/>
                <a:ea typeface="SimHei" pitchFamily="2" charset="-122"/>
              </a:rPr>
              <a:t>組策略對象的備份、還原、複製和導入</a:t>
            </a:r>
            <a:endParaRPr lang="en-US" altLang="zh-CN" sz="2400" b="1" dirty="0" smtClean="0">
              <a:latin typeface="SimHei" pitchFamily="2" charset="-122"/>
              <a:ea typeface="SimHei" pitchFamily="2" charset="-122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弧形箭號 (左彎) 3">
            <a:hlinkClick r:id="rId4" action="ppaction://hlinksldjump"/>
          </p:cNvPr>
          <p:cNvSpPr/>
          <p:nvPr/>
        </p:nvSpPr>
        <p:spPr>
          <a:xfrm>
            <a:off x="7786710" y="5929330"/>
            <a:ext cx="714380" cy="7143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返回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管理組策略的繼承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b="1" dirty="0" smtClean="0">
                <a:latin typeface="微軟正黑體" pitchFamily="34" charset="-120"/>
                <a:ea typeface="微軟正黑體" pitchFamily="34" charset="-120"/>
              </a:rPr>
              <a:t>更改連結順序</a:t>
            </a:r>
            <a:endParaRPr lang="en-US" altLang="zh-CN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51435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400" dirty="0" smtClean="0">
                <a:latin typeface="微軟正黑體" pitchFamily="34" charset="-120"/>
                <a:ea typeface="微軟正黑體" pitchFamily="34" charset="-120"/>
              </a:rPr>
              <a:t>在每個域、站點或部門中，連結順序控制何時應用連結，我們可以更改連結順序來實現更改連結的優先級。</a:t>
            </a:r>
            <a:endParaRPr lang="en-US" altLang="zh-CN" sz="1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zh-CN" altLang="en-US" sz="2000" b="1" dirty="0" smtClean="0">
                <a:latin typeface="微軟正黑體" pitchFamily="34" charset="-120"/>
                <a:ea typeface="微軟正黑體" pitchFamily="34" charset="-120"/>
              </a:rPr>
              <a:t>阻止組策略繼承</a:t>
            </a:r>
            <a:endParaRPr lang="en-US" altLang="zh-CN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51435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400" dirty="0" smtClean="0">
                <a:latin typeface="微軟正黑體" pitchFamily="34" charset="-120"/>
                <a:ea typeface="微軟正黑體" pitchFamily="34" charset="-120"/>
              </a:rPr>
              <a:t>通過使用阻止繼承，可防止子級自動繼承連結到更高站點、域或部門的</a:t>
            </a:r>
            <a:r>
              <a:rPr lang="en-US" altLang="zh-CN" sz="1400" dirty="0" smtClean="0">
                <a:latin typeface="微軟正黑體" pitchFamily="34" charset="-120"/>
                <a:ea typeface="微軟正黑體" pitchFamily="34" charset="-120"/>
              </a:rPr>
              <a:t>GPO</a:t>
            </a:r>
            <a:r>
              <a:rPr lang="zh-CN" altLang="en-US" sz="14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CN" sz="1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 startAt="3"/>
            </a:pPr>
            <a:r>
              <a:rPr lang="zh-CN" altLang="en-US" sz="2000" b="1" dirty="0" smtClean="0">
                <a:latin typeface="微軟正黑體" pitchFamily="34" charset="-120"/>
                <a:ea typeface="微軟正黑體" pitchFamily="34" charset="-120"/>
              </a:rPr>
              <a:t>強制</a:t>
            </a:r>
            <a:r>
              <a:rPr lang="en-US" altLang="zh-CN" sz="2000" b="1" dirty="0" smtClean="0">
                <a:latin typeface="微軟正黑體" pitchFamily="34" charset="-120"/>
                <a:ea typeface="微軟正黑體" pitchFamily="34" charset="-120"/>
              </a:rPr>
              <a:t>GPO</a:t>
            </a:r>
            <a:r>
              <a:rPr lang="zh-CN" altLang="en-US" sz="2000" b="1" dirty="0" smtClean="0">
                <a:latin typeface="微軟正黑體" pitchFamily="34" charset="-120"/>
                <a:ea typeface="微軟正黑體" pitchFamily="34" charset="-120"/>
              </a:rPr>
              <a:t>連結</a:t>
            </a:r>
            <a:endParaRPr lang="en-US" altLang="zh-CN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51435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400" dirty="0" smtClean="0">
                <a:latin typeface="微軟正黑體" pitchFamily="34" charset="-120"/>
                <a:ea typeface="微軟正黑體" pitchFamily="34" charset="-120"/>
              </a:rPr>
              <a:t>可通過將</a:t>
            </a:r>
            <a:r>
              <a:rPr lang="en-US" altLang="zh-CN" sz="1400" dirty="0" smtClean="0">
                <a:latin typeface="微軟正黑體" pitchFamily="34" charset="-120"/>
                <a:ea typeface="微軟正黑體" pitchFamily="34" charset="-120"/>
              </a:rPr>
              <a:t>GPO</a:t>
            </a:r>
            <a:r>
              <a:rPr lang="zh-CN" altLang="en-US" sz="1400" dirty="0" smtClean="0">
                <a:latin typeface="微軟正黑體" pitchFamily="34" charset="-120"/>
                <a:ea typeface="微軟正黑體" pitchFamily="34" charset="-120"/>
              </a:rPr>
              <a:t>連結設置為“強制”，指定</a:t>
            </a:r>
            <a:r>
              <a:rPr lang="en-US" altLang="zh-CN" sz="1400" dirty="0" smtClean="0">
                <a:latin typeface="微軟正黑體" pitchFamily="34" charset="-120"/>
                <a:ea typeface="微軟正黑體" pitchFamily="34" charset="-120"/>
              </a:rPr>
              <a:t>GPO</a:t>
            </a:r>
            <a:r>
              <a:rPr lang="zh-CN" altLang="en-US" sz="1400" dirty="0" smtClean="0">
                <a:latin typeface="微軟正黑體" pitchFamily="34" charset="-120"/>
                <a:ea typeface="微軟正黑體" pitchFamily="34" charset="-120"/>
              </a:rPr>
              <a:t>連結中的設置應該優先于任何子對象的設置。</a:t>
            </a:r>
            <a:endParaRPr lang="en-US" altLang="zh-CN" sz="1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 startAt="4"/>
            </a:pPr>
            <a:r>
              <a:rPr lang="zh-CN" altLang="en-US" sz="2000" b="1" dirty="0" smtClean="0">
                <a:latin typeface="微軟正黑體" pitchFamily="34" charset="-120"/>
                <a:ea typeface="微軟正黑體" pitchFamily="34" charset="-120"/>
              </a:rPr>
              <a:t>禁用</a:t>
            </a:r>
            <a:r>
              <a:rPr lang="en-US" altLang="zh-CN" sz="2000" b="1" dirty="0" smtClean="0">
                <a:latin typeface="微軟正黑體" pitchFamily="34" charset="-120"/>
                <a:ea typeface="微軟正黑體" pitchFamily="34" charset="-120"/>
              </a:rPr>
              <a:t>GPO</a:t>
            </a:r>
            <a:r>
              <a:rPr lang="zh-CN" altLang="en-US" sz="2000" b="1" dirty="0" smtClean="0">
                <a:latin typeface="微軟正黑體" pitchFamily="34" charset="-120"/>
                <a:ea typeface="微軟正黑體" pitchFamily="34" charset="-120"/>
              </a:rPr>
              <a:t>連結</a:t>
            </a:r>
            <a:endParaRPr lang="en-US" altLang="zh-CN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51435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400" dirty="0" smtClean="0">
                <a:latin typeface="微軟正黑體" pitchFamily="34" charset="-120"/>
                <a:ea typeface="微軟正黑體" pitchFamily="34" charset="-120"/>
              </a:rPr>
              <a:t>可通過為給定站點、域或部門禁用</a:t>
            </a:r>
            <a:r>
              <a:rPr lang="en-US" altLang="zh-CN" sz="1400" dirty="0" smtClean="0">
                <a:latin typeface="微軟正黑體" pitchFamily="34" charset="-120"/>
                <a:ea typeface="微軟正黑體" pitchFamily="34" charset="-120"/>
              </a:rPr>
              <a:t>GPO</a:t>
            </a:r>
            <a:r>
              <a:rPr lang="zh-CN" altLang="en-US" sz="1400" dirty="0" smtClean="0">
                <a:latin typeface="微軟正黑體" pitchFamily="34" charset="-120"/>
                <a:ea typeface="微軟正黑體" pitchFamily="34" charset="-120"/>
              </a:rPr>
              <a:t>連結，完全阻止將</a:t>
            </a:r>
            <a:r>
              <a:rPr lang="en-US" altLang="zh-CN" sz="1400" dirty="0" smtClean="0">
                <a:latin typeface="微軟正黑體" pitchFamily="34" charset="-120"/>
                <a:ea typeface="微軟正黑體" pitchFamily="34" charset="-120"/>
              </a:rPr>
              <a:t>GPO</a:t>
            </a:r>
            <a:r>
              <a:rPr lang="zh-CN" altLang="en-US" sz="1400" dirty="0" smtClean="0">
                <a:latin typeface="微軟正黑體" pitchFamily="34" charset="-120"/>
                <a:ea typeface="微軟正黑體" pitchFamily="34" charset="-120"/>
              </a:rPr>
              <a:t>應用于該域、站點或部門。</a:t>
            </a:r>
            <a:endParaRPr lang="zh-TW" altLang="en-US" sz="14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弧形箭號 (左彎) 3">
            <a:hlinkClick r:id="rId2" action="ppaction://hlinksldjump"/>
          </p:cNvPr>
          <p:cNvSpPr/>
          <p:nvPr/>
        </p:nvSpPr>
        <p:spPr>
          <a:xfrm>
            <a:off x="8215338" y="6000768"/>
            <a:ext cx="714380" cy="71438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返回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安全篩選器創建與管理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安全篩選器的作用</a:t>
            </a:r>
            <a:endParaRPr lang="en-US" altLang="zh-CN" dirty="0" smtClean="0"/>
          </a:p>
          <a:p>
            <a:pPr indent="34290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400" dirty="0" smtClean="0">
                <a:latin typeface="微軟正黑體" pitchFamily="34" charset="-120"/>
                <a:ea typeface="微軟正黑體" pitchFamily="34" charset="-120"/>
              </a:rPr>
              <a:t>用於精確定義哪些用戶和計算機將接收，并應用</a:t>
            </a:r>
            <a:r>
              <a:rPr lang="en-US" altLang="zh-CN" sz="1400" dirty="0" smtClean="0">
                <a:latin typeface="微軟正黑體" pitchFamily="34" charset="-120"/>
                <a:ea typeface="微軟正黑體" pitchFamily="34" charset="-120"/>
              </a:rPr>
              <a:t>GPO</a:t>
            </a:r>
            <a:r>
              <a:rPr lang="zh-CN" altLang="en-US" sz="1400" dirty="0" smtClean="0">
                <a:latin typeface="微軟正黑體" pitchFamily="34" charset="-120"/>
                <a:ea typeface="微軟正黑體" pitchFamily="34" charset="-120"/>
              </a:rPr>
              <a:t>中的設置，也就是</a:t>
            </a:r>
            <a:r>
              <a:rPr lang="en-US" altLang="zh-CN" sz="1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GPO</a:t>
            </a:r>
            <a:r>
              <a:rPr lang="zh-CN" altLang="en-US" sz="1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的應用對象更進一步細化</a:t>
            </a:r>
            <a:r>
              <a:rPr lang="zh-CN" altLang="en-US" sz="14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CN" sz="14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爲什麽要用安全篩選器</a:t>
            </a:r>
            <a:endParaRPr lang="zh-TW" altLang="en-US" dirty="0" smtClean="0"/>
          </a:p>
        </p:txBody>
      </p:sp>
      <p:sp>
        <p:nvSpPr>
          <p:cNvPr id="4" name="弧形箭號 (左彎) 3">
            <a:hlinkClick r:id="rId2" action="ppaction://hlinksldjump"/>
          </p:cNvPr>
          <p:cNvSpPr/>
          <p:nvPr/>
        </p:nvSpPr>
        <p:spPr>
          <a:xfrm>
            <a:off x="8215338" y="6000768"/>
            <a:ext cx="714380" cy="71438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返回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超連結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1409</Words>
  <Application>Microsoft Office PowerPoint</Application>
  <PresentationFormat>如螢幕大小 (4:3)</PresentationFormat>
  <Paragraphs>150</Paragraphs>
  <Slides>16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組策略管理與應用</vt:lpstr>
      <vt:lpstr>組策略概述</vt:lpstr>
      <vt:lpstr>默認存在的組策略對象</vt:lpstr>
      <vt:lpstr>投影片 4</vt:lpstr>
      <vt:lpstr>組策略處理和優先級</vt:lpstr>
      <vt:lpstr>組策略的功能</vt:lpstr>
      <vt:lpstr>組策略的管理</vt:lpstr>
      <vt:lpstr>管理組策略的繼承</vt:lpstr>
      <vt:lpstr>安全篩選器創建與管理</vt:lpstr>
      <vt:lpstr>組策略的配置與應用</vt:lpstr>
      <vt:lpstr>可重定向的資料夾</vt:lpstr>
      <vt:lpstr>資料夾重定向的好處</vt:lpstr>
      <vt:lpstr>“資料夾重定向”的策略刪除注意事項</vt:lpstr>
      <vt:lpstr>軟體限制策略所使用的原則</vt:lpstr>
      <vt:lpstr>軟體限制策略的用途</vt:lpstr>
      <vt:lpstr>謝謝</vt:lpstr>
    </vt:vector>
  </TitlesOfParts>
  <Company>fox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組策略管理與應用</dc:title>
  <dc:creator>f7400152</dc:creator>
  <cp:lastModifiedBy>f7400152</cp:lastModifiedBy>
  <cp:revision>121</cp:revision>
  <dcterms:created xsi:type="dcterms:W3CDTF">2010-04-20T23:50:06Z</dcterms:created>
  <dcterms:modified xsi:type="dcterms:W3CDTF">2010-04-25T23:36:26Z</dcterms:modified>
</cp:coreProperties>
</file>