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12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1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ox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EA40B-5BBF-4F29-B992-D2272A9E42B4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7B6-A526-489C-8428-8AC1507F005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打開注冊表命令：</a:t>
            </a:r>
            <a:r>
              <a:rPr lang="en-US" altLang="zh-CN" dirty="0" err="1" smtClean="0"/>
              <a:t>regedit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7B6-A526-489C-8428-8AC1507F005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2438400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914400"/>
            <a:ext cx="9144000" cy="1524000"/>
          </a:xfrm>
          <a:prstGeom prst="rect">
            <a:avLst/>
          </a:prstGeom>
          <a:solidFill>
            <a:srgbClr val="000000">
              <a:alpha val="89800"/>
            </a:srgb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476108"/>
            <a:ext cx="8305800" cy="381000"/>
          </a:xfrm>
        </p:spPr>
        <p:txBody>
          <a:bodyPr>
            <a:noAutofit/>
          </a:bodyPr>
          <a:lstStyle>
            <a:lvl1pPr marL="0" indent="0" algn="l">
              <a:buNone/>
              <a:defRPr sz="2000" spc="1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305800" cy="1295400"/>
          </a:xfrm>
        </p:spPr>
        <p:txBody>
          <a:bodyPr anchor="ctr" anchorCtr="0">
            <a:noAutofit/>
          </a:bodyPr>
          <a:lstStyle>
            <a:lvl1pPr algn="l">
              <a:defRPr sz="4800" cap="all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926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4958864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3429000"/>
            <a:ext cx="9144000" cy="1527048"/>
          </a:xfrm>
          <a:prstGeom prst="rect">
            <a:avLst/>
          </a:prstGeom>
          <a:solidFill>
            <a:srgbClr val="000000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>
              <a:buNone/>
              <a:defRPr sz="4200" b="0" cap="all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457200"/>
          </a:xfrm>
        </p:spPr>
        <p:txBody>
          <a:bodyPr anchor="ctr"/>
          <a:lstStyle>
            <a:lvl1pPr>
              <a:buNone/>
              <a:defRPr sz="2000" spc="100" baseline="0">
                <a:solidFill>
                  <a:srgbClr val="FFFFFF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838200"/>
          </a:xfrm>
          <a:solidFill>
            <a:schemeClr val="accent1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2"/>
          </p:nvPr>
        </p:nvSpPr>
        <p:spPr>
          <a:xfrm>
            <a:off x="457200" y="2220558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20558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71600"/>
            <a:ext cx="4040188" cy="838200"/>
          </a:xfrm>
          <a:solidFill>
            <a:schemeClr val="accent2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57144"/>
            <a:ext cx="34290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2743200" y="228600"/>
            <a:ext cx="6248400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1752" y="1600200"/>
            <a:ext cx="2057400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301752" y="384048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0800" y="0"/>
            <a:ext cx="6553200" cy="5943600"/>
          </a:xfrm>
          <a:solidFill>
            <a:schemeClr val="bg2"/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600200"/>
            <a:ext cx="2057400" cy="42672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2292526"/>
            <a:ext cx="2743200" cy="2127074"/>
          </a:xfrm>
          <a:prstGeom prst="rect">
            <a:avLst/>
          </a:prstGeom>
          <a:solidFill>
            <a:schemeClr val="accent1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977827" y="5072066"/>
            <a:ext cx="1758141" cy="1739481"/>
          </a:xfrm>
          <a:prstGeom prst="ellipse">
            <a:avLst/>
          </a:prstGeom>
          <a:solidFill>
            <a:schemeClr val="accent1">
              <a:tint val="90000"/>
              <a:shade val="45000"/>
              <a:satMod val="200000"/>
              <a:alpha val="13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0"/>
            <a:ext cx="3886200" cy="3048000"/>
          </a:xfrm>
          <a:prstGeom prst="rect">
            <a:avLst/>
          </a:prstGeom>
          <a:solidFill>
            <a:schemeClr val="accent1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4114800"/>
            <a:ext cx="2362200" cy="2463018"/>
          </a:xfrm>
          <a:prstGeom prst="rect">
            <a:avLst/>
          </a:prstGeom>
          <a:solidFill>
            <a:schemeClr val="bg2">
              <a:tint val="60000"/>
              <a:alpha val="7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78687" y="2389810"/>
            <a:ext cx="2174118" cy="2174118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84588" y="5842728"/>
            <a:ext cx="1011260" cy="101126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2493" y="1427132"/>
            <a:ext cx="2047390" cy="2047390"/>
          </a:xfrm>
          <a:prstGeom prst="ellipse">
            <a:avLst/>
          </a:prstGeom>
          <a:solidFill>
            <a:srgbClr val="C1E8E4">
              <a:alpha val="10980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4300" y="4803322"/>
            <a:ext cx="1959428" cy="1959428"/>
          </a:xfrm>
          <a:prstGeom prst="ellipse">
            <a:avLst/>
          </a:prstGeom>
          <a:solidFill>
            <a:srgbClr val="C1E8E4">
              <a:alpha val="12157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21092" y="4578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72385" y="4626825"/>
            <a:ext cx="1515880" cy="1394583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6" y="361813"/>
            <a:ext cx="2512694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95400" y="0"/>
            <a:ext cx="1524000" cy="609600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9403" y="212289"/>
            <a:ext cx="2022300" cy="2022300"/>
          </a:xfrm>
          <a:prstGeom prst="ellipse">
            <a:avLst/>
          </a:prstGeom>
          <a:solidFill>
            <a:schemeClr val="accent1">
              <a:tint val="100000"/>
              <a:satMod val="275000"/>
              <a:alpha val="15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200" y="3962400"/>
            <a:ext cx="891076" cy="886968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21357" y="1507438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69253" y="466436"/>
            <a:ext cx="1595105" cy="1595105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89756" y="2967572"/>
            <a:ext cx="3234945" cy="3234944"/>
          </a:xfrm>
          <a:prstGeom prst="ellipse">
            <a:avLst/>
          </a:prstGeom>
          <a:solidFill>
            <a:schemeClr val="accent1">
              <a:tint val="100000"/>
              <a:satMod val="18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26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51220" y="4665220"/>
            <a:ext cx="2192780" cy="2192780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00200" y="3705807"/>
            <a:ext cx="1195876" cy="1198294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24600" y="228600"/>
            <a:ext cx="822960" cy="822960"/>
          </a:xfrm>
          <a:prstGeom prst="ellipse">
            <a:avLst/>
          </a:prstGeom>
          <a:solidFill>
            <a:schemeClr val="accent1">
              <a:tint val="90000"/>
              <a:satMod val="275000"/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0772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0200" y="6324600"/>
            <a:ext cx="1524000" cy="5334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11692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357144"/>
            <a:ext cx="2974848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2012/9/28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357144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55448" y="6315075"/>
            <a:ext cx="1188720" cy="457200"/>
          </a:xfrm>
          <a:prstGeom prst="rect">
            <a:avLst/>
          </a:prstGeom>
          <a:noFill/>
        </p:spPr>
        <p:txBody>
          <a:bodyPr vert="horz" lIns="0" tIns="0" rIns="0" bIns="0" anchor="ctr" anchorCtr="1">
            <a:normAutofit/>
          </a:bodyPr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rtl="0" eaLnBrk="1" latinLnBrk="0" hangingPunct="1">
        <a:spcBef>
          <a:spcPct val="0"/>
        </a:spcBef>
        <a:buNone/>
        <a:defRPr sz="38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700"/>
        </a:spcBef>
        <a:buClr>
          <a:schemeClr val="accent2"/>
        </a:buClr>
        <a:buSzPct val="85000"/>
        <a:buFont typeface="Wingdings 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600"/>
        </a:spcBef>
        <a:buClr>
          <a:schemeClr val="accent1"/>
        </a:buClr>
        <a:buSzPct val="85000"/>
        <a:buFont typeface="Wingdings 2"/>
        <a:buChar char="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500"/>
        </a:spcBef>
        <a:buClr>
          <a:schemeClr val="accent3"/>
        </a:buClr>
        <a:buSzPct val="85000"/>
        <a:buFont typeface="Wingdings 2"/>
        <a:buChar char="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400"/>
        </a:spcBef>
        <a:buClr>
          <a:schemeClr val="accent4"/>
        </a:buClr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6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928670"/>
            <a:ext cx="7772400" cy="1470025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通過</a:t>
            </a:r>
            <a:r>
              <a:rPr lang="en-US" altLang="zh-CN" dirty="0" smtClean="0">
                <a:latin typeface="標楷體" pitchFamily="65" charset="-120"/>
                <a:ea typeface="標楷體" pitchFamily="65" charset="-120"/>
              </a:rPr>
              <a:t>VHD</a:t>
            </a:r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文件恢復虛擬機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九、虛擬機如果是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系統，開機后需要從注冊表中刪除原先設置過的</a:t>
            </a:r>
            <a:r>
              <a:rPr lang="en-US" altLang="zh-CN" dirty="0" smtClean="0"/>
              <a:t>IP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12201" t="8592" r="24800" b="24426"/>
          <a:stretch>
            <a:fillRect/>
          </a:stretch>
        </p:blipFill>
        <p:spPr bwMode="auto">
          <a:xfrm>
            <a:off x="1043608" y="1340767"/>
            <a:ext cx="6486475" cy="551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圓角矩形圖說文字 3"/>
          <p:cNvSpPr/>
          <p:nvPr/>
        </p:nvSpPr>
        <p:spPr>
          <a:xfrm>
            <a:off x="5508104" y="5661248"/>
            <a:ext cx="1368152" cy="432048"/>
          </a:xfrm>
          <a:prstGeom prst="wedgeRoundRectCallout">
            <a:avLst>
              <a:gd name="adj1" fmla="val -79892"/>
              <a:gd name="adj2" fmla="val 522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1. </a:t>
            </a:r>
            <a:r>
              <a:rPr lang="zh-CN" altLang="en-US" sz="1200" dirty="0" smtClean="0"/>
              <a:t>打開注冊表，找到相應的路徑</a:t>
            </a:r>
            <a:endParaRPr lang="zh-TW" altLang="en-US" sz="1200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2843808" y="3717032"/>
            <a:ext cx="1368152" cy="576064"/>
          </a:xfrm>
          <a:prstGeom prst="wedgeRoundRectCallout">
            <a:avLst>
              <a:gd name="adj1" fmla="val -75714"/>
              <a:gd name="adj2" fmla="val 196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2. </a:t>
            </a:r>
            <a:r>
              <a:rPr lang="zh-CN" altLang="en-US" sz="1200" dirty="0" smtClean="0"/>
              <a:t>找到原系統中設置過的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數據，右鍵點擊清除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一、找到需要恢復虛擬機的</a:t>
            </a:r>
            <a:r>
              <a:rPr lang="en-US" altLang="zh-CN" dirty="0" smtClean="0"/>
              <a:t>VHD</a:t>
            </a:r>
            <a:r>
              <a:rPr lang="zh-CN" altLang="en-US" dirty="0" smtClean="0"/>
              <a:t>文件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7400" t="32217" r="12201" b="47308"/>
          <a:stretch>
            <a:fillRect/>
          </a:stretch>
        </p:blipFill>
        <p:spPr bwMode="auto">
          <a:xfrm>
            <a:off x="1610856" y="4149080"/>
            <a:ext cx="753314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圖說文字 4"/>
          <p:cNvSpPr/>
          <p:nvPr/>
        </p:nvSpPr>
        <p:spPr>
          <a:xfrm>
            <a:off x="4860032" y="5445224"/>
            <a:ext cx="1440160" cy="360040"/>
          </a:xfrm>
          <a:prstGeom prst="wedgeRoundRectCallout">
            <a:avLst>
              <a:gd name="adj1" fmla="val -35384"/>
              <a:gd name="adj2" fmla="val 1660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相應的</a:t>
            </a:r>
            <a:r>
              <a:rPr lang="en-US" altLang="zh-CN" sz="1200" dirty="0" smtClean="0"/>
              <a:t>VHD</a:t>
            </a:r>
            <a:r>
              <a:rPr lang="zh-CN" altLang="en-US" sz="1200" dirty="0" smtClean="0"/>
              <a:t>文件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二、新建虛擬機及指定虛擬機存放位置</a:t>
            </a:r>
            <a:endParaRPr lang="zh-TW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2201" t="7879" r="58480" b="57621"/>
          <a:stretch>
            <a:fillRect/>
          </a:stretch>
        </p:blipFill>
        <p:spPr bwMode="auto">
          <a:xfrm>
            <a:off x="0" y="1412776"/>
            <a:ext cx="397778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12403" t="8121" r="33260" b="18790"/>
          <a:stretch>
            <a:fillRect/>
          </a:stretch>
        </p:blipFill>
        <p:spPr bwMode="auto">
          <a:xfrm>
            <a:off x="3995936" y="1340768"/>
            <a:ext cx="5148064" cy="534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圖說文字 4"/>
          <p:cNvSpPr/>
          <p:nvPr/>
        </p:nvSpPr>
        <p:spPr>
          <a:xfrm>
            <a:off x="107504" y="2708920"/>
            <a:ext cx="1512168" cy="504056"/>
          </a:xfrm>
          <a:prstGeom prst="wedgeRoundRectCallout">
            <a:avLst>
              <a:gd name="adj1" fmla="val -25180"/>
              <a:gd name="adj2" fmla="val -849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1. </a:t>
            </a:r>
            <a:r>
              <a:rPr lang="zh-CN" altLang="en-US" sz="1200" dirty="0" smtClean="0"/>
              <a:t>打開</a:t>
            </a:r>
            <a:r>
              <a:rPr lang="en-US" altLang="zh-CN" sz="1200" dirty="0" smtClean="0"/>
              <a:t>Hyper-V</a:t>
            </a:r>
            <a:r>
              <a:rPr lang="zh-CN" altLang="en-US" sz="1200" dirty="0" smtClean="0"/>
              <a:t>管理器，新建虛擬機</a:t>
            </a:r>
            <a:endParaRPr lang="zh-TW" altLang="en-US" sz="1200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6300192" y="1628800"/>
            <a:ext cx="1368152" cy="576064"/>
          </a:xfrm>
          <a:prstGeom prst="wedgeRoundRectCallout">
            <a:avLst>
              <a:gd name="adj1" fmla="val -30093"/>
              <a:gd name="adj2" fmla="val 966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2. </a:t>
            </a:r>
            <a:r>
              <a:rPr lang="zh-CN" altLang="en-US" sz="1200" dirty="0" smtClean="0"/>
              <a:t>指定虛擬機的名稱（需要與原虛擬機同名）</a:t>
            </a:r>
            <a:endParaRPr lang="zh-TW" altLang="en-US" sz="1200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7740352" y="2492896"/>
            <a:ext cx="1296144" cy="504056"/>
          </a:xfrm>
          <a:prstGeom prst="wedgeRoundRectCallout">
            <a:avLst>
              <a:gd name="adj1" fmla="val -30093"/>
              <a:gd name="adj2" fmla="val 966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3. </a:t>
            </a:r>
            <a:r>
              <a:rPr lang="zh-CN" altLang="en-US" sz="1200" dirty="0" smtClean="0"/>
              <a:t>找到存儲虛擬機的目錄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三、分配內存及配置網絡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2201" t="9859" r="34378" b="43725"/>
          <a:stretch>
            <a:fillRect/>
          </a:stretch>
        </p:blipFill>
        <p:spPr bwMode="auto">
          <a:xfrm>
            <a:off x="0" y="2924944"/>
            <a:ext cx="507605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2146" t="9662" r="33749" b="43411"/>
          <a:stretch>
            <a:fillRect/>
          </a:stretch>
        </p:blipFill>
        <p:spPr bwMode="auto">
          <a:xfrm>
            <a:off x="4031432" y="1700808"/>
            <a:ext cx="5112568" cy="354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圖說文字 4"/>
          <p:cNvSpPr/>
          <p:nvPr/>
        </p:nvSpPr>
        <p:spPr>
          <a:xfrm>
            <a:off x="2483768" y="3789040"/>
            <a:ext cx="1296144" cy="288032"/>
          </a:xfrm>
          <a:prstGeom prst="wedgeRoundRectCallout">
            <a:avLst>
              <a:gd name="adj1" fmla="val -60958"/>
              <a:gd name="adj2" fmla="val -92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1. </a:t>
            </a:r>
            <a:r>
              <a:rPr lang="zh-CN" altLang="en-US" sz="1200" dirty="0" smtClean="0"/>
              <a:t>分配內存大小</a:t>
            </a:r>
            <a:endParaRPr lang="zh-TW" altLang="en-US" sz="1200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6588224" y="1844824"/>
            <a:ext cx="1152128" cy="432048"/>
          </a:xfrm>
          <a:prstGeom prst="wedgeRoundRectCallout">
            <a:avLst>
              <a:gd name="adj1" fmla="val -26762"/>
              <a:gd name="adj2" fmla="val 1231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2. </a:t>
            </a:r>
            <a:r>
              <a:rPr lang="zh-CN" altLang="en-US" sz="1200" dirty="0" smtClean="0"/>
              <a:t>指定虛擬機相應的網絡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四、指定虛擬機的</a:t>
            </a:r>
            <a:r>
              <a:rPr lang="en-US" altLang="zh-CN" dirty="0" smtClean="0"/>
              <a:t>VHD</a:t>
            </a:r>
            <a:r>
              <a:rPr lang="zh-CN" altLang="en-US" dirty="0" smtClean="0"/>
              <a:t>文件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2201" t="10167" r="33620" b="12659"/>
          <a:stretch>
            <a:fillRect/>
          </a:stretch>
        </p:blipFill>
        <p:spPr bwMode="auto">
          <a:xfrm>
            <a:off x="0" y="1556792"/>
            <a:ext cx="4272936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12403" t="7803" r="34441" b="42780"/>
          <a:stretch>
            <a:fillRect/>
          </a:stretch>
        </p:blipFill>
        <p:spPr bwMode="auto">
          <a:xfrm>
            <a:off x="4283968" y="1556792"/>
            <a:ext cx="486003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圖說文字 4"/>
          <p:cNvSpPr/>
          <p:nvPr/>
        </p:nvSpPr>
        <p:spPr>
          <a:xfrm>
            <a:off x="7740352" y="4653136"/>
            <a:ext cx="1296144" cy="504056"/>
          </a:xfrm>
          <a:prstGeom prst="wedgeRoundRectCallout">
            <a:avLst>
              <a:gd name="adj1" fmla="val -14660"/>
              <a:gd name="adj2" fmla="val 881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3. </a:t>
            </a:r>
            <a:r>
              <a:rPr lang="zh-CN" altLang="en-US" sz="1200" dirty="0" smtClean="0"/>
              <a:t>點擊完成，虛擬機就創建完</a:t>
            </a:r>
            <a:endParaRPr lang="zh-TW" altLang="en-US" sz="1200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195736" y="2420888"/>
            <a:ext cx="1152128" cy="504056"/>
          </a:xfrm>
          <a:prstGeom prst="wedgeRoundRectCallout">
            <a:avLst>
              <a:gd name="adj1" fmla="val -45192"/>
              <a:gd name="adj2" fmla="val 850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1. </a:t>
            </a:r>
            <a:r>
              <a:rPr lang="zh-CN" altLang="en-US" sz="1200" dirty="0" smtClean="0"/>
              <a:t>選擇已存在的</a:t>
            </a:r>
            <a:r>
              <a:rPr lang="en-US" altLang="zh-CN" sz="1200" dirty="0" smtClean="0"/>
              <a:t>VHD</a:t>
            </a:r>
            <a:r>
              <a:rPr lang="zh-CN" altLang="en-US" sz="1200" dirty="0" smtClean="0"/>
              <a:t>文件</a:t>
            </a:r>
            <a:endParaRPr lang="zh-TW" altLang="en-US" sz="1200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2843808" y="3573016"/>
            <a:ext cx="1368152" cy="576064"/>
          </a:xfrm>
          <a:prstGeom prst="wedgeRoundRectCallout">
            <a:avLst>
              <a:gd name="adj1" fmla="val -30093"/>
              <a:gd name="adj2" fmla="val 966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2. </a:t>
            </a:r>
            <a:r>
              <a:rPr lang="zh-CN" altLang="en-US" sz="1200" dirty="0" smtClean="0"/>
              <a:t>選擇相應的</a:t>
            </a:r>
            <a:r>
              <a:rPr lang="en-US" altLang="zh-CN" sz="1200" dirty="0" smtClean="0"/>
              <a:t>VHD</a:t>
            </a:r>
            <a:r>
              <a:rPr lang="zh-CN" altLang="en-US" sz="1200" dirty="0" smtClean="0"/>
              <a:t>文件，此時只能選擇一個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五、恢復虛擬機的詳細配置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2201" t="7881" r="48740" b="56758"/>
          <a:stretch>
            <a:fillRect/>
          </a:stretch>
        </p:blipFill>
        <p:spPr bwMode="auto">
          <a:xfrm>
            <a:off x="0" y="1412776"/>
            <a:ext cx="4067944" cy="294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21678" t="18457" r="23810" b="16575"/>
          <a:stretch>
            <a:fillRect/>
          </a:stretch>
        </p:blipFill>
        <p:spPr bwMode="auto">
          <a:xfrm>
            <a:off x="4139952" y="1412775"/>
            <a:ext cx="5004048" cy="477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圖說文字 4"/>
          <p:cNvSpPr/>
          <p:nvPr/>
        </p:nvSpPr>
        <p:spPr>
          <a:xfrm>
            <a:off x="1691680" y="3284984"/>
            <a:ext cx="1440160" cy="504056"/>
          </a:xfrm>
          <a:prstGeom prst="wedgeRoundRectCallout">
            <a:avLst>
              <a:gd name="adj1" fmla="val 23131"/>
              <a:gd name="adj2" fmla="val -1141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1. </a:t>
            </a:r>
            <a:r>
              <a:rPr lang="zh-CN" altLang="en-US" sz="1200" dirty="0" smtClean="0"/>
              <a:t>選擇新建的虛擬，左鍵點擊設置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六、分配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及新增硬盤設備</a:t>
            </a:r>
            <a:endParaRPr lang="zh-TW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1020" t="19254" r="23249" b="16528"/>
          <a:stretch>
            <a:fillRect/>
          </a:stretch>
        </p:blipFill>
        <p:spPr bwMode="auto">
          <a:xfrm>
            <a:off x="0" y="1484784"/>
            <a:ext cx="413995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l="21262" t="18914" r="23220" b="16856"/>
          <a:stretch>
            <a:fillRect/>
          </a:stretch>
        </p:blipFill>
        <p:spPr bwMode="auto">
          <a:xfrm>
            <a:off x="4211960" y="1484784"/>
            <a:ext cx="4824536" cy="486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圖說文字 4"/>
          <p:cNvSpPr/>
          <p:nvPr/>
        </p:nvSpPr>
        <p:spPr>
          <a:xfrm>
            <a:off x="6300192" y="1628800"/>
            <a:ext cx="1368152" cy="576064"/>
          </a:xfrm>
          <a:prstGeom prst="wedgeRoundRectCallout">
            <a:avLst>
              <a:gd name="adj1" fmla="val -30093"/>
              <a:gd name="adj2" fmla="val 966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3. </a:t>
            </a:r>
            <a:r>
              <a:rPr lang="zh-CN" altLang="en-US" sz="1200" dirty="0" smtClean="0"/>
              <a:t>如果有兩個</a:t>
            </a:r>
            <a:r>
              <a:rPr lang="en-US" altLang="zh-CN" sz="1200" dirty="0" smtClean="0"/>
              <a:t>VHD</a:t>
            </a:r>
            <a:r>
              <a:rPr lang="zh-CN" altLang="en-US" sz="1200" dirty="0" smtClean="0"/>
              <a:t>文件，需要新增硬盤設備</a:t>
            </a:r>
            <a:endParaRPr lang="zh-TW" altLang="en-US" sz="1200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699792" y="1628800"/>
            <a:ext cx="1224136" cy="504056"/>
          </a:xfrm>
          <a:prstGeom prst="wedgeRoundRectCallout">
            <a:avLst>
              <a:gd name="adj1" fmla="val -45082"/>
              <a:gd name="adj2" fmla="val 7865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1. </a:t>
            </a:r>
            <a:r>
              <a:rPr lang="zh-CN" altLang="en-US" sz="1200" dirty="0" smtClean="0"/>
              <a:t>分配虛擬機</a:t>
            </a:r>
            <a:r>
              <a:rPr lang="en-US" altLang="zh-CN" sz="1200" dirty="0" smtClean="0"/>
              <a:t>CPU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core</a:t>
            </a:r>
            <a:endParaRPr lang="zh-TW" altLang="en-US" sz="1200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1691680" y="4509120"/>
            <a:ext cx="1440160" cy="432048"/>
          </a:xfrm>
          <a:prstGeom prst="wedgeRoundRectCallout">
            <a:avLst>
              <a:gd name="adj1" fmla="val -41822"/>
              <a:gd name="adj2" fmla="val -1024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2. </a:t>
            </a:r>
            <a:r>
              <a:rPr lang="zh-CN" altLang="en-US" sz="1200" dirty="0" smtClean="0"/>
              <a:t>選擇可以遷移到不同版本的</a:t>
            </a:r>
            <a:r>
              <a:rPr lang="en-US" altLang="zh-CN" sz="1200" dirty="0" smtClean="0"/>
              <a:t>CPU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七、選擇相應的</a:t>
            </a:r>
            <a:r>
              <a:rPr lang="en-US" altLang="zh-CN" dirty="0" smtClean="0"/>
              <a:t>VHD</a:t>
            </a:r>
            <a:r>
              <a:rPr lang="zh-CN" altLang="en-US" dirty="0" smtClean="0"/>
              <a:t>文件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0916" t="18900" r="22385" b="14951"/>
          <a:stretch>
            <a:fillRect/>
          </a:stretch>
        </p:blipFill>
        <p:spPr bwMode="auto">
          <a:xfrm>
            <a:off x="1259632" y="1396412"/>
            <a:ext cx="5851701" cy="546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圓角矩形圖說文字 3"/>
          <p:cNvSpPr/>
          <p:nvPr/>
        </p:nvSpPr>
        <p:spPr>
          <a:xfrm>
            <a:off x="4572000" y="4365104"/>
            <a:ext cx="1008112" cy="432048"/>
          </a:xfrm>
          <a:prstGeom prst="wedgeRoundRectCallout">
            <a:avLst>
              <a:gd name="adj1" fmla="val -30298"/>
              <a:gd name="adj2" fmla="val 1126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選擇相應的</a:t>
            </a:r>
            <a:r>
              <a:rPr lang="en-US" altLang="zh-CN" sz="1200" dirty="0" smtClean="0"/>
              <a:t>VHD</a:t>
            </a:r>
            <a:r>
              <a:rPr lang="zh-CN" altLang="en-US" sz="1200" dirty="0" smtClean="0"/>
              <a:t>文件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八、如果虛擬機有創建過快照，在配置虛擬機硬盤時直接指定相應快照（</a:t>
            </a:r>
            <a:r>
              <a:rPr lang="en-US" altLang="zh-CN" dirty="0" smtClean="0"/>
              <a:t>AVHD</a:t>
            </a:r>
            <a:r>
              <a:rPr lang="zh-CN" altLang="en-US" dirty="0" smtClean="0"/>
              <a:t>）文件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4720" t="12092" r="29840" b="14759"/>
          <a:stretch>
            <a:fillRect/>
          </a:stretch>
        </p:blipFill>
        <p:spPr bwMode="auto">
          <a:xfrm>
            <a:off x="0" y="1385392"/>
            <a:ext cx="4323683" cy="45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l="14175" t="10336" r="30307" b="24696"/>
          <a:stretch>
            <a:fillRect/>
          </a:stretch>
        </p:blipFill>
        <p:spPr bwMode="auto">
          <a:xfrm>
            <a:off x="4355976" y="1412776"/>
            <a:ext cx="4788024" cy="448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圖說文字 4"/>
          <p:cNvSpPr/>
          <p:nvPr/>
        </p:nvSpPr>
        <p:spPr>
          <a:xfrm>
            <a:off x="2627784" y="4941168"/>
            <a:ext cx="1224136" cy="504056"/>
          </a:xfrm>
          <a:prstGeom prst="wedgeRoundRectCallout">
            <a:avLst>
              <a:gd name="adj1" fmla="val -22517"/>
              <a:gd name="adj2" fmla="val -970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1. </a:t>
            </a:r>
            <a:r>
              <a:rPr lang="zh-CN" altLang="en-US" sz="1200" dirty="0" smtClean="0"/>
              <a:t>選擇相應的</a:t>
            </a:r>
            <a:r>
              <a:rPr lang="en-US" altLang="zh-CN" sz="1200" dirty="0" smtClean="0"/>
              <a:t>AVHD</a:t>
            </a:r>
            <a:r>
              <a:rPr lang="zh-CN" altLang="en-US" sz="1200" dirty="0" smtClean="0"/>
              <a:t>文件</a:t>
            </a:r>
            <a:endParaRPr lang="zh-TW" altLang="en-US" sz="1200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6156176" y="5229200"/>
            <a:ext cx="1512168" cy="504056"/>
          </a:xfrm>
          <a:prstGeom prst="wedgeRoundRectCallout">
            <a:avLst>
              <a:gd name="adj1" fmla="val 36804"/>
              <a:gd name="adj2" fmla="val -857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2. </a:t>
            </a:r>
            <a:r>
              <a:rPr lang="zh-CN" altLang="en-US" sz="1200" dirty="0" smtClean="0"/>
              <a:t>點擊配置完成</a:t>
            </a:r>
            <a:r>
              <a:rPr lang="en-US" altLang="zh-CN" sz="1200" dirty="0" smtClean="0"/>
              <a:t>AVHD</a:t>
            </a:r>
            <a:r>
              <a:rPr lang="zh-CN" altLang="en-US" sz="1200" dirty="0" smtClean="0"/>
              <a:t>文件的設置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rrency">
  <a:themeElements>
    <a:clrScheme name="Currency">
      <a:dk1>
        <a:sysClr val="windowText" lastClr="000000"/>
      </a:dk1>
      <a:lt1>
        <a:sysClr val="window" lastClr="CCE8CF"/>
      </a:lt1>
      <a:dk2>
        <a:srgbClr val="4A606E"/>
      </a:dk2>
      <a:lt2>
        <a:srgbClr val="D1E1E3"/>
      </a:lt2>
      <a:accent1>
        <a:srgbClr val="79B5B0"/>
      </a:accent1>
      <a:accent2>
        <a:srgbClr val="B4BC4C"/>
      </a:accent2>
      <a:accent3>
        <a:srgbClr val="B77851"/>
      </a:accent3>
      <a:accent4>
        <a:srgbClr val="776A5B"/>
      </a:accent4>
      <a:accent5>
        <a:srgbClr val="B6AD76"/>
      </a:accent5>
      <a:accent6>
        <a:srgbClr val="95AEB1"/>
      </a:accent6>
      <a:hlink>
        <a:srgbClr val="3ECCED"/>
      </a:hlink>
      <a:folHlink>
        <a:srgbClr val="2C6C93"/>
      </a:folHlink>
    </a:clrScheme>
    <a:fontScheme name="Currency">
      <a:maj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10000"/>
              </a:schemeClr>
            </a:gs>
            <a:gs pos="47500">
              <a:schemeClr val="phClr">
                <a:tint val="35000"/>
                <a:satMod val="110000"/>
              </a:schemeClr>
            </a:gs>
            <a:gs pos="58500">
              <a:schemeClr val="phClr">
                <a:tint val="35000"/>
                <a:satMod val="110000"/>
              </a:schemeClr>
            </a:gs>
            <a:gs pos="100000">
              <a:schemeClr val="phClr">
                <a:tint val="8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2000"/>
                <a:satMod val="105000"/>
              </a:schemeClr>
            </a:gs>
            <a:gs pos="47500">
              <a:schemeClr val="phClr">
                <a:shade val="89000"/>
                <a:satMod val="105000"/>
              </a:schemeClr>
            </a:gs>
            <a:gs pos="58500">
              <a:schemeClr val="phClr">
                <a:shade val="89000"/>
                <a:satMod val="105000"/>
              </a:schemeClr>
            </a:gs>
            <a:gs pos="100000">
              <a:schemeClr val="phClr">
                <a:shade val="52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60000" cap="flat" cmpd="thickThin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  <a:scene3d>
            <a:camera prst="isometricLeftDown" fov="0">
              <a:rot lat="0" lon="0" rev="0"/>
            </a:camera>
            <a:lightRig rig="harsh" dir="tl">
              <a:rot lat="0" lon="0" rev="84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50800" dist="63500" dir="5400000" algn="r" rotWithShape="0">
              <a:srgbClr val="000000">
                <a:alpha val="65000"/>
              </a:srgbClr>
            </a:outerShdw>
          </a:effectLst>
          <a:scene3d>
            <a:camera prst="isometricLeftDown" fov="0">
              <a:rot lat="0" lon="0" rev="0"/>
            </a:camera>
            <a:lightRig rig="harsh" dir="tl">
              <a:rot lat="0" lon="0" rev="840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satMod val="3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8000"/>
                <a:shade val="98000"/>
                <a:satMod val="120000"/>
              </a:schemeClr>
              <a:schemeClr val="phClr">
                <a:tint val="86000"/>
                <a:shade val="92000"/>
                <a:satMod val="150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流通主题</Template>
  <TotalTime>3602</TotalTime>
  <Words>304</Words>
  <Application>Microsoft Office PowerPoint</Application>
  <PresentationFormat>如螢幕大小 (4:3)</PresentationFormat>
  <Paragraphs>30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Currency</vt:lpstr>
      <vt:lpstr> 通過VHD文件恢復虛擬機</vt:lpstr>
      <vt:lpstr>一、找到需要恢復虛擬機的VHD文件</vt:lpstr>
      <vt:lpstr>二、新建虛擬機及指定虛擬機存放位置</vt:lpstr>
      <vt:lpstr>三、分配內存及配置網絡</vt:lpstr>
      <vt:lpstr>四、指定虛擬機的VHD文件</vt:lpstr>
      <vt:lpstr>五、恢復虛擬機的詳細配置</vt:lpstr>
      <vt:lpstr>六、分配CPU及新增硬盤設備</vt:lpstr>
      <vt:lpstr>七、選擇相應的VHD文件</vt:lpstr>
      <vt:lpstr>八、如果虛擬機有創建過快照，在配置虛擬機硬盤時直接指定相應快照（AVHD）文件</vt:lpstr>
      <vt:lpstr>九、虛擬機如果是Windows 系統，開機后需要從注冊表中刪除原先設置過的IP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fox</cp:lastModifiedBy>
  <cp:revision>363</cp:revision>
  <dcterms:modified xsi:type="dcterms:W3CDTF">2012-09-28T01:14:21Z</dcterms:modified>
</cp:coreProperties>
</file>