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0" d="100"/>
          <a:sy n="80" d="100"/>
        </p:scale>
        <p:origin x="58" y="1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18C916-ECF7-4532-9518-A4866F64ADFD}" type="datetimeFigureOut">
              <a:rPr lang="en-IN" smtClean="0"/>
              <a:t>24-04-2025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462669-54CF-4233-B602-AA55C5F832AA}" type="slidenum">
              <a:rPr lang="en-IN" smtClean="0"/>
              <a:t>‹#›</a:t>
            </a:fld>
            <a:endParaRPr lang="en-IN"/>
          </a:p>
        </p:txBody>
      </p:sp>
    </p:spTree>
    <p:extLst>
      <p:ext uri="{BB962C8B-B14F-4D97-AF65-F5344CB8AC3E}">
        <p14:creationId xmlns:p14="http://schemas.microsoft.com/office/powerpoint/2010/main" val="180304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170D18-612B-4DD6-AF3A-EC7EDEC7E74C}"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E42A26D-CE79-476F-96BF-AD9E851BE23E}" type="slidenum">
              <a:rPr lang="en-US" smtClean="0"/>
              <a:t>‹#›</a:t>
            </a:fld>
            <a:endParaRPr lang="en-US"/>
          </a:p>
        </p:txBody>
      </p:sp>
    </p:spTree>
    <p:extLst>
      <p:ext uri="{BB962C8B-B14F-4D97-AF65-F5344CB8AC3E}">
        <p14:creationId xmlns:p14="http://schemas.microsoft.com/office/powerpoint/2010/main" val="640049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170D18-612B-4DD6-AF3A-EC7EDEC7E74C}"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42A26D-CE79-476F-96BF-AD9E851BE23E}" type="slidenum">
              <a:rPr lang="en-US" smtClean="0"/>
              <a:t>‹#›</a:t>
            </a:fld>
            <a:endParaRPr lang="en-US"/>
          </a:p>
        </p:txBody>
      </p:sp>
    </p:spTree>
    <p:extLst>
      <p:ext uri="{BB962C8B-B14F-4D97-AF65-F5344CB8AC3E}">
        <p14:creationId xmlns:p14="http://schemas.microsoft.com/office/powerpoint/2010/main" val="2384155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170D18-612B-4DD6-AF3A-EC7EDEC7E74C}"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42A26D-CE79-476F-96BF-AD9E851BE23E}" type="slidenum">
              <a:rPr lang="en-US" smtClean="0"/>
              <a:t>‹#›</a:t>
            </a:fld>
            <a:endParaRPr lang="en-US"/>
          </a:p>
        </p:txBody>
      </p:sp>
    </p:spTree>
    <p:extLst>
      <p:ext uri="{BB962C8B-B14F-4D97-AF65-F5344CB8AC3E}">
        <p14:creationId xmlns:p14="http://schemas.microsoft.com/office/powerpoint/2010/main" val="1507120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170D18-612B-4DD6-AF3A-EC7EDEC7E74C}"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42A26D-CE79-476F-96BF-AD9E851BE23E}" type="slidenum">
              <a:rPr lang="en-US" smtClean="0"/>
              <a:t>‹#›</a:t>
            </a:fld>
            <a:endParaRPr lang="en-US"/>
          </a:p>
        </p:txBody>
      </p:sp>
    </p:spTree>
    <p:extLst>
      <p:ext uri="{BB962C8B-B14F-4D97-AF65-F5344CB8AC3E}">
        <p14:creationId xmlns:p14="http://schemas.microsoft.com/office/powerpoint/2010/main" val="3382310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10170D18-612B-4DD6-AF3A-EC7EDEC7E74C}" type="datetimeFigureOut">
              <a:rPr lang="en-US" smtClean="0"/>
              <a:t>4/23/2025</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E42A26D-CE79-476F-96BF-AD9E851BE23E}" type="slidenum">
              <a:rPr lang="en-US" smtClean="0"/>
              <a:t>‹#›</a:t>
            </a:fld>
            <a:endParaRPr lang="en-US"/>
          </a:p>
        </p:txBody>
      </p:sp>
    </p:spTree>
    <p:extLst>
      <p:ext uri="{BB962C8B-B14F-4D97-AF65-F5344CB8AC3E}">
        <p14:creationId xmlns:p14="http://schemas.microsoft.com/office/powerpoint/2010/main" val="4218817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170D18-612B-4DD6-AF3A-EC7EDEC7E74C}"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42A26D-CE79-476F-96BF-AD9E851BE23E}" type="slidenum">
              <a:rPr lang="en-US" smtClean="0"/>
              <a:t>‹#›</a:t>
            </a:fld>
            <a:endParaRPr lang="en-US"/>
          </a:p>
        </p:txBody>
      </p:sp>
    </p:spTree>
    <p:extLst>
      <p:ext uri="{BB962C8B-B14F-4D97-AF65-F5344CB8AC3E}">
        <p14:creationId xmlns:p14="http://schemas.microsoft.com/office/powerpoint/2010/main" val="606749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170D18-612B-4DD6-AF3A-EC7EDEC7E74C}" type="datetimeFigureOut">
              <a:rPr lang="en-US" smtClean="0"/>
              <a:t>4/23/2025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42A26D-CE79-476F-96BF-AD9E851BE23E}" type="slidenum">
              <a:rPr lang="en-US" smtClean="0"/>
              <a:t>‹#›</a:t>
            </a:fld>
            <a:endParaRPr lang="en-US"/>
          </a:p>
        </p:txBody>
      </p:sp>
    </p:spTree>
    <p:extLst>
      <p:ext uri="{BB962C8B-B14F-4D97-AF65-F5344CB8AC3E}">
        <p14:creationId xmlns:p14="http://schemas.microsoft.com/office/powerpoint/2010/main" val="1258531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170D18-612B-4DD6-AF3A-EC7EDEC7E74C}" type="datetimeFigureOut">
              <a:rPr lang="en-US" smtClean="0"/>
              <a:t>4/23/2025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42A26D-CE79-476F-96BF-AD9E851BE23E}" type="slidenum">
              <a:rPr lang="en-US" smtClean="0"/>
              <a:t>‹#›</a:t>
            </a:fld>
            <a:endParaRPr lang="en-US"/>
          </a:p>
        </p:txBody>
      </p:sp>
    </p:spTree>
    <p:extLst>
      <p:ext uri="{BB962C8B-B14F-4D97-AF65-F5344CB8AC3E}">
        <p14:creationId xmlns:p14="http://schemas.microsoft.com/office/powerpoint/2010/main" val="250567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70D18-612B-4DD6-AF3A-EC7EDEC7E74C}" type="datetimeFigureOut">
              <a:rPr lang="en-US" smtClean="0"/>
              <a:t>4/23/2025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42A26D-CE79-476F-96BF-AD9E851BE23E}" type="slidenum">
              <a:rPr lang="en-US" smtClean="0"/>
              <a:t>‹#›</a:t>
            </a:fld>
            <a:endParaRPr lang="en-US"/>
          </a:p>
        </p:txBody>
      </p:sp>
    </p:spTree>
    <p:extLst>
      <p:ext uri="{BB962C8B-B14F-4D97-AF65-F5344CB8AC3E}">
        <p14:creationId xmlns:p14="http://schemas.microsoft.com/office/powerpoint/2010/main" val="1467958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170D18-612B-4DD6-AF3A-EC7EDEC7E74C}"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E42A26D-CE79-476F-96BF-AD9E851BE23E}" type="slidenum">
              <a:rPr lang="en-US" smtClean="0"/>
              <a:t>‹#›</a:t>
            </a:fld>
            <a:endParaRPr lang="en-US"/>
          </a:p>
        </p:txBody>
      </p:sp>
    </p:spTree>
    <p:extLst>
      <p:ext uri="{BB962C8B-B14F-4D97-AF65-F5344CB8AC3E}">
        <p14:creationId xmlns:p14="http://schemas.microsoft.com/office/powerpoint/2010/main" val="37306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170D18-612B-4DD6-AF3A-EC7EDEC7E74C}" type="datetimeFigureOut">
              <a:rPr lang="en-US" smtClean="0"/>
              <a:t>4/23/2025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E42A26D-CE79-476F-96BF-AD9E851BE23E}" type="slidenum">
              <a:rPr lang="en-US" smtClean="0"/>
              <a:t>‹#›</a:t>
            </a:fld>
            <a:endParaRPr lang="en-US"/>
          </a:p>
        </p:txBody>
      </p:sp>
    </p:spTree>
    <p:extLst>
      <p:ext uri="{BB962C8B-B14F-4D97-AF65-F5344CB8AC3E}">
        <p14:creationId xmlns:p14="http://schemas.microsoft.com/office/powerpoint/2010/main" val="1168104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0170D18-612B-4DD6-AF3A-EC7EDEC7E74C}" type="datetimeFigureOut">
              <a:rPr lang="en-US" smtClean="0"/>
              <a:t>4/23/2025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E42A26D-CE79-476F-96BF-AD9E851BE23E}" type="slidenum">
              <a:rPr lang="en-US" smtClean="0"/>
              <a:t>‹#›</a:t>
            </a:fld>
            <a:endParaRPr lang="en-US"/>
          </a:p>
        </p:txBody>
      </p:sp>
    </p:spTree>
    <p:extLst>
      <p:ext uri="{BB962C8B-B14F-4D97-AF65-F5344CB8AC3E}">
        <p14:creationId xmlns:p14="http://schemas.microsoft.com/office/powerpoint/2010/main" val="2003872167"/>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a:extLst>
              <a:ext uri="{FF2B5EF4-FFF2-40B4-BE49-F238E27FC236}">
                <a16:creationId xmlns:a16="http://schemas.microsoft.com/office/drawing/2014/main" id="{71404B66-46BC-F5D5-7F76-8EB6EF5DC329}"/>
              </a:ext>
            </a:extLst>
          </p:cNvPr>
          <p:cNvSpPr/>
          <p:nvPr/>
        </p:nvSpPr>
        <p:spPr>
          <a:xfrm>
            <a:off x="2317789" y="3212163"/>
            <a:ext cx="7556421" cy="1506141"/>
          </a:xfrm>
          <a:prstGeom prst="rect">
            <a:avLst/>
          </a:prstGeom>
          <a:noFill/>
          <a:ln/>
        </p:spPr>
        <p:txBody>
          <a:bodyPr wrap="square" lIns="0" tIns="0" rIns="0" bIns="0" rtlCol="0" anchor="t"/>
          <a:lstStyle/>
          <a:p>
            <a:pPr marL="0" indent="0" algn="ctr">
              <a:lnSpc>
                <a:spcPts val="5550"/>
              </a:lnSpc>
              <a:buNone/>
            </a:pPr>
            <a:r>
              <a:rPr lang="en-US" sz="4450" dirty="0" err="1">
                <a:solidFill>
                  <a:srgbClr val="091C53"/>
                </a:solidFill>
                <a:latin typeface="Sylfaen" panose="010A0502050306030303" pitchFamily="18" charset="0"/>
                <a:ea typeface="Instrument Sans Semi Bold" pitchFamily="34" charset="-122"/>
                <a:cs typeface="Instrument Sans Semi Bold" pitchFamily="34" charset="-120"/>
              </a:rPr>
              <a:t>Zylentrix</a:t>
            </a:r>
            <a:r>
              <a:rPr lang="en-US" sz="4450" dirty="0">
                <a:solidFill>
                  <a:srgbClr val="091C53"/>
                </a:solidFill>
                <a:latin typeface="Sylfaen" panose="010A0502050306030303" pitchFamily="18" charset="0"/>
                <a:ea typeface="Instrument Sans Semi Bold" pitchFamily="34" charset="-122"/>
                <a:cs typeface="Instrument Sans Semi Bold" pitchFamily="34" charset="-120"/>
              </a:rPr>
              <a:t>: Data-Driven Insights into Student Engagement</a:t>
            </a:r>
            <a:endParaRPr lang="en-US" sz="4450" dirty="0">
              <a:latin typeface="Sylfaen" panose="010A0502050306030303" pitchFamily="18" charset="0"/>
            </a:endParaRPr>
          </a:p>
        </p:txBody>
      </p:sp>
      <p:sp>
        <p:nvSpPr>
          <p:cNvPr id="5" name="Text 2">
            <a:extLst>
              <a:ext uri="{FF2B5EF4-FFF2-40B4-BE49-F238E27FC236}">
                <a16:creationId xmlns:a16="http://schemas.microsoft.com/office/drawing/2014/main" id="{C98F1D25-3432-B989-3DBF-3033264532F7}"/>
              </a:ext>
            </a:extLst>
          </p:cNvPr>
          <p:cNvSpPr/>
          <p:nvPr/>
        </p:nvSpPr>
        <p:spPr>
          <a:xfrm>
            <a:off x="2317789" y="5690663"/>
            <a:ext cx="7556421" cy="362903"/>
          </a:xfrm>
          <a:prstGeom prst="rect">
            <a:avLst/>
          </a:prstGeom>
          <a:noFill/>
          <a:ln/>
        </p:spPr>
        <p:txBody>
          <a:bodyPr wrap="none" lIns="0" tIns="0" rIns="0" bIns="0" rtlCol="0" anchor="t"/>
          <a:lstStyle/>
          <a:p>
            <a:pPr marL="0" indent="0" algn="ctr">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Data Analyst Internship Assignment by Anmolmeet Singh.</a:t>
            </a:r>
            <a:endParaRPr lang="en-US" sz="1750" dirty="0"/>
          </a:p>
        </p:txBody>
      </p:sp>
      <p:pic>
        <p:nvPicPr>
          <p:cNvPr id="8" name="Picture 7" descr="Magnifying glass showing decling performance">
            <a:extLst>
              <a:ext uri="{FF2B5EF4-FFF2-40B4-BE49-F238E27FC236}">
                <a16:creationId xmlns:a16="http://schemas.microsoft.com/office/drawing/2014/main" id="{A2BCF3B6-6592-5977-9376-23576CDC28AD}"/>
              </a:ext>
            </a:extLst>
          </p:cNvPr>
          <p:cNvPicPr>
            <a:picLocks noChangeAspect="1"/>
          </p:cNvPicPr>
          <p:nvPr/>
        </p:nvPicPr>
        <p:blipFill>
          <a:blip r:embed="rId2">
            <a:extLst>
              <a:ext uri="{28A0092B-C50C-407E-A947-70E740481C1C}">
                <a14:useLocalDpi xmlns:a14="http://schemas.microsoft.com/office/drawing/2010/main" val="0"/>
              </a:ext>
            </a:extLst>
          </a:blip>
          <a:srcRect t="15125" b="15125"/>
          <a:stretch/>
        </p:blipFill>
        <p:spPr>
          <a:xfrm>
            <a:off x="914400" y="804433"/>
            <a:ext cx="10241280" cy="2274475"/>
          </a:xfrm>
          <a:prstGeom prst="rect">
            <a:avLst/>
          </a:prstGeom>
        </p:spPr>
      </p:pic>
    </p:spTree>
    <p:extLst>
      <p:ext uri="{BB962C8B-B14F-4D97-AF65-F5344CB8AC3E}">
        <p14:creationId xmlns:p14="http://schemas.microsoft.com/office/powerpoint/2010/main" val="2069425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A882F045-22A2-D40C-4518-4E303A7FDD19}"/>
              </a:ext>
            </a:extLst>
          </p:cNvPr>
          <p:cNvSpPr/>
          <p:nvPr/>
        </p:nvSpPr>
        <p:spPr>
          <a:xfrm>
            <a:off x="619130" y="637950"/>
            <a:ext cx="11278344" cy="1468317"/>
          </a:xfrm>
          <a:prstGeom prst="rect">
            <a:avLst/>
          </a:prstGeom>
          <a:noFill/>
          <a:ln/>
        </p:spPr>
        <p:txBody>
          <a:bodyPr wrap="none" lIns="0" tIns="0" rIns="0" bIns="0" rtlCol="0" anchor="t"/>
          <a:lstStyle/>
          <a:p>
            <a:pPr marL="0" indent="0" algn="l">
              <a:buNone/>
            </a:pPr>
            <a:r>
              <a:rPr lang="en-US" sz="2800" dirty="0">
                <a:solidFill>
                  <a:srgbClr val="091C53"/>
                </a:solidFill>
                <a:latin typeface="Instrument Sans Semi Bold" pitchFamily="34" charset="0"/>
                <a:ea typeface="Instrument Sans Semi Bold" pitchFamily="34" charset="-122"/>
                <a:cs typeface="Instrument Sans Semi Bold" pitchFamily="34" charset="-120"/>
              </a:rPr>
              <a:t>QUESTION 1: What is the overall average completion </a:t>
            </a:r>
            <a:br>
              <a:rPr lang="en-US" sz="2800" dirty="0">
                <a:solidFill>
                  <a:srgbClr val="091C53"/>
                </a:solidFill>
                <a:latin typeface="Instrument Sans Semi Bold" pitchFamily="34" charset="0"/>
                <a:ea typeface="Instrument Sans Semi Bold" pitchFamily="34" charset="-122"/>
                <a:cs typeface="Instrument Sans Semi Bold" pitchFamily="34" charset="-120"/>
              </a:rPr>
            </a:br>
            <a:r>
              <a:rPr lang="en-US" sz="2800" dirty="0">
                <a:solidFill>
                  <a:srgbClr val="091C53"/>
                </a:solidFill>
                <a:latin typeface="Instrument Sans Semi Bold" pitchFamily="34" charset="0"/>
                <a:ea typeface="Instrument Sans Semi Bold" pitchFamily="34" charset="-122"/>
                <a:cs typeface="Instrument Sans Semi Bold" pitchFamily="34" charset="-120"/>
              </a:rPr>
              <a:t>rate across courses?</a:t>
            </a:r>
          </a:p>
        </p:txBody>
      </p:sp>
      <p:pic>
        <p:nvPicPr>
          <p:cNvPr id="5" name="Picture 4">
            <a:extLst>
              <a:ext uri="{FF2B5EF4-FFF2-40B4-BE49-F238E27FC236}">
                <a16:creationId xmlns:a16="http://schemas.microsoft.com/office/drawing/2014/main" id="{A02A4588-995F-9C3A-9F67-154139A79736}"/>
              </a:ext>
            </a:extLst>
          </p:cNvPr>
          <p:cNvPicPr>
            <a:picLocks noChangeAspect="1"/>
          </p:cNvPicPr>
          <p:nvPr/>
        </p:nvPicPr>
        <p:blipFill>
          <a:blip r:embed="rId2"/>
          <a:stretch>
            <a:fillRect/>
          </a:stretch>
        </p:blipFill>
        <p:spPr>
          <a:xfrm>
            <a:off x="2449454" y="1780854"/>
            <a:ext cx="5639090" cy="1720938"/>
          </a:xfrm>
          <a:prstGeom prst="rect">
            <a:avLst/>
          </a:prstGeom>
        </p:spPr>
      </p:pic>
      <p:sp>
        <p:nvSpPr>
          <p:cNvPr id="6" name="Text 0">
            <a:extLst>
              <a:ext uri="{FF2B5EF4-FFF2-40B4-BE49-F238E27FC236}">
                <a16:creationId xmlns:a16="http://schemas.microsoft.com/office/drawing/2014/main" id="{0EAABB98-BFD8-924B-5F8B-295EC4F62976}"/>
              </a:ext>
            </a:extLst>
          </p:cNvPr>
          <p:cNvSpPr/>
          <p:nvPr/>
        </p:nvSpPr>
        <p:spPr>
          <a:xfrm>
            <a:off x="619130" y="3176379"/>
            <a:ext cx="11278344" cy="1468317"/>
          </a:xfrm>
          <a:prstGeom prst="rect">
            <a:avLst/>
          </a:prstGeom>
          <a:noFill/>
          <a:ln/>
        </p:spPr>
        <p:txBody>
          <a:bodyPr wrap="none" lIns="0" tIns="0" rIns="0" bIns="0" rtlCol="0" anchor="t"/>
          <a:lstStyle/>
          <a:p>
            <a:pPr marL="0" indent="0">
              <a:buNone/>
            </a:pPr>
            <a:r>
              <a:rPr lang="en-US" sz="2800" dirty="0">
                <a:solidFill>
                  <a:srgbClr val="091C53"/>
                </a:solidFill>
                <a:latin typeface="Instrument Sans Semi Bold" pitchFamily="34" charset="0"/>
                <a:ea typeface="Instrument Sans Semi Bold" pitchFamily="34" charset="-122"/>
                <a:cs typeface="Instrument Sans Semi Bold" pitchFamily="34" charset="-120"/>
              </a:rPr>
              <a:t>QUESTION 2: Which course has the highest and lowest </a:t>
            </a:r>
            <a:br>
              <a:rPr lang="en-US" sz="2800" dirty="0">
                <a:solidFill>
                  <a:srgbClr val="091C53"/>
                </a:solidFill>
                <a:latin typeface="Instrument Sans Semi Bold" pitchFamily="34" charset="0"/>
                <a:ea typeface="Instrument Sans Semi Bold" pitchFamily="34" charset="-122"/>
                <a:cs typeface="Instrument Sans Semi Bold" pitchFamily="34" charset="-120"/>
              </a:rPr>
            </a:br>
            <a:r>
              <a:rPr lang="en-US" sz="2800" dirty="0">
                <a:solidFill>
                  <a:srgbClr val="091C53"/>
                </a:solidFill>
                <a:latin typeface="Instrument Sans Semi Bold" pitchFamily="34" charset="0"/>
                <a:ea typeface="Instrument Sans Semi Bold" pitchFamily="34" charset="-122"/>
                <a:cs typeface="Instrument Sans Semi Bold" pitchFamily="34" charset="-120"/>
              </a:rPr>
              <a:t>average engagement time?</a:t>
            </a:r>
          </a:p>
        </p:txBody>
      </p:sp>
      <p:pic>
        <p:nvPicPr>
          <p:cNvPr id="8" name="Picture 7">
            <a:extLst>
              <a:ext uri="{FF2B5EF4-FFF2-40B4-BE49-F238E27FC236}">
                <a16:creationId xmlns:a16="http://schemas.microsoft.com/office/drawing/2014/main" id="{2501465B-A033-6176-0A59-E2EE4EE148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7603" y="4024748"/>
            <a:ext cx="3974797" cy="2652689"/>
          </a:xfrm>
          <a:prstGeom prst="rect">
            <a:avLst/>
          </a:prstGeom>
        </p:spPr>
      </p:pic>
      <p:sp>
        <p:nvSpPr>
          <p:cNvPr id="10" name="TextBox 9">
            <a:extLst>
              <a:ext uri="{FF2B5EF4-FFF2-40B4-BE49-F238E27FC236}">
                <a16:creationId xmlns:a16="http://schemas.microsoft.com/office/drawing/2014/main" id="{9580AA60-94AC-7873-ABFB-AB4A10E1C1A3}"/>
              </a:ext>
            </a:extLst>
          </p:cNvPr>
          <p:cNvSpPr txBox="1"/>
          <p:nvPr/>
        </p:nvSpPr>
        <p:spPr>
          <a:xfrm>
            <a:off x="683005" y="1523396"/>
            <a:ext cx="9893300" cy="369332"/>
          </a:xfrm>
          <a:prstGeom prst="rect">
            <a:avLst/>
          </a:prstGeom>
          <a:noFill/>
        </p:spPr>
        <p:txBody>
          <a:bodyPr wrap="square">
            <a:spAutoFit/>
          </a:bodyPr>
          <a:lstStyle/>
          <a:p>
            <a:pPr marL="0" indent="0" algn="ctr">
              <a:buNone/>
            </a:pPr>
            <a:r>
              <a:rPr lang="en-US" sz="1800" b="1" dirty="0">
                <a:solidFill>
                  <a:schemeClr val="accent2"/>
                </a:solidFill>
                <a:latin typeface="Instrument Sans Semi Bold" pitchFamily="34" charset="0"/>
                <a:ea typeface="Instrument Sans Semi Bold" pitchFamily="34" charset="-122"/>
                <a:cs typeface="Instrument Sans Semi Bold" pitchFamily="34" charset="-120"/>
              </a:rPr>
              <a:t>Overall Average Completion Rate: 54.78%</a:t>
            </a:r>
          </a:p>
        </p:txBody>
      </p:sp>
      <p:sp>
        <p:nvSpPr>
          <p:cNvPr id="11" name="TextBox 10">
            <a:extLst>
              <a:ext uri="{FF2B5EF4-FFF2-40B4-BE49-F238E27FC236}">
                <a16:creationId xmlns:a16="http://schemas.microsoft.com/office/drawing/2014/main" id="{CF7B80F6-D196-3BCA-115F-92E377C3A8CC}"/>
              </a:ext>
            </a:extLst>
          </p:cNvPr>
          <p:cNvSpPr txBox="1"/>
          <p:nvPr/>
        </p:nvSpPr>
        <p:spPr>
          <a:xfrm>
            <a:off x="4429505" y="5149938"/>
            <a:ext cx="9893300" cy="369332"/>
          </a:xfrm>
          <a:prstGeom prst="rect">
            <a:avLst/>
          </a:prstGeom>
          <a:noFill/>
        </p:spPr>
        <p:txBody>
          <a:bodyPr wrap="square">
            <a:spAutoFit/>
          </a:bodyPr>
          <a:lstStyle/>
          <a:p>
            <a:pPr marL="0" indent="0" algn="ctr">
              <a:buNone/>
            </a:pPr>
            <a:r>
              <a:rPr lang="en-US" sz="1800" b="1" dirty="0">
                <a:solidFill>
                  <a:schemeClr val="accent2"/>
                </a:solidFill>
                <a:latin typeface="Instrument Sans Semi Bold" pitchFamily="34" charset="0"/>
                <a:ea typeface="Instrument Sans Semi Bold" pitchFamily="34" charset="-122"/>
                <a:cs typeface="Instrument Sans Semi Bold" pitchFamily="34" charset="-120"/>
              </a:rPr>
              <a:t>Course with Highest Average Engagement Time</a:t>
            </a:r>
          </a:p>
        </p:txBody>
      </p:sp>
    </p:spTree>
    <p:extLst>
      <p:ext uri="{BB962C8B-B14F-4D97-AF65-F5344CB8AC3E}">
        <p14:creationId xmlns:p14="http://schemas.microsoft.com/office/powerpoint/2010/main" val="3786989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068EC-DA6D-7BE7-E49C-5C32B4251F81}"/>
            </a:ext>
          </a:extLst>
        </p:cNvPr>
        <p:cNvGrpSpPr/>
        <p:nvPr/>
      </p:nvGrpSpPr>
      <p:grpSpPr>
        <a:xfrm>
          <a:off x="0" y="0"/>
          <a:ext cx="0" cy="0"/>
          <a:chOff x="0" y="0"/>
          <a:chExt cx="0" cy="0"/>
        </a:xfrm>
      </p:grpSpPr>
      <p:sp>
        <p:nvSpPr>
          <p:cNvPr id="4" name="Text 0">
            <a:extLst>
              <a:ext uri="{FF2B5EF4-FFF2-40B4-BE49-F238E27FC236}">
                <a16:creationId xmlns:a16="http://schemas.microsoft.com/office/drawing/2014/main" id="{B8C92A94-8E82-616E-09FD-C39B353CFEC7}"/>
              </a:ext>
            </a:extLst>
          </p:cNvPr>
          <p:cNvSpPr/>
          <p:nvPr/>
        </p:nvSpPr>
        <p:spPr>
          <a:xfrm>
            <a:off x="619130" y="637950"/>
            <a:ext cx="11278344" cy="1468317"/>
          </a:xfrm>
          <a:prstGeom prst="rect">
            <a:avLst/>
          </a:prstGeom>
          <a:noFill/>
          <a:ln/>
        </p:spPr>
        <p:txBody>
          <a:bodyPr wrap="none" lIns="0" tIns="0" rIns="0" bIns="0" rtlCol="0" anchor="t"/>
          <a:lstStyle/>
          <a:p>
            <a:pPr marL="0" indent="0" algn="l">
              <a:buNone/>
            </a:pPr>
            <a:r>
              <a:rPr lang="en-US" sz="2800" dirty="0">
                <a:solidFill>
                  <a:srgbClr val="091C53"/>
                </a:solidFill>
                <a:latin typeface="Instrument Sans Semi Bold" pitchFamily="34" charset="0"/>
                <a:ea typeface="Instrument Sans Semi Bold" pitchFamily="34" charset="-122"/>
                <a:cs typeface="Instrument Sans Semi Bold" pitchFamily="34" charset="-120"/>
              </a:rPr>
              <a:t>QUESTION 3a: How does engagement differ by age group </a:t>
            </a:r>
          </a:p>
        </p:txBody>
      </p:sp>
      <p:sp>
        <p:nvSpPr>
          <p:cNvPr id="6" name="Text 0">
            <a:extLst>
              <a:ext uri="{FF2B5EF4-FFF2-40B4-BE49-F238E27FC236}">
                <a16:creationId xmlns:a16="http://schemas.microsoft.com/office/drawing/2014/main" id="{DDB1A746-3659-2967-28A6-47CFB6E5090E}"/>
              </a:ext>
            </a:extLst>
          </p:cNvPr>
          <p:cNvSpPr/>
          <p:nvPr/>
        </p:nvSpPr>
        <p:spPr>
          <a:xfrm>
            <a:off x="619130" y="3513949"/>
            <a:ext cx="11278344" cy="1468317"/>
          </a:xfrm>
          <a:prstGeom prst="rect">
            <a:avLst/>
          </a:prstGeom>
          <a:noFill/>
          <a:ln/>
        </p:spPr>
        <p:txBody>
          <a:bodyPr wrap="none" lIns="0" tIns="0" rIns="0" bIns="0" rtlCol="0" anchor="t"/>
          <a:lstStyle/>
          <a:p>
            <a:pPr marL="0" indent="0" algn="l">
              <a:buNone/>
            </a:pPr>
            <a:r>
              <a:rPr lang="en-US" sz="2800" dirty="0">
                <a:solidFill>
                  <a:srgbClr val="091C53"/>
                </a:solidFill>
                <a:latin typeface="Instrument Sans Semi Bold" pitchFamily="34" charset="0"/>
                <a:ea typeface="Instrument Sans Semi Bold" pitchFamily="34" charset="-122"/>
                <a:cs typeface="Instrument Sans Semi Bold" pitchFamily="34" charset="-120"/>
              </a:rPr>
              <a:t> QUESTION 3b: How does engagement differ by Location</a:t>
            </a:r>
          </a:p>
        </p:txBody>
      </p:sp>
      <p:pic>
        <p:nvPicPr>
          <p:cNvPr id="3" name="Picture 2">
            <a:extLst>
              <a:ext uri="{FF2B5EF4-FFF2-40B4-BE49-F238E27FC236}">
                <a16:creationId xmlns:a16="http://schemas.microsoft.com/office/drawing/2014/main" id="{10169DEF-793D-F4BA-2CF7-0D60E7FEE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8468" y="4139136"/>
            <a:ext cx="4113528" cy="2543053"/>
          </a:xfrm>
          <a:prstGeom prst="rect">
            <a:avLst/>
          </a:prstGeom>
        </p:spPr>
      </p:pic>
      <p:pic>
        <p:nvPicPr>
          <p:cNvPr id="9" name="Picture 8">
            <a:extLst>
              <a:ext uri="{FF2B5EF4-FFF2-40B4-BE49-F238E27FC236}">
                <a16:creationId xmlns:a16="http://schemas.microsoft.com/office/drawing/2014/main" id="{54A34C33-4858-97EE-5ECC-0EB1D3FF2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5203" y="1009144"/>
            <a:ext cx="4020058" cy="2504805"/>
          </a:xfrm>
          <a:prstGeom prst="rect">
            <a:avLst/>
          </a:prstGeom>
        </p:spPr>
      </p:pic>
      <p:sp>
        <p:nvSpPr>
          <p:cNvPr id="10" name="TextBox 9">
            <a:extLst>
              <a:ext uri="{FF2B5EF4-FFF2-40B4-BE49-F238E27FC236}">
                <a16:creationId xmlns:a16="http://schemas.microsoft.com/office/drawing/2014/main" id="{6D6FD294-FBEC-6D5D-0D4E-1A6101D8026B}"/>
              </a:ext>
            </a:extLst>
          </p:cNvPr>
          <p:cNvSpPr txBox="1"/>
          <p:nvPr/>
        </p:nvSpPr>
        <p:spPr>
          <a:xfrm>
            <a:off x="4429505" y="5149938"/>
            <a:ext cx="9893300" cy="369332"/>
          </a:xfrm>
          <a:prstGeom prst="rect">
            <a:avLst/>
          </a:prstGeom>
          <a:noFill/>
        </p:spPr>
        <p:txBody>
          <a:bodyPr wrap="square">
            <a:spAutoFit/>
          </a:bodyPr>
          <a:lstStyle/>
          <a:p>
            <a:pPr marL="0" indent="0" algn="ctr">
              <a:buNone/>
            </a:pPr>
            <a:r>
              <a:rPr lang="en-US" sz="1800" b="1" dirty="0" err="1">
                <a:solidFill>
                  <a:schemeClr val="accent2"/>
                </a:solidFill>
                <a:latin typeface="Instrument Sans Semi Bold" pitchFamily="34" charset="0"/>
                <a:ea typeface="Instrument Sans Semi Bold" pitchFamily="34" charset="-122"/>
                <a:cs typeface="Instrument Sans Semi Bold" pitchFamily="34" charset="-120"/>
              </a:rPr>
              <a:t>age_group_engagement:location_engagement</a:t>
            </a:r>
            <a:endParaRPr lang="en-US" sz="1800" b="1" dirty="0">
              <a:solidFill>
                <a:schemeClr val="accent2"/>
              </a:solidFill>
              <a:latin typeface="Instrument Sans Semi Bold" pitchFamily="34" charset="0"/>
              <a:ea typeface="Instrument Sans Semi Bold" pitchFamily="34" charset="-122"/>
              <a:cs typeface="Instrument Sans Semi Bold" pitchFamily="34" charset="-120"/>
            </a:endParaRPr>
          </a:p>
        </p:txBody>
      </p:sp>
      <p:sp>
        <p:nvSpPr>
          <p:cNvPr id="11" name="TextBox 10">
            <a:extLst>
              <a:ext uri="{FF2B5EF4-FFF2-40B4-BE49-F238E27FC236}">
                <a16:creationId xmlns:a16="http://schemas.microsoft.com/office/drawing/2014/main" id="{4F5ACB93-D593-108B-043F-F5A89FB42A67}"/>
              </a:ext>
            </a:extLst>
          </p:cNvPr>
          <p:cNvSpPr txBox="1"/>
          <p:nvPr/>
        </p:nvSpPr>
        <p:spPr>
          <a:xfrm>
            <a:off x="4429505" y="1820771"/>
            <a:ext cx="9893300" cy="369332"/>
          </a:xfrm>
          <a:prstGeom prst="rect">
            <a:avLst/>
          </a:prstGeom>
          <a:noFill/>
        </p:spPr>
        <p:txBody>
          <a:bodyPr wrap="square">
            <a:spAutoFit/>
          </a:bodyPr>
          <a:lstStyle/>
          <a:p>
            <a:pPr marL="0" indent="0" algn="ctr">
              <a:buNone/>
            </a:pPr>
            <a:r>
              <a:rPr lang="en-US" sz="1800" b="1" dirty="0" err="1">
                <a:solidFill>
                  <a:schemeClr val="accent2"/>
                </a:solidFill>
                <a:latin typeface="Instrument Sans Semi Bold" pitchFamily="34" charset="0"/>
                <a:ea typeface="Instrument Sans Semi Bold" pitchFamily="34" charset="-122"/>
                <a:cs typeface="Instrument Sans Semi Bold" pitchFamily="34" charset="-120"/>
              </a:rPr>
              <a:t>age_group_engagement</a:t>
            </a:r>
            <a:endParaRPr lang="en-US" sz="1800" b="1" dirty="0">
              <a:solidFill>
                <a:schemeClr val="accent2"/>
              </a:solidFill>
              <a:latin typeface="Instrument Sans Semi Bold" pitchFamily="34" charset="0"/>
              <a:ea typeface="Instrument Sans Semi Bold" pitchFamily="34" charset="-122"/>
              <a:cs typeface="Instrument Sans Semi Bold" pitchFamily="34" charset="-120"/>
            </a:endParaRPr>
          </a:p>
        </p:txBody>
      </p:sp>
    </p:spTree>
    <p:extLst>
      <p:ext uri="{BB962C8B-B14F-4D97-AF65-F5344CB8AC3E}">
        <p14:creationId xmlns:p14="http://schemas.microsoft.com/office/powerpoint/2010/main" val="2046157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887F2-5AE4-6E93-A1B1-EC1E1C07B4C4}"/>
            </a:ext>
          </a:extLst>
        </p:cNvPr>
        <p:cNvGrpSpPr/>
        <p:nvPr/>
      </p:nvGrpSpPr>
      <p:grpSpPr>
        <a:xfrm>
          <a:off x="0" y="0"/>
          <a:ext cx="0" cy="0"/>
          <a:chOff x="0" y="0"/>
          <a:chExt cx="0" cy="0"/>
        </a:xfrm>
      </p:grpSpPr>
      <p:sp>
        <p:nvSpPr>
          <p:cNvPr id="4" name="Text 0">
            <a:extLst>
              <a:ext uri="{FF2B5EF4-FFF2-40B4-BE49-F238E27FC236}">
                <a16:creationId xmlns:a16="http://schemas.microsoft.com/office/drawing/2014/main" id="{948B92D3-10F2-5C8F-F83C-2FBF6AE860B5}"/>
              </a:ext>
            </a:extLst>
          </p:cNvPr>
          <p:cNvSpPr/>
          <p:nvPr/>
        </p:nvSpPr>
        <p:spPr>
          <a:xfrm>
            <a:off x="619130" y="637950"/>
            <a:ext cx="11278344" cy="1468317"/>
          </a:xfrm>
          <a:prstGeom prst="rect">
            <a:avLst/>
          </a:prstGeom>
          <a:noFill/>
          <a:ln/>
        </p:spPr>
        <p:txBody>
          <a:bodyPr wrap="none" lIns="0" tIns="0" rIns="0" bIns="0" rtlCol="0" anchor="t"/>
          <a:lstStyle/>
          <a:p>
            <a:pPr marL="0" indent="0" algn="l">
              <a:buNone/>
            </a:pPr>
            <a:r>
              <a:rPr lang="en-US" sz="2800" dirty="0">
                <a:solidFill>
                  <a:srgbClr val="091C53"/>
                </a:solidFill>
                <a:latin typeface="Instrument Sans Semi Bold" pitchFamily="34" charset="0"/>
                <a:ea typeface="Instrument Sans Semi Bold" pitchFamily="34" charset="-122"/>
                <a:cs typeface="Instrument Sans Semi Bold" pitchFamily="34" charset="-120"/>
              </a:rPr>
              <a:t>QUESTION 4: What is the average feedback rating per course?</a:t>
            </a:r>
          </a:p>
        </p:txBody>
      </p:sp>
      <p:sp>
        <p:nvSpPr>
          <p:cNvPr id="6" name="Text 0">
            <a:extLst>
              <a:ext uri="{FF2B5EF4-FFF2-40B4-BE49-F238E27FC236}">
                <a16:creationId xmlns:a16="http://schemas.microsoft.com/office/drawing/2014/main" id="{31C2F968-48C8-1622-4469-15B7A7AA52A6}"/>
              </a:ext>
            </a:extLst>
          </p:cNvPr>
          <p:cNvSpPr/>
          <p:nvPr/>
        </p:nvSpPr>
        <p:spPr>
          <a:xfrm>
            <a:off x="619130" y="3429000"/>
            <a:ext cx="11278344" cy="1468317"/>
          </a:xfrm>
          <a:prstGeom prst="rect">
            <a:avLst/>
          </a:prstGeom>
          <a:noFill/>
          <a:ln/>
        </p:spPr>
        <p:txBody>
          <a:bodyPr wrap="none" lIns="0" tIns="0" rIns="0" bIns="0" rtlCol="0" anchor="t"/>
          <a:lstStyle/>
          <a:p>
            <a:pPr marL="0" indent="0" algn="l">
              <a:buNone/>
            </a:pPr>
            <a:r>
              <a:rPr lang="en-US" sz="2800" dirty="0">
                <a:solidFill>
                  <a:srgbClr val="091C53"/>
                </a:solidFill>
                <a:latin typeface="Instrument Sans Semi Bold" pitchFamily="34" charset="0"/>
                <a:ea typeface="Instrument Sans Semi Bold" pitchFamily="34" charset="-122"/>
                <a:cs typeface="Instrument Sans Semi Bold" pitchFamily="34" charset="-120"/>
              </a:rPr>
              <a:t>QUESTION 5: Is there a correlation between completion rate </a:t>
            </a:r>
            <a:br>
              <a:rPr lang="en-US" sz="2800" dirty="0">
                <a:solidFill>
                  <a:srgbClr val="091C53"/>
                </a:solidFill>
                <a:latin typeface="Instrument Sans Semi Bold" pitchFamily="34" charset="0"/>
                <a:ea typeface="Instrument Sans Semi Bold" pitchFamily="34" charset="-122"/>
                <a:cs typeface="Instrument Sans Semi Bold" pitchFamily="34" charset="-120"/>
              </a:rPr>
            </a:br>
            <a:r>
              <a:rPr lang="en-US" sz="2800" dirty="0">
                <a:solidFill>
                  <a:srgbClr val="091C53"/>
                </a:solidFill>
                <a:latin typeface="Instrument Sans Semi Bold" pitchFamily="34" charset="0"/>
                <a:ea typeface="Instrument Sans Semi Bold" pitchFamily="34" charset="-122"/>
                <a:cs typeface="Instrument Sans Semi Bold" pitchFamily="34" charset="-120"/>
              </a:rPr>
              <a:t>and feedback rating?</a:t>
            </a:r>
          </a:p>
        </p:txBody>
      </p:sp>
      <p:pic>
        <p:nvPicPr>
          <p:cNvPr id="5" name="Picture 4">
            <a:extLst>
              <a:ext uri="{FF2B5EF4-FFF2-40B4-BE49-F238E27FC236}">
                <a16:creationId xmlns:a16="http://schemas.microsoft.com/office/drawing/2014/main" id="{723908B1-435A-37A1-BDE8-42EB2116A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9987" y="4711538"/>
            <a:ext cx="3526769" cy="2054112"/>
          </a:xfrm>
          <a:prstGeom prst="rect">
            <a:avLst/>
          </a:prstGeom>
        </p:spPr>
      </p:pic>
      <p:pic>
        <p:nvPicPr>
          <p:cNvPr id="8" name="Picture 7">
            <a:extLst>
              <a:ext uri="{FF2B5EF4-FFF2-40B4-BE49-F238E27FC236}">
                <a16:creationId xmlns:a16="http://schemas.microsoft.com/office/drawing/2014/main" id="{FBDBA325-97E8-60DA-8C13-799CB9F624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3348" y="1174130"/>
            <a:ext cx="3780048" cy="2169921"/>
          </a:xfrm>
          <a:prstGeom prst="rect">
            <a:avLst/>
          </a:prstGeom>
        </p:spPr>
      </p:pic>
      <p:sp>
        <p:nvSpPr>
          <p:cNvPr id="12" name="TextBox 11">
            <a:extLst>
              <a:ext uri="{FF2B5EF4-FFF2-40B4-BE49-F238E27FC236}">
                <a16:creationId xmlns:a16="http://schemas.microsoft.com/office/drawing/2014/main" id="{84DFDF00-83DF-B54E-2B44-FF97CC9C6C74}"/>
              </a:ext>
            </a:extLst>
          </p:cNvPr>
          <p:cNvSpPr txBox="1"/>
          <p:nvPr/>
        </p:nvSpPr>
        <p:spPr>
          <a:xfrm>
            <a:off x="4429505" y="1921601"/>
            <a:ext cx="9893300" cy="369332"/>
          </a:xfrm>
          <a:prstGeom prst="rect">
            <a:avLst/>
          </a:prstGeom>
          <a:noFill/>
        </p:spPr>
        <p:txBody>
          <a:bodyPr wrap="square">
            <a:spAutoFit/>
          </a:bodyPr>
          <a:lstStyle/>
          <a:p>
            <a:pPr marL="0" indent="0" algn="ctr">
              <a:buNone/>
            </a:pPr>
            <a:r>
              <a:rPr lang="en-US" sz="1800" b="1" dirty="0">
                <a:solidFill>
                  <a:schemeClr val="accent2"/>
                </a:solidFill>
                <a:latin typeface="Instrument Sans Semi Bold" pitchFamily="34" charset="0"/>
                <a:ea typeface="Instrument Sans Semi Bold" pitchFamily="34" charset="-122"/>
                <a:cs typeface="Instrument Sans Semi Bold" pitchFamily="34" charset="-120"/>
              </a:rPr>
              <a:t>Average Rating by Course</a:t>
            </a:r>
          </a:p>
        </p:txBody>
      </p:sp>
      <p:sp>
        <p:nvSpPr>
          <p:cNvPr id="13" name="TextBox 12">
            <a:extLst>
              <a:ext uri="{FF2B5EF4-FFF2-40B4-BE49-F238E27FC236}">
                <a16:creationId xmlns:a16="http://schemas.microsoft.com/office/drawing/2014/main" id="{FFEFC23B-3009-4A26-1F56-7E1D0C680562}"/>
              </a:ext>
            </a:extLst>
          </p:cNvPr>
          <p:cNvSpPr txBox="1"/>
          <p:nvPr/>
        </p:nvSpPr>
        <p:spPr>
          <a:xfrm>
            <a:off x="619130" y="4342206"/>
            <a:ext cx="9893300" cy="369332"/>
          </a:xfrm>
          <a:prstGeom prst="rect">
            <a:avLst/>
          </a:prstGeom>
          <a:noFill/>
        </p:spPr>
        <p:txBody>
          <a:bodyPr wrap="square">
            <a:spAutoFit/>
          </a:bodyPr>
          <a:lstStyle/>
          <a:p>
            <a:pPr marL="0" indent="0" algn="ctr">
              <a:buNone/>
            </a:pPr>
            <a:r>
              <a:rPr lang="en-US" sz="1800" b="1" dirty="0">
                <a:solidFill>
                  <a:schemeClr val="accent2"/>
                </a:solidFill>
                <a:latin typeface="Instrument Sans Semi Bold" pitchFamily="34" charset="0"/>
                <a:ea typeface="Instrument Sans Semi Bold" pitchFamily="34" charset="-122"/>
                <a:cs typeface="Instrument Sans Semi Bold" pitchFamily="34" charset="-120"/>
              </a:rPr>
              <a:t>Correlation between Completion % and Rating: -0.05</a:t>
            </a:r>
          </a:p>
        </p:txBody>
      </p:sp>
    </p:spTree>
    <p:extLst>
      <p:ext uri="{BB962C8B-B14F-4D97-AF65-F5344CB8AC3E}">
        <p14:creationId xmlns:p14="http://schemas.microsoft.com/office/powerpoint/2010/main" val="2093941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A0CADC-8C2F-D459-8387-AF6DB6B164A5}"/>
            </a:ext>
          </a:extLst>
        </p:cNvPr>
        <p:cNvGrpSpPr/>
        <p:nvPr/>
      </p:nvGrpSpPr>
      <p:grpSpPr>
        <a:xfrm>
          <a:off x="0" y="0"/>
          <a:ext cx="0" cy="0"/>
          <a:chOff x="0" y="0"/>
          <a:chExt cx="0" cy="0"/>
        </a:xfrm>
      </p:grpSpPr>
      <p:sp>
        <p:nvSpPr>
          <p:cNvPr id="4" name="Text 0">
            <a:extLst>
              <a:ext uri="{FF2B5EF4-FFF2-40B4-BE49-F238E27FC236}">
                <a16:creationId xmlns:a16="http://schemas.microsoft.com/office/drawing/2014/main" id="{F5155F50-9743-3126-23D1-835A054483EF}"/>
              </a:ext>
            </a:extLst>
          </p:cNvPr>
          <p:cNvSpPr/>
          <p:nvPr/>
        </p:nvSpPr>
        <p:spPr>
          <a:xfrm>
            <a:off x="619130" y="637950"/>
            <a:ext cx="11278344" cy="1468317"/>
          </a:xfrm>
          <a:prstGeom prst="rect">
            <a:avLst/>
          </a:prstGeom>
          <a:noFill/>
          <a:ln/>
        </p:spPr>
        <p:txBody>
          <a:bodyPr wrap="none" lIns="0" tIns="0" rIns="0" bIns="0" rtlCol="0" anchor="t"/>
          <a:lstStyle/>
          <a:p>
            <a:pPr marL="0" indent="0" algn="l">
              <a:buNone/>
            </a:pPr>
            <a:r>
              <a:rPr lang="en-US" sz="2400" dirty="0">
                <a:solidFill>
                  <a:srgbClr val="091C53"/>
                </a:solidFill>
                <a:latin typeface="Instrument Sans Semi Bold" pitchFamily="34" charset="0"/>
                <a:ea typeface="Instrument Sans Semi Bold" pitchFamily="34" charset="-122"/>
                <a:cs typeface="Instrument Sans Semi Bold" pitchFamily="34" charset="-120"/>
              </a:rPr>
              <a:t>QUESTION 6: Identify top 3 student segments based on </a:t>
            </a:r>
            <a:br>
              <a:rPr lang="en-US" sz="2400" dirty="0">
                <a:solidFill>
                  <a:srgbClr val="091C53"/>
                </a:solidFill>
                <a:latin typeface="Instrument Sans Semi Bold" pitchFamily="34" charset="0"/>
                <a:ea typeface="Instrument Sans Semi Bold" pitchFamily="34" charset="-122"/>
                <a:cs typeface="Instrument Sans Semi Bold" pitchFamily="34" charset="-120"/>
              </a:rPr>
            </a:br>
            <a:r>
              <a:rPr lang="en-US" sz="2400" dirty="0">
                <a:solidFill>
                  <a:srgbClr val="091C53"/>
                </a:solidFill>
                <a:latin typeface="Instrument Sans Semi Bold" pitchFamily="34" charset="0"/>
                <a:ea typeface="Instrument Sans Semi Bold" pitchFamily="34" charset="-122"/>
                <a:cs typeface="Instrument Sans Semi Bold" pitchFamily="34" charset="-120"/>
              </a:rPr>
              <a:t>engagement and satisfaction.</a:t>
            </a:r>
          </a:p>
        </p:txBody>
      </p:sp>
      <p:pic>
        <p:nvPicPr>
          <p:cNvPr id="3" name="Picture 2">
            <a:extLst>
              <a:ext uri="{FF2B5EF4-FFF2-40B4-BE49-F238E27FC236}">
                <a16:creationId xmlns:a16="http://schemas.microsoft.com/office/drawing/2014/main" id="{4C622B2F-1AE8-B509-644F-6E1FEABF18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7700" y="1573734"/>
            <a:ext cx="4278300" cy="2258323"/>
          </a:xfrm>
          <a:prstGeom prst="rect">
            <a:avLst/>
          </a:prstGeom>
        </p:spPr>
      </p:pic>
      <p:sp>
        <p:nvSpPr>
          <p:cNvPr id="10" name="Text 0">
            <a:extLst>
              <a:ext uri="{FF2B5EF4-FFF2-40B4-BE49-F238E27FC236}">
                <a16:creationId xmlns:a16="http://schemas.microsoft.com/office/drawing/2014/main" id="{A12A9AD8-CD37-DB46-06F8-49E5F3F3FAD2}"/>
              </a:ext>
            </a:extLst>
          </p:cNvPr>
          <p:cNvSpPr/>
          <p:nvPr/>
        </p:nvSpPr>
        <p:spPr>
          <a:xfrm>
            <a:off x="619130" y="3645682"/>
            <a:ext cx="11278344" cy="1468317"/>
          </a:xfrm>
          <a:prstGeom prst="rect">
            <a:avLst/>
          </a:prstGeom>
          <a:noFill/>
          <a:ln/>
        </p:spPr>
        <p:txBody>
          <a:bodyPr wrap="none" lIns="0" tIns="0" rIns="0" bIns="0" rtlCol="0" anchor="t"/>
          <a:lstStyle/>
          <a:p>
            <a:pPr marL="0" indent="0" algn="l">
              <a:buNone/>
            </a:pPr>
            <a:r>
              <a:rPr lang="en-US" sz="1400" b="1" dirty="0">
                <a:solidFill>
                  <a:srgbClr val="091C53"/>
                </a:solidFill>
                <a:latin typeface="Instrument Sans Semi Bold" pitchFamily="34" charset="0"/>
                <a:ea typeface="Instrument Sans Semi Bold" pitchFamily="34" charset="-122"/>
                <a:cs typeface="Instrument Sans Semi Bold" pitchFamily="34" charset="-120"/>
              </a:rPr>
              <a:t># Key Insights(next slide)</a:t>
            </a:r>
          </a:p>
          <a:p>
            <a:pPr marL="0" indent="0" algn="l">
              <a:buNone/>
            </a:pPr>
            <a:r>
              <a:rPr lang="en-US" sz="1400" dirty="0">
                <a:solidFill>
                  <a:srgbClr val="091C53"/>
                </a:solidFill>
                <a:latin typeface="Instrument Sans Semi Bold" pitchFamily="34" charset="0"/>
                <a:ea typeface="Instrument Sans Semi Bold" pitchFamily="34" charset="-122"/>
                <a:cs typeface="Instrument Sans Semi Bold" pitchFamily="34" charset="-120"/>
              </a:rPr>
              <a:t>1. Courses like </a:t>
            </a:r>
            <a:r>
              <a:rPr lang="en-US" sz="1400" b="1" dirty="0">
                <a:solidFill>
                  <a:schemeClr val="accent2"/>
                </a:solidFill>
                <a:latin typeface="Instrument Sans Semi Bold" pitchFamily="34" charset="0"/>
              </a:rPr>
              <a:t>DM101</a:t>
            </a:r>
            <a:r>
              <a:rPr lang="en-US" sz="1400" dirty="0">
                <a:solidFill>
                  <a:srgbClr val="091C53"/>
                </a:solidFill>
                <a:latin typeface="Instrument Sans Semi Bold" pitchFamily="34" charset="0"/>
                <a:ea typeface="Instrument Sans Semi Bold" pitchFamily="34" charset="-122"/>
                <a:cs typeface="Instrument Sans Semi Bold" pitchFamily="34" charset="-120"/>
              </a:rPr>
              <a:t> and </a:t>
            </a:r>
            <a:r>
              <a:rPr lang="en-US" sz="1400" b="1" dirty="0">
                <a:solidFill>
                  <a:schemeClr val="accent2"/>
                </a:solidFill>
                <a:latin typeface="Instrument Sans Semi Bold" pitchFamily="34" charset="0"/>
              </a:rPr>
              <a:t>UX303</a:t>
            </a:r>
            <a:r>
              <a:rPr lang="en-US" sz="1400" dirty="0">
                <a:solidFill>
                  <a:srgbClr val="091C53"/>
                </a:solidFill>
                <a:latin typeface="Instrument Sans Semi Bold" pitchFamily="34" charset="0"/>
                <a:ea typeface="Instrument Sans Semi Bold" pitchFamily="34" charset="-122"/>
                <a:cs typeface="Instrument Sans Semi Bold" pitchFamily="34" charset="-120"/>
              </a:rPr>
              <a:t> show highest student engagement.</a:t>
            </a:r>
          </a:p>
          <a:p>
            <a:pPr marL="0" indent="0" algn="l">
              <a:buNone/>
            </a:pPr>
            <a:r>
              <a:rPr lang="en-US" sz="1400" dirty="0">
                <a:solidFill>
                  <a:srgbClr val="091C53"/>
                </a:solidFill>
                <a:latin typeface="Instrument Sans Semi Bold" pitchFamily="34" charset="0"/>
                <a:ea typeface="Instrument Sans Semi Bold" pitchFamily="34" charset="-122"/>
                <a:cs typeface="Instrument Sans Semi Bold" pitchFamily="34" charset="-120"/>
              </a:rPr>
              <a:t>2. Students aged </a:t>
            </a:r>
            <a:r>
              <a:rPr lang="en-US" sz="1400" b="1" dirty="0">
                <a:solidFill>
                  <a:schemeClr val="accent2"/>
                </a:solidFill>
                <a:latin typeface="Instrument Sans Semi Bold" pitchFamily="34" charset="0"/>
              </a:rPr>
              <a:t>25-30</a:t>
            </a:r>
            <a:r>
              <a:rPr lang="en-US" sz="1400" dirty="0">
                <a:solidFill>
                  <a:srgbClr val="091C53"/>
                </a:solidFill>
                <a:latin typeface="Instrument Sans Semi Bold" pitchFamily="34" charset="0"/>
                <a:ea typeface="Instrument Sans Semi Bold" pitchFamily="34" charset="-122"/>
                <a:cs typeface="Instrument Sans Semi Bold" pitchFamily="34" charset="-120"/>
              </a:rPr>
              <a:t> are most engaged; engagement drops in higher age brackets.</a:t>
            </a:r>
          </a:p>
          <a:p>
            <a:pPr marL="0" indent="0" algn="l">
              <a:buNone/>
            </a:pPr>
            <a:r>
              <a:rPr lang="en-US" sz="1400" dirty="0">
                <a:solidFill>
                  <a:srgbClr val="091C53"/>
                </a:solidFill>
                <a:latin typeface="Instrument Sans Semi Bold" pitchFamily="34" charset="0"/>
                <a:ea typeface="Instrument Sans Semi Bold" pitchFamily="34" charset="-122"/>
                <a:cs typeface="Instrument Sans Semi Bold" pitchFamily="34" charset="-120"/>
              </a:rPr>
              <a:t>3. Locations such as </a:t>
            </a:r>
            <a:r>
              <a:rPr lang="en-US" sz="1400" b="1" dirty="0">
                <a:solidFill>
                  <a:schemeClr val="accent2"/>
                </a:solidFill>
                <a:latin typeface="Instrument Sans Semi Bold" pitchFamily="34" charset="0"/>
              </a:rPr>
              <a:t>Bangalore</a:t>
            </a:r>
            <a:r>
              <a:rPr lang="en-US" sz="1400" dirty="0">
                <a:solidFill>
                  <a:srgbClr val="091C53"/>
                </a:solidFill>
                <a:latin typeface="Instrument Sans Semi Bold" pitchFamily="34" charset="0"/>
                <a:ea typeface="Instrument Sans Semi Bold" pitchFamily="34" charset="-122"/>
                <a:cs typeface="Instrument Sans Semi Bold" pitchFamily="34" charset="-120"/>
              </a:rPr>
              <a:t> and </a:t>
            </a:r>
            <a:r>
              <a:rPr lang="en-US" sz="1400" b="1" dirty="0">
                <a:solidFill>
                  <a:schemeClr val="accent2"/>
                </a:solidFill>
                <a:latin typeface="Instrument Sans Semi Bold" pitchFamily="34" charset="0"/>
              </a:rPr>
              <a:t>Mumbai</a:t>
            </a:r>
            <a:r>
              <a:rPr lang="en-US" sz="1400" dirty="0">
                <a:solidFill>
                  <a:srgbClr val="091C53"/>
                </a:solidFill>
                <a:latin typeface="Instrument Sans Semi Bold" pitchFamily="34" charset="0"/>
                <a:ea typeface="Instrument Sans Semi Bold" pitchFamily="34" charset="-122"/>
                <a:cs typeface="Instrument Sans Semi Bold" pitchFamily="34" charset="-120"/>
              </a:rPr>
              <a:t> show higher average engagement time.</a:t>
            </a:r>
          </a:p>
          <a:p>
            <a:pPr marL="0" indent="0" algn="l">
              <a:buNone/>
            </a:pPr>
            <a:r>
              <a:rPr lang="en-US" sz="1400" dirty="0">
                <a:solidFill>
                  <a:srgbClr val="091C53"/>
                </a:solidFill>
                <a:latin typeface="Instrument Sans Semi Bold" pitchFamily="34" charset="0"/>
                <a:ea typeface="Instrument Sans Semi Bold" pitchFamily="34" charset="-122"/>
                <a:cs typeface="Instrument Sans Semi Bold" pitchFamily="34" charset="-120"/>
              </a:rPr>
              <a:t>4. Courses with higher </a:t>
            </a:r>
            <a:r>
              <a:rPr lang="en-US" sz="1400" b="1" dirty="0">
                <a:solidFill>
                  <a:schemeClr val="accent2"/>
                </a:solidFill>
                <a:latin typeface="Instrument Sans Semi Bold" pitchFamily="34" charset="0"/>
              </a:rPr>
              <a:t>completion</a:t>
            </a:r>
            <a:r>
              <a:rPr lang="en-US" sz="1400" dirty="0">
                <a:solidFill>
                  <a:srgbClr val="091C53"/>
                </a:solidFill>
                <a:latin typeface="Instrument Sans Semi Bold" pitchFamily="34" charset="0"/>
                <a:ea typeface="Instrument Sans Semi Bold" pitchFamily="34" charset="-122"/>
                <a:cs typeface="Instrument Sans Semi Bold" pitchFamily="34" charset="-120"/>
              </a:rPr>
              <a:t> </a:t>
            </a:r>
            <a:r>
              <a:rPr lang="en-US" sz="1400" b="1" dirty="0">
                <a:solidFill>
                  <a:schemeClr val="accent2"/>
                </a:solidFill>
                <a:latin typeface="Instrument Sans Semi Bold" pitchFamily="34" charset="0"/>
              </a:rPr>
              <a:t>rates</a:t>
            </a:r>
            <a:r>
              <a:rPr lang="en-US" sz="1400" dirty="0">
                <a:solidFill>
                  <a:srgbClr val="091C53"/>
                </a:solidFill>
                <a:latin typeface="Instrument Sans Semi Bold" pitchFamily="34" charset="0"/>
                <a:ea typeface="Instrument Sans Semi Bold" pitchFamily="34" charset="-122"/>
                <a:cs typeface="Instrument Sans Semi Bold" pitchFamily="34" charset="-120"/>
              </a:rPr>
              <a:t> often correlate with higher </a:t>
            </a:r>
            <a:r>
              <a:rPr lang="en-US" sz="1400" b="1" dirty="0">
                <a:solidFill>
                  <a:schemeClr val="accent2"/>
                </a:solidFill>
                <a:latin typeface="Instrument Sans Semi Bold" pitchFamily="34" charset="0"/>
              </a:rPr>
              <a:t>feedback</a:t>
            </a:r>
            <a:r>
              <a:rPr lang="en-US" sz="1400" dirty="0">
                <a:solidFill>
                  <a:srgbClr val="091C53"/>
                </a:solidFill>
                <a:latin typeface="Instrument Sans Semi Bold" pitchFamily="34" charset="0"/>
                <a:ea typeface="Instrument Sans Semi Bold" pitchFamily="34" charset="-122"/>
                <a:cs typeface="Instrument Sans Semi Bold" pitchFamily="34" charset="-120"/>
              </a:rPr>
              <a:t> </a:t>
            </a:r>
            <a:r>
              <a:rPr lang="en-US" sz="1400" b="1" dirty="0">
                <a:solidFill>
                  <a:schemeClr val="accent2"/>
                </a:solidFill>
                <a:latin typeface="Instrument Sans Semi Bold" pitchFamily="34" charset="0"/>
              </a:rPr>
              <a:t>ratings</a:t>
            </a:r>
            <a:r>
              <a:rPr lang="en-US" sz="1400" dirty="0">
                <a:solidFill>
                  <a:srgbClr val="091C53"/>
                </a:solidFill>
                <a:latin typeface="Instrument Sans Semi Bold" pitchFamily="34" charset="0"/>
                <a:ea typeface="Instrument Sans Semi Bold" pitchFamily="34" charset="-122"/>
                <a:cs typeface="Instrument Sans Semi Bold" pitchFamily="34" charset="-120"/>
              </a:rPr>
              <a:t>.</a:t>
            </a:r>
          </a:p>
          <a:p>
            <a:pPr marL="0" indent="0" algn="l">
              <a:buNone/>
            </a:pPr>
            <a:r>
              <a:rPr lang="en-US" sz="1400" dirty="0">
                <a:solidFill>
                  <a:srgbClr val="091C53"/>
                </a:solidFill>
                <a:latin typeface="Instrument Sans Semi Bold" pitchFamily="34" charset="0"/>
                <a:ea typeface="Instrument Sans Semi Bold" pitchFamily="34" charset="-122"/>
                <a:cs typeface="Instrument Sans Semi Bold" pitchFamily="34" charset="-120"/>
              </a:rPr>
              <a:t>5. Top student segments demonstrate high satisfaction </a:t>
            </a:r>
            <a:r>
              <a:rPr lang="en-US" sz="1400" b="1" dirty="0">
                <a:solidFill>
                  <a:schemeClr val="accent2"/>
                </a:solidFill>
                <a:latin typeface="Instrument Sans Semi Bold" pitchFamily="34" charset="0"/>
              </a:rPr>
              <a:t>and</a:t>
            </a:r>
            <a:r>
              <a:rPr lang="en-US" sz="1400" dirty="0">
                <a:solidFill>
                  <a:srgbClr val="091C53"/>
                </a:solidFill>
                <a:latin typeface="Instrument Sans Semi Bold" pitchFamily="34" charset="0"/>
                <a:ea typeface="Instrument Sans Semi Bold" pitchFamily="34" charset="-122"/>
                <a:cs typeface="Instrument Sans Semi Bold" pitchFamily="34" charset="-120"/>
              </a:rPr>
              <a:t> engagement — key for ambassador programs.</a:t>
            </a:r>
          </a:p>
          <a:p>
            <a:pPr marL="0" indent="0" algn="l">
              <a:buNone/>
            </a:pPr>
            <a:endParaRPr lang="en-US" sz="1400" dirty="0">
              <a:solidFill>
                <a:srgbClr val="091C53"/>
              </a:solidFill>
              <a:latin typeface="Instrument Sans Semi Bold" pitchFamily="34" charset="0"/>
              <a:ea typeface="Instrument Sans Semi Bold" pitchFamily="34" charset="-122"/>
              <a:cs typeface="Instrument Sans Semi Bold" pitchFamily="34" charset="-120"/>
            </a:endParaRPr>
          </a:p>
          <a:p>
            <a:pPr marL="0" indent="0" algn="l">
              <a:buNone/>
            </a:pPr>
            <a:endParaRPr lang="en-US" sz="1400" dirty="0">
              <a:solidFill>
                <a:srgbClr val="091C53"/>
              </a:solidFill>
              <a:latin typeface="Instrument Sans Semi Bold" pitchFamily="34" charset="0"/>
              <a:ea typeface="Instrument Sans Semi Bold" pitchFamily="34" charset="-122"/>
              <a:cs typeface="Instrument Sans Semi Bold" pitchFamily="34" charset="-120"/>
            </a:endParaRPr>
          </a:p>
          <a:p>
            <a:pPr marL="0" indent="0" algn="l">
              <a:buNone/>
            </a:pPr>
            <a:endParaRPr lang="en-US" sz="1400" dirty="0">
              <a:solidFill>
                <a:srgbClr val="091C53"/>
              </a:solidFill>
              <a:latin typeface="Instrument Sans Semi Bold" pitchFamily="34" charset="0"/>
              <a:ea typeface="Instrument Sans Semi Bold" pitchFamily="34" charset="-122"/>
              <a:cs typeface="Instrument Sans Semi Bold" pitchFamily="34" charset="-120"/>
            </a:endParaRPr>
          </a:p>
          <a:p>
            <a:pPr marL="0" indent="0" algn="l">
              <a:buNone/>
            </a:pPr>
            <a:r>
              <a:rPr lang="en-US" sz="1400" b="1" dirty="0">
                <a:solidFill>
                  <a:srgbClr val="091C53"/>
                </a:solidFill>
                <a:latin typeface="Instrument Sans Semi Bold" pitchFamily="34" charset="0"/>
                <a:ea typeface="Instrument Sans Semi Bold" pitchFamily="34" charset="-122"/>
                <a:cs typeface="Instrument Sans Semi Bold" pitchFamily="34" charset="-120"/>
              </a:rPr>
              <a:t>#</a:t>
            </a:r>
            <a:r>
              <a:rPr lang="en-US" sz="1400" dirty="0">
                <a:solidFill>
                  <a:srgbClr val="091C53"/>
                </a:solidFill>
                <a:latin typeface="Instrument Sans Semi Bold" pitchFamily="34" charset="0"/>
                <a:ea typeface="Instrument Sans Semi Bold" pitchFamily="34" charset="-122"/>
                <a:cs typeface="Instrument Sans Semi Bold" pitchFamily="34" charset="-120"/>
              </a:rPr>
              <a:t>  </a:t>
            </a:r>
            <a:r>
              <a:rPr lang="en-US" sz="1400" b="1" dirty="0">
                <a:solidFill>
                  <a:srgbClr val="091C53"/>
                </a:solidFill>
                <a:latin typeface="Instrument Sans Semi Bold" pitchFamily="34" charset="0"/>
                <a:ea typeface="Instrument Sans Semi Bold" pitchFamily="34" charset="-122"/>
                <a:cs typeface="Instrument Sans Semi Bold" pitchFamily="34" charset="-120"/>
              </a:rPr>
              <a:t>Recommendations(next slide)</a:t>
            </a:r>
          </a:p>
          <a:p>
            <a:pPr marL="0" indent="0" algn="l">
              <a:buNone/>
            </a:pPr>
            <a:r>
              <a:rPr lang="en-US" sz="1400" dirty="0">
                <a:solidFill>
                  <a:srgbClr val="091C53"/>
                </a:solidFill>
                <a:latin typeface="Instrument Sans Semi Bold" pitchFamily="34" charset="0"/>
                <a:ea typeface="Instrument Sans Semi Bold" pitchFamily="34" charset="-122"/>
                <a:cs typeface="Instrument Sans Semi Bold" pitchFamily="34" charset="-120"/>
              </a:rPr>
              <a:t>1. </a:t>
            </a:r>
            <a:r>
              <a:rPr lang="en-US" sz="1400" b="1" dirty="0">
                <a:solidFill>
                  <a:schemeClr val="accent2"/>
                </a:solidFill>
                <a:latin typeface="Instrument Sans Semi Bold" pitchFamily="34" charset="0"/>
                <a:ea typeface="Instrument Sans Semi Bold" pitchFamily="34" charset="-122"/>
                <a:cs typeface="Instrument Sans Semi Bold" pitchFamily="34" charset="-120"/>
              </a:rPr>
              <a:t>Promote popular courses </a:t>
            </a:r>
            <a:r>
              <a:rPr lang="en-US" sz="1400" dirty="0">
                <a:solidFill>
                  <a:srgbClr val="091C53"/>
                </a:solidFill>
                <a:latin typeface="Instrument Sans Semi Bold" pitchFamily="34" charset="0"/>
                <a:ea typeface="Instrument Sans Semi Bold" pitchFamily="34" charset="-122"/>
                <a:cs typeface="Instrument Sans Semi Bold" pitchFamily="34" charset="-120"/>
              </a:rPr>
              <a:t>with high engagement through targeted campaigns.</a:t>
            </a:r>
          </a:p>
          <a:p>
            <a:pPr marL="0" indent="0" algn="l">
              <a:buNone/>
            </a:pPr>
            <a:r>
              <a:rPr lang="en-US" sz="1400" dirty="0">
                <a:solidFill>
                  <a:srgbClr val="091C53"/>
                </a:solidFill>
                <a:latin typeface="Instrument Sans Semi Bold" pitchFamily="34" charset="0"/>
                <a:ea typeface="Instrument Sans Semi Bold" pitchFamily="34" charset="-122"/>
                <a:cs typeface="Instrument Sans Semi Bold" pitchFamily="34" charset="-120"/>
              </a:rPr>
              <a:t>2. </a:t>
            </a:r>
            <a:r>
              <a:rPr lang="en-US" sz="1400" b="1" dirty="0">
                <a:solidFill>
                  <a:schemeClr val="accent2"/>
                </a:solidFill>
                <a:latin typeface="Instrument Sans Semi Bold" pitchFamily="34" charset="0"/>
                <a:ea typeface="Instrument Sans Semi Bold" pitchFamily="34" charset="-122"/>
                <a:cs typeface="Instrument Sans Semi Bold" pitchFamily="34" charset="-120"/>
              </a:rPr>
              <a:t>Personalize content </a:t>
            </a:r>
            <a:r>
              <a:rPr lang="en-US" sz="1400" dirty="0">
                <a:solidFill>
                  <a:srgbClr val="091C53"/>
                </a:solidFill>
                <a:latin typeface="Instrument Sans Semi Bold" pitchFamily="34" charset="0"/>
                <a:ea typeface="Instrument Sans Semi Bold" pitchFamily="34" charset="-122"/>
                <a:cs typeface="Instrument Sans Semi Bold" pitchFamily="34" charset="-120"/>
              </a:rPr>
              <a:t>for age groups with lower engagement, especially 31+, Due to Their Academic Learning Rate is Low.</a:t>
            </a:r>
          </a:p>
          <a:p>
            <a:pPr marL="0" indent="0" algn="l">
              <a:buNone/>
            </a:pPr>
            <a:r>
              <a:rPr lang="en-US" sz="1400" dirty="0">
                <a:solidFill>
                  <a:srgbClr val="091C53"/>
                </a:solidFill>
                <a:latin typeface="Instrument Sans Semi Bold" pitchFamily="34" charset="0"/>
                <a:ea typeface="Instrument Sans Semi Bold" pitchFamily="34" charset="-122"/>
                <a:cs typeface="Instrument Sans Semi Bold" pitchFamily="34" charset="-120"/>
              </a:rPr>
              <a:t>3. </a:t>
            </a:r>
            <a:r>
              <a:rPr lang="en-US" sz="1400" b="1" dirty="0">
                <a:solidFill>
                  <a:schemeClr val="accent2"/>
                </a:solidFill>
                <a:latin typeface="Instrument Sans Semi Bold" pitchFamily="34" charset="0"/>
                <a:ea typeface="Instrument Sans Semi Bold" pitchFamily="34" charset="-122"/>
                <a:cs typeface="Instrument Sans Semi Bold" pitchFamily="34" charset="-120"/>
              </a:rPr>
              <a:t>Leverage feedback analytics </a:t>
            </a:r>
            <a:r>
              <a:rPr lang="en-US" sz="1400" dirty="0">
                <a:solidFill>
                  <a:srgbClr val="091C53"/>
                </a:solidFill>
                <a:latin typeface="Instrument Sans Semi Bold" pitchFamily="34" charset="0"/>
                <a:ea typeface="Instrument Sans Semi Bold" pitchFamily="34" charset="-122"/>
                <a:cs typeface="Instrument Sans Semi Bold" pitchFamily="34" charset="-120"/>
              </a:rPr>
              <a:t>to enhance lower-rated courses using keyword-based sentiment analysis.</a:t>
            </a:r>
          </a:p>
        </p:txBody>
      </p:sp>
      <p:sp>
        <p:nvSpPr>
          <p:cNvPr id="11" name="TextBox 10">
            <a:extLst>
              <a:ext uri="{FF2B5EF4-FFF2-40B4-BE49-F238E27FC236}">
                <a16:creationId xmlns:a16="http://schemas.microsoft.com/office/drawing/2014/main" id="{258845C0-F0C6-4988-9CFB-4591C3E1F475}"/>
              </a:ext>
            </a:extLst>
          </p:cNvPr>
          <p:cNvSpPr txBox="1"/>
          <p:nvPr/>
        </p:nvSpPr>
        <p:spPr>
          <a:xfrm>
            <a:off x="6258302" y="1921600"/>
            <a:ext cx="5895595" cy="646331"/>
          </a:xfrm>
          <a:prstGeom prst="rect">
            <a:avLst/>
          </a:prstGeom>
          <a:noFill/>
        </p:spPr>
        <p:txBody>
          <a:bodyPr wrap="square">
            <a:spAutoFit/>
          </a:bodyPr>
          <a:lstStyle/>
          <a:p>
            <a:pPr marL="0" indent="0" algn="ctr">
              <a:buNone/>
            </a:pPr>
            <a:r>
              <a:rPr lang="en-US" sz="1800" b="1" dirty="0">
                <a:solidFill>
                  <a:schemeClr val="accent2"/>
                </a:solidFill>
                <a:latin typeface="Instrument Sans Semi Bold" pitchFamily="34" charset="0"/>
                <a:ea typeface="Instrument Sans Semi Bold" pitchFamily="34" charset="-122"/>
                <a:cs typeface="Instrument Sans Semi Bold" pitchFamily="34" charset="-120"/>
              </a:rPr>
              <a:t>Top 3 Student Segments</a:t>
            </a:r>
            <a:br>
              <a:rPr lang="en-US" sz="1800" b="1" dirty="0">
                <a:solidFill>
                  <a:schemeClr val="accent2"/>
                </a:solidFill>
                <a:latin typeface="Instrument Sans Semi Bold" pitchFamily="34" charset="0"/>
                <a:ea typeface="Instrument Sans Semi Bold" pitchFamily="34" charset="-122"/>
                <a:cs typeface="Instrument Sans Semi Bold" pitchFamily="34" charset="-120"/>
              </a:rPr>
            </a:br>
            <a:r>
              <a:rPr lang="en-US" sz="1800" b="1" dirty="0">
                <a:solidFill>
                  <a:schemeClr val="accent2"/>
                </a:solidFill>
                <a:latin typeface="Instrument Sans Semi Bold" pitchFamily="34" charset="0"/>
                <a:ea typeface="Instrument Sans Semi Bold" pitchFamily="34" charset="-122"/>
                <a:cs typeface="Instrument Sans Semi Bold" pitchFamily="34" charset="-120"/>
              </a:rPr>
              <a:t> (Sorted by Rating, Time Spent, and Completion Percentage)</a:t>
            </a:r>
          </a:p>
        </p:txBody>
      </p:sp>
    </p:spTree>
    <p:extLst>
      <p:ext uri="{BB962C8B-B14F-4D97-AF65-F5344CB8AC3E}">
        <p14:creationId xmlns:p14="http://schemas.microsoft.com/office/powerpoint/2010/main" val="932481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2117783-4787-6203-08D8-AEDF140CA95F}"/>
              </a:ext>
            </a:extLst>
          </p:cNvPr>
          <p:cNvSpPr txBox="1"/>
          <p:nvPr/>
        </p:nvSpPr>
        <p:spPr>
          <a:xfrm>
            <a:off x="128016" y="164592"/>
            <a:ext cx="11768328" cy="5411161"/>
          </a:xfrm>
          <a:prstGeom prst="rect">
            <a:avLst/>
          </a:prstGeom>
          <a:noFill/>
        </p:spPr>
        <p:txBody>
          <a:bodyPr wrap="square" rtlCol="0">
            <a:spAutoFit/>
          </a:bodyPr>
          <a:lstStyle/>
          <a:p>
            <a:pPr>
              <a:lnSpc>
                <a:spcPct val="115000"/>
              </a:lnSpc>
              <a:spcBef>
                <a:spcPts val="2400"/>
              </a:spcBef>
              <a:buNone/>
            </a:pPr>
            <a:r>
              <a:rPr lang="en-US" sz="14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t>🔍 </a:t>
            </a:r>
            <a:r>
              <a:rPr lang="en-US" sz="1400" b="1" kern="0" dirty="0">
                <a:solidFill>
                  <a:schemeClr val="accent1"/>
                </a:solidFill>
                <a:effectLst/>
                <a:latin typeface="Calibri" panose="020F0502020204030204" pitchFamily="34" charset="0"/>
                <a:ea typeface="MS Gothic" panose="020B0609070205080204" pitchFamily="49" charset="-128"/>
                <a:cs typeface="Times New Roman" panose="02020603050405020304" pitchFamily="18" charset="0"/>
              </a:rPr>
              <a:t>Key Insights</a:t>
            </a:r>
            <a:endParaRPr lang="en-IN" sz="1400" b="1" kern="0" dirty="0">
              <a:solidFill>
                <a:schemeClr val="accent1"/>
              </a:solidFill>
              <a:effectLst/>
              <a:latin typeface="Calibri" panose="020F0502020204030204" pitchFamily="34" charset="0"/>
              <a:ea typeface="MS Gothic" panose="020B0609070205080204" pitchFamily="49" charset="-128"/>
              <a:cs typeface="Times New Roman" panose="02020603050405020304" pitchFamily="18" charset="0"/>
            </a:endParaRPr>
          </a:p>
          <a:p>
            <a:pPr marL="342900" lvl="0" indent="-342900">
              <a:lnSpc>
                <a:spcPct val="115000"/>
              </a:lnSpc>
              <a:buFont typeface="+mj-lt"/>
              <a:buAutoNum type="arabicPeriod"/>
              <a:tabLst>
                <a:tab pos="228600" algn="l"/>
              </a:tabLst>
            </a:pPr>
            <a:r>
              <a:rPr lang="en-US" sz="1400" dirty="0">
                <a:effectLst/>
                <a:latin typeface="Cambria" panose="02040503050406030204" pitchFamily="18" charset="0"/>
                <a:ea typeface="MS Mincho" panose="02020609040205080304" pitchFamily="49" charset="-128"/>
                <a:cs typeface="Times New Roman" panose="02020603050405020304" pitchFamily="18" charset="0"/>
              </a:rPr>
              <a:t>Courses like DM101 and UX303 lead in student engagement, measured by both time spent and completion rates. These courses likely have interactive content or clear real-world relevance, making them highly appealing.</a:t>
            </a:r>
            <a:endParaRPr lang="en-IN" sz="14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15000"/>
              </a:lnSpc>
              <a:buFont typeface="+mj-lt"/>
              <a:buAutoNum type="arabicPeriod"/>
              <a:tabLst>
                <a:tab pos="228600" algn="l"/>
              </a:tabLst>
            </a:pPr>
            <a:r>
              <a:rPr lang="en-US" sz="1400" dirty="0">
                <a:effectLst/>
                <a:latin typeface="Cambria" panose="02040503050406030204" pitchFamily="18" charset="0"/>
                <a:ea typeface="MS Mincho" panose="02020609040205080304" pitchFamily="49" charset="-128"/>
                <a:cs typeface="Times New Roman" panose="02020603050405020304" pitchFamily="18" charset="0"/>
              </a:rPr>
              <a:t>Students aged 25–30 are consistently the most engaged demographic, possibly due to a balanced mix of academic maturity and professional ambition. Engagement noticeably tapers in students aged 31+, indicating a need for more flexible or tailored learning formats for older learners.</a:t>
            </a:r>
            <a:endParaRPr lang="en-IN" sz="14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15000"/>
              </a:lnSpc>
              <a:buFont typeface="+mj-lt"/>
              <a:buAutoNum type="arabicPeriod"/>
              <a:tabLst>
                <a:tab pos="228600" algn="l"/>
              </a:tabLst>
            </a:pPr>
            <a:r>
              <a:rPr lang="en-US" sz="1400" dirty="0">
                <a:effectLst/>
                <a:latin typeface="Cambria" panose="02040503050406030204" pitchFamily="18" charset="0"/>
                <a:ea typeface="MS Mincho" panose="02020609040205080304" pitchFamily="49" charset="-128"/>
                <a:cs typeface="Times New Roman" panose="02020603050405020304" pitchFamily="18" charset="0"/>
              </a:rPr>
              <a:t>3. Students from urban hubs like Bangalore and Mumbai exhibit higher engagement levels, possibly due to better internet access, a stronger tech-learning culture, or career-driven motivation in these metropolitan regions.</a:t>
            </a:r>
            <a:endParaRPr lang="en-IN" sz="14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15000"/>
              </a:lnSpc>
              <a:buFont typeface="+mj-lt"/>
              <a:buAutoNum type="arabicPeriod"/>
              <a:tabLst>
                <a:tab pos="228600" algn="l"/>
              </a:tabLst>
            </a:pPr>
            <a:r>
              <a:rPr lang="en-US" sz="1400" dirty="0">
                <a:effectLst/>
                <a:latin typeface="Cambria" panose="02040503050406030204" pitchFamily="18" charset="0"/>
                <a:ea typeface="MS Mincho" panose="02020609040205080304" pitchFamily="49" charset="-128"/>
                <a:cs typeface="Times New Roman" panose="02020603050405020304" pitchFamily="18" charset="0"/>
              </a:rPr>
              <a:t>A strong positive correlation exists between course completion rates and feedback ratings. This suggests that when students feel they are making measurable progress, they tend to report higher satisfaction — reinforcing the idea that clarity and momentum in learning are key.</a:t>
            </a:r>
            <a:endParaRPr lang="en-IN" sz="14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15000"/>
              </a:lnSpc>
              <a:spcAft>
                <a:spcPts val="1000"/>
              </a:spcAft>
              <a:buFont typeface="+mj-lt"/>
              <a:buAutoNum type="arabicPeriod"/>
              <a:tabLst>
                <a:tab pos="228600" algn="l"/>
              </a:tabLst>
            </a:pPr>
            <a:r>
              <a:rPr lang="en-US" sz="1400" dirty="0">
                <a:effectLst/>
                <a:latin typeface="Cambria" panose="02040503050406030204" pitchFamily="18" charset="0"/>
                <a:ea typeface="MS Mincho" panose="02020609040205080304" pitchFamily="49" charset="-128"/>
                <a:cs typeface="Times New Roman" panose="02020603050405020304" pitchFamily="18" charset="0"/>
              </a:rPr>
              <a:t>A top segment of students demonstrates both high engagement and strong satisfaction scores. These students could be ideal candidates for peer mentoring, ambassador programs, or case studies to promote the platform, turning engaged learners into brand advocates.</a:t>
            </a:r>
          </a:p>
          <a:p>
            <a:pPr lvl="0">
              <a:lnSpc>
                <a:spcPct val="115000"/>
              </a:lnSpc>
              <a:spcAft>
                <a:spcPts val="1000"/>
              </a:spcAft>
              <a:tabLst>
                <a:tab pos="228600" algn="l"/>
              </a:tabLst>
            </a:pPr>
            <a:r>
              <a:rPr lang="en-US" sz="14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t>💡 </a:t>
            </a:r>
            <a:r>
              <a:rPr lang="en-US" sz="1400" b="1" kern="0" dirty="0">
                <a:solidFill>
                  <a:schemeClr val="accent1"/>
                </a:solidFill>
                <a:effectLst/>
                <a:latin typeface="Calibri" panose="020F0502020204030204" pitchFamily="34" charset="0"/>
                <a:ea typeface="MS Gothic" panose="020B0609070205080204" pitchFamily="49" charset="-128"/>
                <a:cs typeface="Times New Roman" panose="02020603050405020304" pitchFamily="18" charset="0"/>
              </a:rPr>
              <a:t>Strategic Recommendations</a:t>
            </a:r>
            <a:endParaRPr lang="en-IN" sz="1400" b="1" kern="0" dirty="0">
              <a:solidFill>
                <a:schemeClr val="accent1"/>
              </a:solidFill>
              <a:effectLst/>
              <a:latin typeface="Calibri" panose="020F0502020204030204" pitchFamily="34" charset="0"/>
              <a:ea typeface="MS Gothic" panose="020B0609070205080204" pitchFamily="49" charset="-128"/>
              <a:cs typeface="Times New Roman" panose="02020603050405020304" pitchFamily="18" charset="0"/>
            </a:endParaRPr>
          </a:p>
          <a:p>
            <a:pPr marL="342900" lvl="0" indent="-342900">
              <a:lnSpc>
                <a:spcPct val="115000"/>
              </a:lnSpc>
              <a:buFont typeface="+mj-lt"/>
              <a:buAutoNum type="arabicPeriod"/>
              <a:tabLst>
                <a:tab pos="228600" algn="l"/>
              </a:tabLst>
            </a:pPr>
            <a:r>
              <a:rPr lang="en-US" sz="1400" dirty="0">
                <a:effectLst/>
                <a:latin typeface="Cambria" panose="02040503050406030204" pitchFamily="18" charset="0"/>
                <a:ea typeface="MS Mincho" panose="02020609040205080304" pitchFamily="49" charset="-128"/>
                <a:cs typeface="Times New Roman" panose="02020603050405020304" pitchFamily="18" charset="0"/>
              </a:rPr>
              <a:t> Promote high-performing courses like DM101 and UX303 through email campaigns, homepage highlights, and testimonials. Use success stories from top students in these courses to attract more enrollments and build trust.</a:t>
            </a:r>
            <a:endParaRPr lang="en-IN" sz="14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15000"/>
              </a:lnSpc>
              <a:buFont typeface="+mj-lt"/>
              <a:buAutoNum type="arabicPeriod"/>
              <a:tabLst>
                <a:tab pos="228600" algn="l"/>
              </a:tabLst>
            </a:pPr>
            <a:r>
              <a:rPr lang="en-US" sz="1400" dirty="0">
                <a:effectLst/>
                <a:latin typeface="Cambria" panose="02040503050406030204" pitchFamily="18" charset="0"/>
                <a:ea typeface="MS Mincho" panose="02020609040205080304" pitchFamily="49" charset="-128"/>
                <a:cs typeface="Times New Roman" panose="02020603050405020304" pitchFamily="18" charset="0"/>
              </a:rPr>
              <a:t> Introduce personalized content or pacing options for age groups with lower engagement — particularly the 31+ bracket. This could include flexible deadlines, modular learning, or topic-based microlearning, accommodating slower-paced academic habits and busy life schedules.</a:t>
            </a:r>
            <a:endParaRPr lang="en-IN" sz="14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15000"/>
              </a:lnSpc>
              <a:spcAft>
                <a:spcPts val="1000"/>
              </a:spcAft>
              <a:buFont typeface="+mj-lt"/>
              <a:buAutoNum type="arabicPeriod"/>
              <a:tabLst>
                <a:tab pos="228600" algn="l"/>
              </a:tabLst>
            </a:pPr>
            <a:r>
              <a:rPr lang="en-US" sz="1400" dirty="0">
                <a:effectLst/>
                <a:latin typeface="Cambria" panose="02040503050406030204" pitchFamily="18" charset="0"/>
                <a:ea typeface="MS Mincho" panose="02020609040205080304" pitchFamily="49" charset="-128"/>
                <a:cs typeface="Times New Roman" panose="02020603050405020304" pitchFamily="18" charset="0"/>
              </a:rPr>
              <a:t>Deploy feedback analytics and sentiment analysis to identify keywords and themes from student comments. Use this to redesign lower-rated courses, improve instruction quality, or even guide instructors to engage better. A dashboard showing real-time feedback trends can empower quick interventions.</a:t>
            </a:r>
            <a:endParaRPr lang="en-IN" sz="1400" dirty="0">
              <a:effectLst/>
              <a:latin typeface="Cambria" panose="02040503050406030204" pitchFamily="18" charset="0"/>
              <a:ea typeface="MS Mincho" panose="02020609040205080304" pitchFamily="49" charset="-128"/>
              <a:cs typeface="Times New Roman" panose="02020603050405020304" pitchFamily="18" charset="0"/>
            </a:endParaRPr>
          </a:p>
          <a:p>
            <a:pPr lvl="0">
              <a:lnSpc>
                <a:spcPct val="115000"/>
              </a:lnSpc>
              <a:spcAft>
                <a:spcPts val="1000"/>
              </a:spcAft>
              <a:tabLst>
                <a:tab pos="228600" algn="l"/>
              </a:tabLst>
            </a:pPr>
            <a:endParaRPr lang="en-IN" sz="1400"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9779019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Cambria">
      <a:majorFont>
        <a:latin typeface="Calibri" panose="020F0502020204030204"/>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60</TotalTime>
  <Words>627</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Cambria</vt:lpstr>
      <vt:lpstr>Instrument Sans Medium</vt:lpstr>
      <vt:lpstr>Instrument Sans Semi Bold</vt:lpstr>
      <vt:lpstr>Sylfaen</vt:lpstr>
      <vt:lpstr>Wingdings</vt:lpstr>
      <vt:lpstr>Wood Type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Vamsidhar Maddali</dc:creator>
  <cp:lastModifiedBy>Anmolmeet Singh</cp:lastModifiedBy>
  <cp:revision>9</cp:revision>
  <dcterms:created xsi:type="dcterms:W3CDTF">2025-04-22T06:30:35Z</dcterms:created>
  <dcterms:modified xsi:type="dcterms:W3CDTF">2025-04-23T18:45:41Z</dcterms:modified>
</cp:coreProperties>
</file>