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66" r:id="rId3"/>
    <p:sldId id="260" r:id="rId4"/>
    <p:sldId id="258" r:id="rId5"/>
    <p:sldId id="259" r:id="rId6"/>
    <p:sldId id="264" r:id="rId7"/>
    <p:sldId id="262" r:id="rId8"/>
    <p:sldId id="265" r:id="rId9"/>
    <p:sldId id="268"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34" autoAdjust="0"/>
  </p:normalViewPr>
  <p:slideViewPr>
    <p:cSldViewPr snapToGrid="0" snapToObjects="1">
      <p:cViewPr varScale="1">
        <p:scale>
          <a:sx n="78" d="100"/>
          <a:sy n="78" d="100"/>
        </p:scale>
        <p:origin x="854" y="58"/>
      </p:cViewPr>
      <p:guideLst>
        <p:guide orient="horz" pos="2160"/>
        <p:guide pos="3840"/>
      </p:guideLst>
    </p:cSldViewPr>
  </p:slideViewPr>
  <p:outlineViewPr>
    <p:cViewPr>
      <p:scale>
        <a:sx n="33" d="100"/>
        <a:sy n="33" d="100"/>
      </p:scale>
      <p:origin x="0" y="-231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4459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81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27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ctr">
            <a:normAutofit/>
          </a:bodyPr>
          <a:lstStyle>
            <a:lvl1pPr algn="ctr">
              <a:defRPr sz="6000">
                <a:solidFill>
                  <a:srgbClr val="DA1B22"/>
                </a:solidFill>
                <a:latin typeface="Broadway" panose="04040905080B02020502" pitchFamily="82" charset="0"/>
              </a:defRPr>
            </a:lvl1pPr>
          </a:lstStyle>
          <a:p>
            <a:r>
              <a:rPr lang="en-US" dirty="0"/>
              <a:t>Thank You</a:t>
            </a:r>
          </a:p>
        </p:txBody>
      </p:sp>
    </p:spTree>
    <p:extLst>
      <p:ext uri="{BB962C8B-B14F-4D97-AF65-F5344CB8AC3E}">
        <p14:creationId xmlns:p14="http://schemas.microsoft.com/office/powerpoint/2010/main" val="33071523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7957" y="343606"/>
            <a:ext cx="9343479" cy="5433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59026" y="1389578"/>
            <a:ext cx="11900452" cy="508237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p:nvSpPr>
        <p:spPr>
          <a:xfrm>
            <a:off x="0" y="6493564"/>
            <a:ext cx="6109252" cy="369332"/>
          </a:xfrm>
          <a:prstGeom prst="rect">
            <a:avLst/>
          </a:prstGeom>
          <a:solidFill>
            <a:srgbClr val="C5C7C9"/>
          </a:solidFill>
        </p:spPr>
        <p:txBody>
          <a:bodyPr wrap="square" rtlCol="0">
            <a:spAutoFit/>
          </a:bodyPr>
          <a:lstStyle/>
          <a:p>
            <a:endParaRPr lang="en-US" dirty="0"/>
          </a:p>
        </p:txBody>
      </p:sp>
      <p:sp>
        <p:nvSpPr>
          <p:cNvPr id="9" name="TextBox 8"/>
          <p:cNvSpPr txBox="1"/>
          <p:nvPr/>
        </p:nvSpPr>
        <p:spPr>
          <a:xfrm>
            <a:off x="6109252" y="6488668"/>
            <a:ext cx="6082748" cy="369332"/>
          </a:xfrm>
          <a:prstGeom prst="rect">
            <a:avLst/>
          </a:prstGeom>
          <a:solidFill>
            <a:srgbClr val="EC1B23"/>
          </a:solidFill>
        </p:spPr>
        <p:txBody>
          <a:bodyPr wrap="square" rtlCol="0">
            <a:spAutoFit/>
          </a:bodyPr>
          <a:lstStyle/>
          <a:p>
            <a:endParaRPr lang="en-US" dirty="0"/>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19791" y="172444"/>
            <a:ext cx="1272209" cy="885662"/>
          </a:xfrm>
          <a:prstGeom prst="rect">
            <a:avLst/>
          </a:prstGeom>
        </p:spPr>
      </p:pic>
      <p:pic>
        <p:nvPicPr>
          <p:cNvPr id="7" name="Picture 6"/>
          <p:cNvPicPr>
            <a:picLocks noChangeAspect="1"/>
          </p:cNvPicPr>
          <p:nvPr userDrawn="1"/>
        </p:nvPicPr>
        <p:blipFill rotWithShape="1">
          <a:blip r:embed="rId7">
            <a:extLst>
              <a:ext uri="{28A0092B-C50C-407E-A947-70E740481C1C}">
                <a14:useLocalDpi xmlns:a14="http://schemas.microsoft.com/office/drawing/2010/main" val="0"/>
              </a:ext>
            </a:extLst>
          </a:blip>
          <a:srcRect r="33340"/>
          <a:stretch/>
        </p:blipFill>
        <p:spPr>
          <a:xfrm>
            <a:off x="159026" y="54732"/>
            <a:ext cx="1293370" cy="1091821"/>
          </a:xfrm>
          <a:prstGeom prst="rect">
            <a:avLst/>
          </a:prstGeom>
        </p:spPr>
      </p:pic>
    </p:spTree>
    <p:extLst>
      <p:ext uri="{BB962C8B-B14F-4D97-AF65-F5344CB8AC3E}">
        <p14:creationId xmlns:p14="http://schemas.microsoft.com/office/powerpoint/2010/main" val="4170734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4" r:id="rId3"/>
    <p:sldLayoutId id="2147483687" r:id="rId4"/>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parvatibhurani@gweca.ac.in" TargetMode="External"/><Relationship Id="rId7" Type="http://schemas.openxmlformats.org/officeDocument/2006/relationships/hyperlink" Target="mailto:21it11@gweca.ac.in" TargetMode="External"/><Relationship Id="rId2" Type="http://schemas.openxmlformats.org/officeDocument/2006/relationships/hyperlink" Target="mailto:meetasharma@gweca.ac.in" TargetMode="External"/><Relationship Id="rId1" Type="http://schemas.openxmlformats.org/officeDocument/2006/relationships/slideLayout" Target="../slideLayouts/slideLayout2.xml"/><Relationship Id="rId6" Type="http://schemas.openxmlformats.org/officeDocument/2006/relationships/hyperlink" Target="mailto:21it05@gweca.ac.in" TargetMode="External"/><Relationship Id="rId5" Type="http://schemas.openxmlformats.org/officeDocument/2006/relationships/hyperlink" Target="mailto:21it01@gwec.ac.in" TargetMode="External"/><Relationship Id="rId4" Type="http://schemas.openxmlformats.org/officeDocument/2006/relationships/hyperlink" Target="mailto:21it21@gweca.ac.i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eballot.com/anonymous-secret-voting-syst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1381" y="685800"/>
            <a:ext cx="10058400" cy="3871451"/>
          </a:xfrm>
        </p:spPr>
        <p:txBody>
          <a:bodyPr>
            <a:noAutofit/>
          </a:bodyPr>
          <a:lstStyle/>
          <a:p>
            <a:r>
              <a:rPr lang="en-US" sz="4400" b="1" dirty="0"/>
              <a:t>GTT Foundation’s </a:t>
            </a:r>
            <a:br>
              <a:rPr lang="en-US" sz="4400" b="1" dirty="0"/>
            </a:br>
            <a:r>
              <a:rPr lang="en-US" sz="4400" b="1" dirty="0"/>
              <a:t>NES Innovation Awards 2023</a:t>
            </a:r>
            <a:br>
              <a:rPr lang="en-US" sz="4400" b="1" dirty="0"/>
            </a:br>
            <a:br>
              <a:rPr lang="en-US" sz="4400" b="1" dirty="0"/>
            </a:br>
            <a:r>
              <a:rPr lang="en-US" sz="4400" b="1" dirty="0"/>
              <a:t>Business Plan Template</a:t>
            </a:r>
          </a:p>
        </p:txBody>
      </p:sp>
      <p:sp>
        <p:nvSpPr>
          <p:cNvPr id="3" name="Subtitle 2"/>
          <p:cNvSpPr>
            <a:spLocks noGrp="1"/>
          </p:cNvSpPr>
          <p:nvPr>
            <p:ph type="subTitle" idx="1"/>
          </p:nvPr>
        </p:nvSpPr>
        <p:spPr>
          <a:xfrm>
            <a:off x="614363" y="4557252"/>
            <a:ext cx="10987087" cy="1600660"/>
          </a:xfrm>
        </p:spPr>
        <p:txBody>
          <a:bodyPr>
            <a:normAutofit/>
          </a:bodyPr>
          <a:lstStyle/>
          <a:p>
            <a:pPr algn="l"/>
            <a:r>
              <a:rPr lang="en-US" dirty="0">
                <a:solidFill>
                  <a:schemeClr val="tx1"/>
                </a:solidFill>
              </a:rPr>
              <a:t>Project Title : ONLINE VOTING SYSTEM</a:t>
            </a:r>
          </a:p>
          <a:p>
            <a:pPr algn="l"/>
            <a:r>
              <a:rPr lang="en-US" dirty="0"/>
              <a:t>Project Unique </a:t>
            </a:r>
            <a:r>
              <a:rPr lang="en-US"/>
              <a:t>ID :NES2223000051</a:t>
            </a:r>
            <a:endParaRPr lang="en-US" dirty="0">
              <a:solidFill>
                <a:schemeClr val="tx1"/>
              </a:solidFill>
            </a:endParaRPr>
          </a:p>
          <a:p>
            <a:pPr algn="l"/>
            <a:r>
              <a:rPr lang="en-US" dirty="0">
                <a:solidFill>
                  <a:schemeClr val="tx1"/>
                </a:solidFill>
              </a:rPr>
              <a:t>Name of the College :GOVT. WOMEN’S ENGINEERING COLLEGE AJMER,RAJ</a:t>
            </a:r>
          </a:p>
        </p:txBody>
      </p:sp>
    </p:spTree>
    <p:extLst>
      <p:ext uri="{BB962C8B-B14F-4D97-AF65-F5344CB8AC3E}">
        <p14:creationId xmlns:p14="http://schemas.microsoft.com/office/powerpoint/2010/main" val="52334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a:t>Thank You</a:t>
            </a:r>
          </a:p>
        </p:txBody>
      </p:sp>
    </p:spTree>
    <p:extLst>
      <p:ext uri="{BB962C8B-B14F-4D97-AF65-F5344CB8AC3E}">
        <p14:creationId xmlns:p14="http://schemas.microsoft.com/office/powerpoint/2010/main" val="328299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31015385"/>
              </p:ext>
            </p:extLst>
          </p:nvPr>
        </p:nvGraphicFramePr>
        <p:xfrm>
          <a:off x="171450" y="1357315"/>
          <a:ext cx="11872915" cy="4071936"/>
        </p:xfrm>
        <a:graphic>
          <a:graphicData uri="http://schemas.openxmlformats.org/drawingml/2006/table">
            <a:tbl>
              <a:tblPr>
                <a:tableStyleId>{5940675A-B579-460E-94D1-54222C63F5DA}</a:tableStyleId>
              </a:tblPr>
              <a:tblGrid>
                <a:gridCol w="2614549">
                  <a:extLst>
                    <a:ext uri="{9D8B030D-6E8A-4147-A177-3AD203B41FA5}">
                      <a16:colId xmlns:a16="http://schemas.microsoft.com/office/drawing/2014/main" val="20000"/>
                    </a:ext>
                  </a:extLst>
                </a:gridCol>
                <a:gridCol w="3029014">
                  <a:extLst>
                    <a:ext uri="{9D8B030D-6E8A-4147-A177-3AD203B41FA5}">
                      <a16:colId xmlns:a16="http://schemas.microsoft.com/office/drawing/2014/main" val="20001"/>
                    </a:ext>
                  </a:extLst>
                </a:gridCol>
                <a:gridCol w="2328864">
                  <a:extLst>
                    <a:ext uri="{9D8B030D-6E8A-4147-A177-3AD203B41FA5}">
                      <a16:colId xmlns:a16="http://schemas.microsoft.com/office/drawing/2014/main" val="20002"/>
                    </a:ext>
                  </a:extLst>
                </a:gridCol>
                <a:gridCol w="3900488">
                  <a:extLst>
                    <a:ext uri="{9D8B030D-6E8A-4147-A177-3AD203B41FA5}">
                      <a16:colId xmlns:a16="http://schemas.microsoft.com/office/drawing/2014/main" val="20003"/>
                    </a:ext>
                  </a:extLst>
                </a:gridCol>
              </a:tblGrid>
              <a:tr h="472434">
                <a:tc>
                  <a:txBody>
                    <a:bodyPr/>
                    <a:lstStyle/>
                    <a:p>
                      <a:pPr algn="l" fontAlgn="ct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400" u="none" strike="noStrike" dirty="0">
                          <a:effectLst/>
                        </a:rPr>
                        <a:t>Name </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400" u="none" strike="noStrike" dirty="0">
                          <a:effectLst/>
                        </a:rPr>
                        <a:t>Mobile Number</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400" u="none" strike="noStrike" dirty="0">
                          <a:effectLst/>
                        </a:rPr>
                        <a:t>Email Address</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899875">
                <a:tc>
                  <a:txBody>
                    <a:bodyPr/>
                    <a:lstStyle/>
                    <a:p>
                      <a:pPr algn="l" fontAlgn="ctr"/>
                      <a:r>
                        <a:rPr lang="en-US" sz="2400" u="none" strike="noStrike" dirty="0">
                          <a:effectLst/>
                        </a:rPr>
                        <a:t>Principal/HOD/Dean</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rPr>
                        <a:t>Meeta Sharma </a:t>
                      </a: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rPr>
                        <a:t>9413059625</a:t>
                      </a: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hlinkClick r:id="rId2"/>
                        </a:rPr>
                        <a:t>meetasharma@gweca.ac.in</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449938">
                <a:tc>
                  <a:txBody>
                    <a:bodyPr/>
                    <a:lstStyle/>
                    <a:p>
                      <a:pPr algn="l" fontAlgn="ctr"/>
                      <a:r>
                        <a:rPr lang="en-US" sz="2400" u="none" strike="noStrike">
                          <a:effectLst/>
                        </a:rPr>
                        <a:t>Guide</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rPr>
                        <a:t> Parvati </a:t>
                      </a:r>
                      <a:r>
                        <a:rPr lang="en-US" sz="2400" b="0" i="0" u="none" strike="noStrike" dirty="0" err="1">
                          <a:solidFill>
                            <a:srgbClr val="000000"/>
                          </a:solidFill>
                          <a:effectLst/>
                          <a:latin typeface="Calibri" panose="020F0502020204030204" pitchFamily="34" charset="0"/>
                        </a:rPr>
                        <a:t>Bhurani</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rPr>
                        <a:t>7976216969</a:t>
                      </a: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hlinkClick r:id="rId3"/>
                        </a:rPr>
                        <a:t>parvatibhurani@gweca.ac.in</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899875">
                <a:tc>
                  <a:txBody>
                    <a:bodyPr/>
                    <a:lstStyle/>
                    <a:p>
                      <a:pPr algn="l" fontAlgn="ctr"/>
                      <a:r>
                        <a:rPr lang="en-US" sz="2400" u="none" strike="noStrike" dirty="0">
                          <a:effectLst/>
                        </a:rPr>
                        <a:t>Project Leader (Participant1)</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rPr>
                        <a:t> Saumya Maheshwari</a:t>
                      </a: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rPr>
                        <a:t> 9413223768</a:t>
                      </a: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hlinkClick r:id="rId4"/>
                        </a:rPr>
                        <a:t>21it21@gweca.ac.in</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449938">
                <a:tc>
                  <a:txBody>
                    <a:bodyPr/>
                    <a:lstStyle/>
                    <a:p>
                      <a:pPr algn="l" fontAlgn="ctr"/>
                      <a:r>
                        <a:rPr lang="en-US" sz="2400" u="none" strike="noStrike" dirty="0">
                          <a:effectLst/>
                        </a:rPr>
                        <a:t>Participant 2</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rPr>
                        <a:t> Aditee</a:t>
                      </a: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rPr>
                        <a:t>8769756859</a:t>
                      </a: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hlinkClick r:id="rId5"/>
                        </a:rPr>
                        <a:t>21it01@gwec.ac.in</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449938">
                <a:tc>
                  <a:txBody>
                    <a:bodyPr/>
                    <a:lstStyle/>
                    <a:p>
                      <a:pPr algn="l" fontAlgn="ctr"/>
                      <a:r>
                        <a:rPr lang="en-US" sz="2400" u="none" strike="noStrike" dirty="0">
                          <a:effectLst/>
                        </a:rPr>
                        <a:t>Participant 3</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0" i="0" u="none" strike="noStrike" dirty="0" err="1">
                          <a:solidFill>
                            <a:srgbClr val="000000"/>
                          </a:solidFill>
                          <a:effectLst/>
                          <a:latin typeface="Calibri" panose="020F0502020204030204" pitchFamily="34" charset="0"/>
                        </a:rPr>
                        <a:t>Deepshika</a:t>
                      </a:r>
                      <a:r>
                        <a:rPr lang="en-US" sz="2400" b="0" i="0" u="none" strike="noStrike" dirty="0">
                          <a:solidFill>
                            <a:srgbClr val="000000"/>
                          </a:solidFill>
                          <a:effectLst/>
                          <a:latin typeface="Calibri" panose="020F0502020204030204" pitchFamily="34" charset="0"/>
                        </a:rPr>
                        <a:t> Verma</a:t>
                      </a: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rPr>
                        <a:t>7877732995</a:t>
                      </a: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hlinkClick r:id="rId6"/>
                        </a:rPr>
                        <a:t>21it05@gweca.ac.in</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449938">
                <a:tc>
                  <a:txBody>
                    <a:bodyPr/>
                    <a:lstStyle/>
                    <a:p>
                      <a:pPr algn="l" fontAlgn="ctr"/>
                      <a:r>
                        <a:rPr lang="en-US" sz="2400" u="none" strike="noStrike" dirty="0">
                          <a:effectLst/>
                        </a:rPr>
                        <a:t>Participant 4</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rPr>
                        <a:t>Lakshita Sharma</a:t>
                      </a: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rPr>
                        <a:t>7726953386</a:t>
                      </a:r>
                    </a:p>
                  </a:txBody>
                  <a:tcPr marL="9525" marR="9525" marT="9525" marB="0" anchor="ctr"/>
                </a:tc>
                <a:tc>
                  <a:txBody>
                    <a:bodyPr/>
                    <a:lstStyle/>
                    <a:p>
                      <a:pPr algn="l" fontAlgn="ctr"/>
                      <a:r>
                        <a:rPr lang="en-US" sz="2400" b="0" i="0" u="none" strike="noStrike" dirty="0">
                          <a:solidFill>
                            <a:srgbClr val="000000"/>
                          </a:solidFill>
                          <a:effectLst/>
                          <a:latin typeface="Calibri" panose="020F0502020204030204" pitchFamily="34" charset="0"/>
                          <a:hlinkClick r:id="rId7"/>
                        </a:rPr>
                        <a:t>21it11@gweca.ac.in</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2484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n-lt"/>
              </a:rPr>
              <a:t>Team Composition </a:t>
            </a:r>
          </a:p>
        </p:txBody>
      </p:sp>
      <p:sp>
        <p:nvSpPr>
          <p:cNvPr id="3" name="Content Placeholder 2"/>
          <p:cNvSpPr>
            <a:spLocks noGrp="1"/>
          </p:cNvSpPr>
          <p:nvPr>
            <p:ph idx="1"/>
          </p:nvPr>
        </p:nvSpPr>
        <p:spPr/>
        <p:txBody>
          <a:bodyPr>
            <a:normAutofit/>
          </a:bodyPr>
          <a:lstStyle/>
          <a:p>
            <a:pPr marL="0" indent="0">
              <a:buNone/>
            </a:pPr>
            <a:r>
              <a:rPr lang="en-US" dirty="0"/>
              <a:t>Group photograph with project guide in college uniform as applicable</a:t>
            </a:r>
          </a:p>
          <a:p>
            <a:pPr marL="0" indent="0">
              <a:buNone/>
            </a:pPr>
            <a:endParaRPr lang="en-US" dirty="0"/>
          </a:p>
          <a:p>
            <a:pPr marL="0" indent="0">
              <a:buNone/>
            </a:pPr>
            <a:endParaRPr lang="en-US" sz="2400" dirty="0">
              <a:latin typeface="+mn-lt"/>
            </a:endParaRPr>
          </a:p>
          <a:p>
            <a:pPr marL="0" indent="0">
              <a:buNone/>
            </a:pPr>
            <a:endParaRPr lang="en-US" dirty="0"/>
          </a:p>
          <a:p>
            <a:pPr marL="0" indent="0">
              <a:buNone/>
            </a:pPr>
            <a:endParaRPr lang="en-US" sz="2400" dirty="0">
              <a:latin typeface="+mn-lt"/>
            </a:endParaRPr>
          </a:p>
          <a:p>
            <a:pPr marL="0" indent="0">
              <a:buNone/>
            </a:pPr>
            <a:endParaRPr lang="en-US" dirty="0"/>
          </a:p>
          <a:p>
            <a:pPr marL="0" indent="0">
              <a:buNone/>
            </a:pPr>
            <a:r>
              <a:rPr lang="en-US" sz="1200" b="1" dirty="0"/>
              <a:t>Project Guide-</a:t>
            </a:r>
            <a:r>
              <a:rPr lang="en-US" sz="1200" i="0" u="none" strike="noStrike" dirty="0">
                <a:solidFill>
                  <a:srgbClr val="000000"/>
                </a:solidFill>
                <a:effectLst/>
                <a:latin typeface="Calibri" panose="020F0502020204030204" pitchFamily="34" charset="0"/>
              </a:rPr>
              <a:t>Parvati</a:t>
            </a:r>
            <a:r>
              <a:rPr lang="en-US" sz="1200" b="1" i="0" u="none" strike="noStrike" dirty="0">
                <a:solidFill>
                  <a:srgbClr val="000000"/>
                </a:solidFill>
                <a:effectLst/>
                <a:latin typeface="Calibri" panose="020F0502020204030204" pitchFamily="34" charset="0"/>
              </a:rPr>
              <a:t> </a:t>
            </a:r>
            <a:r>
              <a:rPr lang="en-US" sz="1200" b="0" i="0" u="none" strike="noStrike" dirty="0" err="1">
                <a:solidFill>
                  <a:srgbClr val="000000"/>
                </a:solidFill>
                <a:effectLst/>
                <a:latin typeface="Calibri" panose="020F0502020204030204" pitchFamily="34" charset="0"/>
              </a:rPr>
              <a:t>Bhurani</a:t>
            </a:r>
            <a:r>
              <a:rPr lang="en-US" sz="1200" b="0" i="0" u="none" strike="noStrike" dirty="0">
                <a:solidFill>
                  <a:srgbClr val="000000"/>
                </a:solidFill>
                <a:effectLst/>
                <a:latin typeface="Calibri" panose="020F0502020204030204" pitchFamily="34" charset="0"/>
              </a:rPr>
              <a:t>               </a:t>
            </a:r>
            <a:r>
              <a:rPr lang="en-US" sz="1200" b="1" i="0" u="none" strike="noStrike" dirty="0">
                <a:solidFill>
                  <a:srgbClr val="000000"/>
                </a:solidFill>
                <a:effectLst/>
                <a:latin typeface="Calibri" panose="020F0502020204030204" pitchFamily="34" charset="0"/>
              </a:rPr>
              <a:t>Team Member-</a:t>
            </a:r>
            <a:r>
              <a:rPr lang="en-US" sz="1200" i="0" u="none" strike="noStrike" dirty="0">
                <a:solidFill>
                  <a:srgbClr val="000000"/>
                </a:solidFill>
                <a:effectLst/>
                <a:latin typeface="Calibri" panose="020F0502020204030204" pitchFamily="34" charset="0"/>
              </a:rPr>
              <a:t>Aditee                                   </a:t>
            </a:r>
            <a:r>
              <a:rPr lang="en-US" sz="1200" b="1" i="0" u="none" strike="noStrike" dirty="0">
                <a:solidFill>
                  <a:srgbClr val="000000"/>
                </a:solidFill>
                <a:effectLst/>
                <a:latin typeface="Calibri" panose="020F0502020204030204" pitchFamily="34" charset="0"/>
              </a:rPr>
              <a:t>Team Member-</a:t>
            </a:r>
            <a:r>
              <a:rPr lang="en-US" sz="1200" i="0" u="none" strike="noStrike" dirty="0">
                <a:solidFill>
                  <a:srgbClr val="000000"/>
                </a:solidFill>
                <a:effectLst/>
                <a:latin typeface="Calibri" panose="020F0502020204030204" pitchFamily="34" charset="0"/>
              </a:rPr>
              <a:t>Saumya Maheshwari         </a:t>
            </a:r>
            <a:r>
              <a:rPr lang="en-US" sz="1200" b="1" i="0" u="none" strike="noStrike" dirty="0">
                <a:solidFill>
                  <a:srgbClr val="000000"/>
                </a:solidFill>
                <a:effectLst/>
                <a:latin typeface="Calibri" panose="020F0502020204030204" pitchFamily="34" charset="0"/>
              </a:rPr>
              <a:t>Team member-</a:t>
            </a:r>
            <a:r>
              <a:rPr lang="en-US" sz="1200" i="0" u="none" strike="noStrike" dirty="0" err="1">
                <a:solidFill>
                  <a:srgbClr val="000000"/>
                </a:solidFill>
                <a:effectLst/>
                <a:latin typeface="Calibri" panose="020F0502020204030204" pitchFamily="34" charset="0"/>
              </a:rPr>
              <a:t>Deepshika</a:t>
            </a:r>
            <a:r>
              <a:rPr lang="en-US" sz="1200" i="0" u="none" strike="noStrike" dirty="0">
                <a:solidFill>
                  <a:srgbClr val="000000"/>
                </a:solidFill>
                <a:effectLst/>
                <a:latin typeface="Calibri" panose="020F0502020204030204" pitchFamily="34" charset="0"/>
              </a:rPr>
              <a:t> Verma     </a:t>
            </a:r>
            <a:r>
              <a:rPr lang="en-US" sz="1200" b="1" i="0" u="none" strike="noStrike" dirty="0">
                <a:solidFill>
                  <a:srgbClr val="000000"/>
                </a:solidFill>
                <a:effectLst/>
                <a:latin typeface="Calibri" panose="020F0502020204030204" pitchFamily="34" charset="0"/>
              </a:rPr>
              <a:t>Team Membe</a:t>
            </a:r>
            <a:r>
              <a:rPr lang="en-US" sz="1200" i="0" u="none" strike="noStrike" dirty="0">
                <a:solidFill>
                  <a:srgbClr val="000000"/>
                </a:solidFill>
                <a:effectLst/>
                <a:latin typeface="Calibri" panose="020F0502020204030204" pitchFamily="34" charset="0"/>
              </a:rPr>
              <a:t>r-Lakshita Sharma</a:t>
            </a:r>
            <a:endParaRPr lang="en-US" sz="1200" dirty="0">
              <a:latin typeface="+mn-lt"/>
            </a:endParaRPr>
          </a:p>
        </p:txBody>
      </p:sp>
      <p:pic>
        <p:nvPicPr>
          <p:cNvPr id="5" name="Picture 4">
            <a:extLst>
              <a:ext uri="{FF2B5EF4-FFF2-40B4-BE49-F238E27FC236}">
                <a16:creationId xmlns:a16="http://schemas.microsoft.com/office/drawing/2014/main" id="{ED889B99-F3B3-5A40-81A5-2AF9558D7D11}"/>
              </a:ext>
            </a:extLst>
          </p:cNvPr>
          <p:cNvPicPr>
            <a:picLocks noChangeAspect="1"/>
          </p:cNvPicPr>
          <p:nvPr/>
        </p:nvPicPr>
        <p:blipFill>
          <a:blip r:embed="rId2"/>
          <a:stretch>
            <a:fillRect/>
          </a:stretch>
        </p:blipFill>
        <p:spPr>
          <a:xfrm>
            <a:off x="7695341" y="1877962"/>
            <a:ext cx="1861718" cy="2048616"/>
          </a:xfrm>
          <a:prstGeom prst="rect">
            <a:avLst/>
          </a:prstGeom>
        </p:spPr>
      </p:pic>
      <p:pic>
        <p:nvPicPr>
          <p:cNvPr id="7" name="Picture 6">
            <a:extLst>
              <a:ext uri="{FF2B5EF4-FFF2-40B4-BE49-F238E27FC236}">
                <a16:creationId xmlns:a16="http://schemas.microsoft.com/office/drawing/2014/main" id="{50A3D406-DE59-FAF3-DC06-DE8E4F115295}"/>
              </a:ext>
            </a:extLst>
          </p:cNvPr>
          <p:cNvPicPr>
            <a:picLocks noChangeAspect="1"/>
          </p:cNvPicPr>
          <p:nvPr/>
        </p:nvPicPr>
        <p:blipFill>
          <a:blip r:embed="rId3"/>
          <a:stretch>
            <a:fillRect/>
          </a:stretch>
        </p:blipFill>
        <p:spPr>
          <a:xfrm>
            <a:off x="5309419" y="1799304"/>
            <a:ext cx="1861718" cy="2127274"/>
          </a:xfrm>
          <a:prstGeom prst="rect">
            <a:avLst/>
          </a:prstGeom>
        </p:spPr>
      </p:pic>
      <p:pic>
        <p:nvPicPr>
          <p:cNvPr id="9" name="Picture 8">
            <a:extLst>
              <a:ext uri="{FF2B5EF4-FFF2-40B4-BE49-F238E27FC236}">
                <a16:creationId xmlns:a16="http://schemas.microsoft.com/office/drawing/2014/main" id="{6658CADB-D3CA-B7CB-588C-C89BA1FE0AA1}"/>
              </a:ext>
            </a:extLst>
          </p:cNvPr>
          <p:cNvPicPr>
            <a:picLocks noChangeAspect="1"/>
          </p:cNvPicPr>
          <p:nvPr/>
        </p:nvPicPr>
        <p:blipFill>
          <a:blip r:embed="rId4"/>
          <a:stretch>
            <a:fillRect/>
          </a:stretch>
        </p:blipFill>
        <p:spPr>
          <a:xfrm>
            <a:off x="2723535" y="1877962"/>
            <a:ext cx="2061680" cy="1976283"/>
          </a:xfrm>
          <a:prstGeom prst="rect">
            <a:avLst/>
          </a:prstGeom>
        </p:spPr>
      </p:pic>
      <p:pic>
        <p:nvPicPr>
          <p:cNvPr id="11" name="Picture 10">
            <a:extLst>
              <a:ext uri="{FF2B5EF4-FFF2-40B4-BE49-F238E27FC236}">
                <a16:creationId xmlns:a16="http://schemas.microsoft.com/office/drawing/2014/main" id="{5140DCF5-9BC7-CDD5-D310-006F4FB9D6F0}"/>
              </a:ext>
            </a:extLst>
          </p:cNvPr>
          <p:cNvPicPr>
            <a:picLocks noChangeAspect="1"/>
          </p:cNvPicPr>
          <p:nvPr/>
        </p:nvPicPr>
        <p:blipFill>
          <a:blip r:embed="rId5"/>
          <a:stretch>
            <a:fillRect/>
          </a:stretch>
        </p:blipFill>
        <p:spPr>
          <a:xfrm>
            <a:off x="265472" y="1877963"/>
            <a:ext cx="2061680" cy="1976282"/>
          </a:xfrm>
          <a:prstGeom prst="rect">
            <a:avLst/>
          </a:prstGeom>
        </p:spPr>
      </p:pic>
      <p:pic>
        <p:nvPicPr>
          <p:cNvPr id="13" name="Picture 12">
            <a:extLst>
              <a:ext uri="{FF2B5EF4-FFF2-40B4-BE49-F238E27FC236}">
                <a16:creationId xmlns:a16="http://schemas.microsoft.com/office/drawing/2014/main" id="{E73AF4E0-88CF-5990-C219-73A5359C45EA}"/>
              </a:ext>
            </a:extLst>
          </p:cNvPr>
          <p:cNvPicPr>
            <a:picLocks noChangeAspect="1"/>
          </p:cNvPicPr>
          <p:nvPr/>
        </p:nvPicPr>
        <p:blipFill>
          <a:blip r:embed="rId6"/>
          <a:stretch>
            <a:fillRect/>
          </a:stretch>
        </p:blipFill>
        <p:spPr>
          <a:xfrm>
            <a:off x="10081263" y="1877963"/>
            <a:ext cx="1861719" cy="1976282"/>
          </a:xfrm>
          <a:prstGeom prst="rect">
            <a:avLst/>
          </a:prstGeom>
        </p:spPr>
      </p:pic>
    </p:spTree>
    <p:extLst>
      <p:ext uri="{BB962C8B-B14F-4D97-AF65-F5344CB8AC3E}">
        <p14:creationId xmlns:p14="http://schemas.microsoft.com/office/powerpoint/2010/main" val="13336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n-lt"/>
              </a:rPr>
              <a:t>Slide # 1: What is the Problem</a:t>
            </a:r>
          </a:p>
        </p:txBody>
      </p:sp>
      <p:sp>
        <p:nvSpPr>
          <p:cNvPr id="3" name="Content Placeholder 2"/>
          <p:cNvSpPr>
            <a:spLocks noGrp="1"/>
          </p:cNvSpPr>
          <p:nvPr>
            <p:ph idx="1"/>
          </p:nvPr>
        </p:nvSpPr>
        <p:spPr/>
        <p:txBody>
          <a:bodyPr anchor="ctr">
            <a:normAutofit/>
          </a:bodyPr>
          <a:lstStyle/>
          <a:p>
            <a:r>
              <a:rPr lang="en-US" sz="2000" dirty="0">
                <a:latin typeface="+mn-lt"/>
              </a:rPr>
              <a:t>Define the problem/need you are addressing</a:t>
            </a:r>
          </a:p>
          <a:p>
            <a:pPr>
              <a:buFont typeface="Wingdings" panose="05000000000000000000" pitchFamily="2" charset="2"/>
              <a:buChar char="v"/>
            </a:pPr>
            <a:r>
              <a:rPr lang="en-US" sz="1600" b="0" i="0" dirty="0">
                <a:solidFill>
                  <a:srgbClr val="222222"/>
                </a:solidFill>
                <a:effectLst/>
                <a:latin typeface="Arial" panose="020B0604020202020204" pitchFamily="34" charset="0"/>
              </a:rPr>
              <a:t>The current offline system is at least 100 times more unsecure and is regularly hacked. Still we are living with it. It’s a common experience that people go to voting booth to realize that somebody has already voted in their place.</a:t>
            </a:r>
          </a:p>
          <a:p>
            <a:pPr algn="l">
              <a:buFont typeface="Wingdings" panose="05000000000000000000" pitchFamily="2" charset="2"/>
              <a:buChar char="v"/>
            </a:pPr>
            <a:r>
              <a:rPr lang="en-US" sz="1600" b="0" i="0" dirty="0">
                <a:solidFill>
                  <a:srgbClr val="222222"/>
                </a:solidFill>
                <a:effectLst/>
                <a:latin typeface="Arial" panose="020B0604020202020204" pitchFamily="34" charset="0"/>
              </a:rPr>
              <a:t> This happens because in the current system voter authentication happens by looking at the face of the voter and matching it with the photograph in the ID. Booth officials generally accept any government ID card as identity proof. People can impersonate anybody else with help of fake ID cards. This can never happen with online voting system.</a:t>
            </a:r>
          </a:p>
          <a:p>
            <a:pPr algn="l">
              <a:buFont typeface="Wingdings" panose="05000000000000000000" pitchFamily="2" charset="2"/>
              <a:buChar char="v"/>
            </a:pPr>
            <a:r>
              <a:rPr lang="en-US" sz="1600" b="0" i="0" dirty="0">
                <a:solidFill>
                  <a:srgbClr val="222222"/>
                </a:solidFill>
                <a:effectLst/>
                <a:latin typeface="Arial" panose="020B0604020202020204" pitchFamily="34" charset="0"/>
              </a:rPr>
              <a:t>Also , counting of votes specially in paper ballot happens manually and is prone to clerical errors. Several times recounting has provided different results which proves that errors and manipulation are common.</a:t>
            </a:r>
          </a:p>
          <a:p>
            <a:endParaRPr lang="en-US" sz="2000" dirty="0">
              <a:latin typeface="+mn-lt"/>
            </a:endParaRPr>
          </a:p>
          <a:p>
            <a:endParaRPr lang="en-US" sz="2000" dirty="0">
              <a:latin typeface="+mn-lt"/>
            </a:endParaRPr>
          </a:p>
        </p:txBody>
      </p:sp>
      <p:graphicFrame>
        <p:nvGraphicFramePr>
          <p:cNvPr id="4" name="Table 3">
            <a:extLst>
              <a:ext uri="{FF2B5EF4-FFF2-40B4-BE49-F238E27FC236}">
                <a16:creationId xmlns:a16="http://schemas.microsoft.com/office/drawing/2014/main" id="{A2C29582-5499-80D8-CF21-D2C48E0EDBDD}"/>
              </a:ext>
            </a:extLst>
          </p:cNvPr>
          <p:cNvGraphicFramePr>
            <a:graphicFrameLocks noGrp="1"/>
          </p:cNvGraphicFramePr>
          <p:nvPr>
            <p:extLst>
              <p:ext uri="{D42A27DB-BD31-4B8C-83A1-F6EECF244321}">
                <p14:modId xmlns:p14="http://schemas.microsoft.com/office/powerpoint/2010/main" val="3987817903"/>
              </p:ext>
            </p:extLst>
          </p:nvPr>
        </p:nvGraphicFramePr>
        <p:xfrm>
          <a:off x="2193828" y="1733566"/>
          <a:ext cx="681051" cy="1028334"/>
        </p:xfrm>
        <a:graphic>
          <a:graphicData uri="http://schemas.openxmlformats.org/drawingml/2006/table">
            <a:tbl>
              <a:tblPr firstCol="1">
                <a:tableStyleId>{2D5ABB26-0587-4C30-8999-92F81FD0307C}</a:tableStyleId>
              </a:tblPr>
              <a:tblGrid>
                <a:gridCol w="681051">
                  <a:extLst>
                    <a:ext uri="{9D8B030D-6E8A-4147-A177-3AD203B41FA5}">
                      <a16:colId xmlns:a16="http://schemas.microsoft.com/office/drawing/2014/main" val="2990540794"/>
                    </a:ext>
                  </a:extLst>
                </a:gridCol>
              </a:tblGrid>
              <a:tr h="197876">
                <a:tc>
                  <a:txBody>
                    <a:bodyPr/>
                    <a:lstStyle/>
                    <a:p>
                      <a:endParaRPr lang="en-IN" dirty="0"/>
                    </a:p>
                  </a:txBody>
                  <a:tcPr/>
                </a:tc>
                <a:extLst>
                  <a:ext uri="{0D108BD9-81ED-4DB2-BD59-A6C34878D82A}">
                    <a16:rowId xmlns:a16="http://schemas.microsoft.com/office/drawing/2014/main" val="3425063371"/>
                  </a:ext>
                </a:extLst>
              </a:tr>
              <a:tr h="296814">
                <a:tc>
                  <a:txBody>
                    <a:bodyPr/>
                    <a:lstStyle/>
                    <a:p>
                      <a:pPr algn="ctr" fontAlgn="t"/>
                      <a:endParaRPr lang="en-IN" b="0" dirty="0">
                        <a:solidFill>
                          <a:srgbClr val="444444"/>
                        </a:solidFill>
                        <a:effectLst/>
                      </a:endParaRPr>
                    </a:p>
                  </a:txBody>
                  <a:tcPr marL="0" marR="0" marT="0" marB="0"/>
                </a:tc>
                <a:extLst>
                  <a:ext uri="{0D108BD9-81ED-4DB2-BD59-A6C34878D82A}">
                    <a16:rowId xmlns:a16="http://schemas.microsoft.com/office/drawing/2014/main" val="2766816800"/>
                  </a:ext>
                </a:extLst>
              </a:tr>
              <a:tr h="197876">
                <a:tc>
                  <a:txBody>
                    <a:bodyPr/>
                    <a:lstStyle/>
                    <a:p>
                      <a:endParaRPr lang="en-IN" dirty="0"/>
                    </a:p>
                  </a:txBody>
                  <a:tcPr/>
                </a:tc>
                <a:extLst>
                  <a:ext uri="{0D108BD9-81ED-4DB2-BD59-A6C34878D82A}">
                    <a16:rowId xmlns:a16="http://schemas.microsoft.com/office/drawing/2014/main" val="1275730862"/>
                  </a:ext>
                </a:extLst>
              </a:tr>
            </a:tbl>
          </a:graphicData>
        </a:graphic>
      </p:graphicFrame>
      <p:pic>
        <p:nvPicPr>
          <p:cNvPr id="1026" name="Picture 2">
            <a:extLst>
              <a:ext uri="{FF2B5EF4-FFF2-40B4-BE49-F238E27FC236}">
                <a16:creationId xmlns:a16="http://schemas.microsoft.com/office/drawing/2014/main" id="{AB1A3CA9-BACD-1A66-1686-95627753B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23780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24BDB07-BBCF-65FE-B147-BC760D221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23780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2E4C8F0-9D44-25DA-BF6A-1878DF6E7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23780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08756F0A-4C06-F8C8-17C7-17655F9D99EA}"/>
              </a:ext>
            </a:extLst>
          </p:cNvPr>
          <p:cNvSpPr>
            <a:spLocks noChangeArrowheads="1"/>
          </p:cNvSpPr>
          <p:nvPr/>
        </p:nvSpPr>
        <p:spPr bwMode="auto">
          <a:xfrm>
            <a:off x="-677401" y="20182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239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Slide # 2: What is the solution?</a:t>
            </a:r>
          </a:p>
        </p:txBody>
      </p:sp>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US" sz="1200" b="0" i="0" dirty="0">
                <a:solidFill>
                  <a:srgbClr val="222222"/>
                </a:solidFill>
                <a:effectLst/>
                <a:latin typeface="Arial" panose="020B0604020202020204" pitchFamily="34" charset="0"/>
              </a:rPr>
              <a:t>Online Voting is a web-based voting system that will help you manage your elections easily and securely. This voting system can be used for casting votes during the elections held in colleges, etc. </a:t>
            </a:r>
          </a:p>
          <a:p>
            <a:pPr>
              <a:buFont typeface="Wingdings" panose="05000000000000000000" pitchFamily="2" charset="2"/>
              <a:buChar char="v"/>
            </a:pPr>
            <a:r>
              <a:rPr lang="en-US" sz="1200" b="0" i="0" dirty="0">
                <a:solidFill>
                  <a:srgbClr val="222222"/>
                </a:solidFill>
                <a:effectLst/>
                <a:latin typeface="Arial" panose="020B0604020202020204" pitchFamily="34" charset="0"/>
              </a:rPr>
              <a:t>In this system the voter do not have to go to the polling booth to cast their vote. They can use their personal computer to cast their votes. </a:t>
            </a:r>
          </a:p>
          <a:p>
            <a:pPr>
              <a:buFont typeface="Wingdings" panose="05000000000000000000" pitchFamily="2" charset="2"/>
              <a:buChar char="v"/>
            </a:pPr>
            <a:r>
              <a:rPr lang="en-US" sz="1200" b="0" i="0" dirty="0">
                <a:solidFill>
                  <a:srgbClr val="222222"/>
                </a:solidFill>
                <a:effectLst/>
                <a:latin typeface="Arial" panose="020B0604020202020204" pitchFamily="34" charset="0"/>
              </a:rPr>
              <a:t>There is a database which is maintained in which all the name of the voters with their complete information is stored.</a:t>
            </a:r>
          </a:p>
          <a:p>
            <a:pPr algn="l">
              <a:buFont typeface="Wingdings" panose="05000000000000000000" pitchFamily="2" charset="2"/>
              <a:buChar char="v"/>
            </a:pPr>
            <a:r>
              <a:rPr lang="en-US" sz="1200" b="0" i="0" u="none" strike="noStrike" dirty="0">
                <a:solidFill>
                  <a:srgbClr val="444444"/>
                </a:solidFill>
                <a:effectLst/>
                <a:latin typeface="Sofia-Pro-Medium"/>
              </a:rPr>
              <a:t>Online voting tools and online election voting systems help you make important decisions by gathering the input of your group in a way that’s systematic and verifiable.</a:t>
            </a:r>
          </a:p>
          <a:p>
            <a:pPr algn="l">
              <a:buFont typeface="Wingdings" panose="05000000000000000000" pitchFamily="2" charset="2"/>
              <a:buChar char="v"/>
            </a:pPr>
            <a:r>
              <a:rPr lang="en-US" sz="1200" b="0" i="0" u="none" strike="noStrike" dirty="0">
                <a:solidFill>
                  <a:srgbClr val="444444"/>
                </a:solidFill>
                <a:effectLst/>
                <a:latin typeface="Sofia-Pro-Medium"/>
              </a:rPr>
              <a:t>Oftentimes, these decisions are made on a yearly basis - during an event (e.g. your organization’s AGM) or at a particular time of the year. Or you might run ongoing polls amongst your group (e.g. anonymous employee feedback surveys).</a:t>
            </a:r>
          </a:p>
          <a:p>
            <a:pPr algn="l">
              <a:buFont typeface="Wingdings" panose="05000000000000000000" pitchFamily="2" charset="2"/>
              <a:buChar char="v"/>
            </a:pPr>
            <a:r>
              <a:rPr lang="en-US" sz="1200" b="0" i="0" u="none" strike="noStrike" dirty="0">
                <a:solidFill>
                  <a:srgbClr val="444444"/>
                </a:solidFill>
                <a:effectLst/>
                <a:latin typeface="Sofia-Pro-Medium"/>
              </a:rPr>
              <a:t>It’s a good idea to use an online voting system to:</a:t>
            </a:r>
          </a:p>
          <a:p>
            <a:pPr algn="l">
              <a:buFont typeface="Wingdings" panose="05000000000000000000" pitchFamily="2" charset="2"/>
              <a:buChar char="v"/>
            </a:pPr>
            <a:r>
              <a:rPr lang="en-US" sz="1200" b="1" i="0" u="none" strike="noStrike" dirty="0">
                <a:solidFill>
                  <a:srgbClr val="444444"/>
                </a:solidFill>
                <a:effectLst/>
                <a:latin typeface="Sofia-Pro-Medium"/>
              </a:rPr>
              <a:t>Elect your leadership</a:t>
            </a:r>
            <a:r>
              <a:rPr lang="en-US" sz="1200" b="0" i="0" u="none" strike="noStrike" dirty="0">
                <a:solidFill>
                  <a:srgbClr val="444444"/>
                </a:solidFill>
                <a:effectLst/>
                <a:latin typeface="Sofia-Pro-Medium"/>
              </a:rPr>
              <a:t>: A board of directors election is a good example, where there are multiple positions (e.g. chair, vice president, secretary, treasurer). All of which may include supporting documentation (e.g. biographies, resumés, headshots).</a:t>
            </a:r>
          </a:p>
          <a:p>
            <a:pPr algn="l">
              <a:buFont typeface="Wingdings" panose="05000000000000000000" pitchFamily="2" charset="2"/>
              <a:buChar char="v"/>
            </a:pPr>
            <a:r>
              <a:rPr lang="en-US" sz="1200" b="1" i="0" u="none" strike="noStrike" dirty="0">
                <a:solidFill>
                  <a:srgbClr val="444444"/>
                </a:solidFill>
                <a:effectLst/>
                <a:latin typeface="Sofia-Pro-Medium"/>
              </a:rPr>
              <a:t>Admit new members to your group</a:t>
            </a:r>
            <a:r>
              <a:rPr lang="en-US" sz="1200" b="0" i="0" u="none" strike="noStrike" dirty="0">
                <a:solidFill>
                  <a:srgbClr val="444444"/>
                </a:solidFill>
                <a:effectLst/>
                <a:latin typeface="Sofia-Pro-Medium"/>
              </a:rPr>
              <a:t>. This helps you stick to a regular, fair process of evaluation and lets candidates know what to expect.</a:t>
            </a:r>
          </a:p>
          <a:p>
            <a:pPr algn="l">
              <a:buFont typeface="Wingdings" panose="05000000000000000000" pitchFamily="2" charset="2"/>
              <a:buChar char="v"/>
            </a:pPr>
            <a:r>
              <a:rPr lang="en-US" sz="1200" b="1" i="0" u="none" strike="noStrike" dirty="0">
                <a:solidFill>
                  <a:srgbClr val="444444"/>
                </a:solidFill>
                <a:effectLst/>
                <a:latin typeface="Sofia-Pro-Medium"/>
              </a:rPr>
              <a:t>Gather </a:t>
            </a:r>
            <a:r>
              <a:rPr lang="en-US" sz="1200" b="1" i="0" u="none" strike="noStrike" dirty="0">
                <a:solidFill>
                  <a:srgbClr val="3498DB"/>
                </a:solidFill>
                <a:effectLst/>
                <a:latin typeface="Sofia-Pro-Medium"/>
                <a:hlinkClick r:id="rId2"/>
              </a:rPr>
              <a:t>anonymous</a:t>
            </a:r>
            <a:r>
              <a:rPr lang="en-US" sz="1200" b="1" i="0" u="none" strike="noStrike" dirty="0">
                <a:solidFill>
                  <a:srgbClr val="3498DB"/>
                </a:solidFill>
                <a:effectLst/>
                <a:latin typeface="Sofia-Pro-Medium"/>
              </a:rPr>
              <a:t> </a:t>
            </a:r>
            <a:r>
              <a:rPr lang="en-US" sz="1200" b="1" i="0" u="none" strike="noStrike" dirty="0">
                <a:solidFill>
                  <a:srgbClr val="444444"/>
                </a:solidFill>
                <a:effectLst/>
                <a:latin typeface="Sofia-Pro-Medium"/>
              </a:rPr>
              <a:t>feedback from your employees</a:t>
            </a:r>
            <a:r>
              <a:rPr lang="en-US" sz="1200" b="0" i="0" u="none" strike="noStrike" dirty="0">
                <a:solidFill>
                  <a:srgbClr val="444444"/>
                </a:solidFill>
                <a:effectLst/>
                <a:latin typeface="Sofia-Pro-Medium"/>
              </a:rPr>
              <a:t>. Managers (and managers of managers) want to know how their employees truly feel about their jobs and work life. Using an online voting system with a capacity for secret balloting helps employees express their true feelings, by understanding and trusting that their feedback will be heard, but not tied directly to them.</a:t>
            </a:r>
          </a:p>
          <a:p>
            <a:pPr algn="l">
              <a:buFont typeface="Wingdings" panose="05000000000000000000" pitchFamily="2" charset="2"/>
              <a:buChar char="v"/>
            </a:pPr>
            <a:r>
              <a:rPr lang="en-US" sz="1200" b="1" i="0" u="none" strike="noStrike" dirty="0">
                <a:solidFill>
                  <a:srgbClr val="444444"/>
                </a:solidFill>
                <a:effectLst/>
                <a:latin typeface="Sofia-Pro-Medium"/>
              </a:rPr>
              <a:t>Vote on yearly budgets</a:t>
            </a:r>
            <a:r>
              <a:rPr lang="en-US" sz="1200" b="0" i="0" u="none" strike="noStrike" dirty="0">
                <a:solidFill>
                  <a:srgbClr val="444444"/>
                </a:solidFill>
                <a:effectLst/>
                <a:latin typeface="Sofia-Pro-Medium"/>
              </a:rPr>
              <a:t>. And since adjustments to your budget are often needed, an online voting system will keep voting secure and accessible - no matter where the members of your group may happen to be.</a:t>
            </a:r>
          </a:p>
          <a:p>
            <a:pPr algn="l">
              <a:buFont typeface="Wingdings" panose="05000000000000000000" pitchFamily="2" charset="2"/>
              <a:buChar char="v"/>
            </a:pPr>
            <a:r>
              <a:rPr lang="en-US" sz="1200" b="1" i="0" u="none" strike="noStrike" dirty="0">
                <a:solidFill>
                  <a:srgbClr val="444444"/>
                </a:solidFill>
                <a:effectLst/>
                <a:latin typeface="Sofia-Pro-Medium"/>
              </a:rPr>
              <a:t>Alter your operational procedures and bylaws</a:t>
            </a:r>
            <a:r>
              <a:rPr lang="en-US" sz="1200" b="0" i="0" u="none" strike="noStrike" dirty="0">
                <a:solidFill>
                  <a:srgbClr val="444444"/>
                </a:solidFill>
                <a:effectLst/>
                <a:latin typeface="Sofia-Pro-Medium"/>
              </a:rPr>
              <a:t>. Just like leadership elections, expect group members to react strongly toward changes - no matter how minor - to organizational processes. You’ll want to collect individual responses to these changes in a systematic manner.</a:t>
            </a:r>
          </a:p>
          <a:p>
            <a:pPr algn="l">
              <a:buFont typeface="Wingdings" panose="05000000000000000000" pitchFamily="2" charset="2"/>
              <a:buChar char="v"/>
            </a:pPr>
            <a:r>
              <a:rPr lang="en-US" sz="1200" b="0" i="0" u="none" strike="noStrike" dirty="0">
                <a:solidFill>
                  <a:srgbClr val="444444"/>
                </a:solidFill>
                <a:effectLst/>
                <a:latin typeface="Sofia-Pro-Medium"/>
              </a:rPr>
              <a:t>In all of these cases, an online voting system will enable better decisions, justify those decisions, and let you share proof that these decisions were carried out in line with the standards of your group.</a:t>
            </a:r>
          </a:p>
          <a:p>
            <a:pPr marL="0" indent="0" algn="l">
              <a:buNone/>
            </a:pPr>
            <a:endParaRPr lang="en-US" sz="1200" b="0" i="0" u="none" strike="noStrike" dirty="0">
              <a:solidFill>
                <a:srgbClr val="444444"/>
              </a:solidFill>
              <a:effectLst/>
              <a:latin typeface="Sofia-Pro-Medium"/>
            </a:endParaRPr>
          </a:p>
        </p:txBody>
      </p:sp>
    </p:spTree>
    <p:extLst>
      <p:ext uri="{BB962C8B-B14F-4D97-AF65-F5344CB8AC3E}">
        <p14:creationId xmlns:p14="http://schemas.microsoft.com/office/powerpoint/2010/main" val="62405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n-lt"/>
              </a:rPr>
              <a:t>Slide # 3: Customer Profile</a:t>
            </a:r>
          </a:p>
        </p:txBody>
      </p:sp>
      <p:sp>
        <p:nvSpPr>
          <p:cNvPr id="3" name="Content Placeholder 2"/>
          <p:cNvSpPr>
            <a:spLocks noGrp="1"/>
          </p:cNvSpPr>
          <p:nvPr>
            <p:ph idx="1"/>
          </p:nvPr>
        </p:nvSpPr>
        <p:spPr/>
        <p:txBody>
          <a:bodyPr>
            <a:normAutofit/>
          </a:bodyPr>
          <a:lstStyle/>
          <a:p>
            <a:pPr marL="228600" lvl="1"/>
            <a:r>
              <a:rPr lang="en-US" dirty="0"/>
              <a:t>Customer profile (who is the actual user / customer for your product? Describe the customer's profile clearly)</a:t>
            </a:r>
          </a:p>
          <a:p>
            <a:pPr marL="0" lvl="1" indent="0">
              <a:buNone/>
            </a:pPr>
            <a:endParaRPr lang="en-US" dirty="0"/>
          </a:p>
          <a:p>
            <a:pPr marL="0" lvl="1" indent="0">
              <a:buNone/>
            </a:pPr>
            <a:endParaRPr lang="en-US" dirty="0"/>
          </a:p>
          <a:p>
            <a:pPr marL="0" lvl="1" indent="0">
              <a:buNone/>
            </a:pPr>
            <a:endParaRPr lang="en-US" dirty="0"/>
          </a:p>
          <a:p>
            <a:pPr marL="228600" lvl="1"/>
            <a:r>
              <a:rPr lang="en-US" b="1" i="0" dirty="0">
                <a:solidFill>
                  <a:srgbClr val="143E5E"/>
                </a:solidFill>
                <a:effectLst/>
                <a:latin typeface="sofia-pro"/>
              </a:rPr>
              <a:t>Educational institutions</a:t>
            </a:r>
            <a:r>
              <a:rPr lang="en-US" b="0" i="0" dirty="0">
                <a:solidFill>
                  <a:srgbClr val="143E5E"/>
                </a:solidFill>
                <a:effectLst/>
                <a:latin typeface="sofia-pro"/>
              </a:rPr>
              <a:t> - Across colleges, universities, and K-12 schools, votes and elections for faculty, student, and alumni groups are built into their foundations. The wider school systems themselves often have their own large-scale matters to vote on as well. Example educational institution voting events include SGA elections, faculty elections, and alumni elections.</a:t>
            </a:r>
            <a:br>
              <a:rPr lang="en-US" b="0" i="0" dirty="0">
                <a:solidFill>
                  <a:srgbClr val="143E5E"/>
                </a:solidFill>
                <a:effectLst/>
                <a:latin typeface="sofia-pro"/>
              </a:rPr>
            </a:br>
            <a:endParaRPr lang="en-US" b="0" i="0" dirty="0">
              <a:solidFill>
                <a:srgbClr val="143E5E"/>
              </a:solidFill>
              <a:effectLst/>
              <a:latin typeface="sofia-pro"/>
            </a:endParaRPr>
          </a:p>
          <a:p>
            <a:pPr marL="0" lvl="1" indent="0">
              <a:buNone/>
            </a:pPr>
            <a:endParaRPr lang="en-US" dirty="0"/>
          </a:p>
        </p:txBody>
      </p:sp>
    </p:spTree>
    <p:extLst>
      <p:ext uri="{BB962C8B-B14F-4D97-AF65-F5344CB8AC3E}">
        <p14:creationId xmlns:p14="http://schemas.microsoft.com/office/powerpoint/2010/main" val="75365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a:t>Slide # 4: Differentiation / Innovation </a:t>
            </a:r>
          </a:p>
        </p:txBody>
      </p:sp>
      <p:sp>
        <p:nvSpPr>
          <p:cNvPr id="7" name="Content Placeholder 6"/>
          <p:cNvSpPr>
            <a:spLocks noGrp="1"/>
          </p:cNvSpPr>
          <p:nvPr>
            <p:ph idx="1"/>
          </p:nvPr>
        </p:nvSpPr>
        <p:spPr/>
        <p:txBody>
          <a:bodyPr anchor="ctr"/>
          <a:lstStyle/>
          <a:p>
            <a:pPr marL="265113" lvl="1"/>
            <a:r>
              <a:rPr lang="en-US" dirty="0"/>
              <a:t>Differentiation / Innovation (What makes your product or solution approach different from what others have tried out?)</a:t>
            </a:r>
          </a:p>
          <a:p>
            <a:pPr algn="l" rtl="0">
              <a:buFont typeface="Wingdings" panose="05000000000000000000" pitchFamily="2" charset="2"/>
              <a:buChar char="v"/>
            </a:pPr>
            <a:r>
              <a:rPr lang="en-US" sz="1600" b="0" i="0" dirty="0">
                <a:solidFill>
                  <a:srgbClr val="222222"/>
                </a:solidFill>
                <a:effectLst/>
                <a:latin typeface="Arial" panose="020B0604020202020204" pitchFamily="34" charset="0"/>
              </a:rPr>
              <a:t>Online Voting is a web-based voting system that will help you manage your elections easily and securely. This voting system can be used for casting votes during the elections held in colleges, etc. </a:t>
            </a:r>
          </a:p>
          <a:p>
            <a:pPr algn="l" rtl="0">
              <a:buFont typeface="Wingdings" panose="05000000000000000000" pitchFamily="2" charset="2"/>
              <a:buChar char="v"/>
            </a:pPr>
            <a:r>
              <a:rPr lang="en-US" sz="1600" b="0" i="0" dirty="0">
                <a:solidFill>
                  <a:srgbClr val="222222"/>
                </a:solidFill>
                <a:effectLst/>
                <a:latin typeface="Arial" panose="020B0604020202020204" pitchFamily="34" charset="0"/>
              </a:rPr>
              <a:t>In this system the voter do not have to go to the polling booth to cast their vote. They can use their personal computer to cast their votes. There is a database which is maintained in which all the name of the voters with their complete information is stored.</a:t>
            </a:r>
          </a:p>
          <a:p>
            <a:pPr marL="0" indent="0">
              <a:buNone/>
            </a:pPr>
            <a:br>
              <a:rPr lang="en-US" sz="1600" dirty="0"/>
            </a:br>
            <a:endParaRPr lang="en-US" sz="1800" dirty="0"/>
          </a:p>
        </p:txBody>
      </p:sp>
    </p:spTree>
    <p:extLst>
      <p:ext uri="{BB962C8B-B14F-4D97-AF65-F5344CB8AC3E}">
        <p14:creationId xmlns:p14="http://schemas.microsoft.com/office/powerpoint/2010/main" val="120730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Slide # 5: Budget</a:t>
            </a:r>
          </a:p>
        </p:txBody>
      </p:sp>
      <p:sp>
        <p:nvSpPr>
          <p:cNvPr id="3" name="Content Placeholder 2"/>
          <p:cNvSpPr>
            <a:spLocks noGrp="1"/>
          </p:cNvSpPr>
          <p:nvPr>
            <p:ph idx="1"/>
          </p:nvPr>
        </p:nvSpPr>
        <p:spPr/>
        <p:txBody>
          <a:bodyPr>
            <a:normAutofit/>
          </a:bodyPr>
          <a:lstStyle/>
          <a:p>
            <a:pPr marL="228600" lvl="1"/>
            <a:r>
              <a:rPr lang="en-US" dirty="0"/>
              <a:t>Budget (how much time and cost is involved to build the final product?)</a:t>
            </a:r>
            <a:endParaRPr lang="en-US" sz="1800" dirty="0"/>
          </a:p>
        </p:txBody>
      </p:sp>
      <p:pic>
        <p:nvPicPr>
          <p:cNvPr id="5" name="Picture 4">
            <a:extLst>
              <a:ext uri="{FF2B5EF4-FFF2-40B4-BE49-F238E27FC236}">
                <a16:creationId xmlns:a16="http://schemas.microsoft.com/office/drawing/2014/main" id="{B1C40E81-59AD-5E92-0A7A-5F6F2FAC00F9}"/>
              </a:ext>
            </a:extLst>
          </p:cNvPr>
          <p:cNvPicPr>
            <a:picLocks noChangeAspect="1"/>
          </p:cNvPicPr>
          <p:nvPr/>
        </p:nvPicPr>
        <p:blipFill>
          <a:blip r:embed="rId2"/>
          <a:stretch>
            <a:fillRect/>
          </a:stretch>
        </p:blipFill>
        <p:spPr>
          <a:xfrm>
            <a:off x="4277032" y="1657156"/>
            <a:ext cx="4345857" cy="4857237"/>
          </a:xfrm>
          <a:prstGeom prst="rect">
            <a:avLst/>
          </a:prstGeom>
        </p:spPr>
      </p:pic>
    </p:spTree>
    <p:extLst>
      <p:ext uri="{BB962C8B-B14F-4D97-AF65-F5344CB8AC3E}">
        <p14:creationId xmlns:p14="http://schemas.microsoft.com/office/powerpoint/2010/main" val="102329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Video of Prototype or Application</a:t>
            </a:r>
          </a:p>
        </p:txBody>
      </p:sp>
      <p:sp>
        <p:nvSpPr>
          <p:cNvPr id="3" name="Content Placeholder 2"/>
          <p:cNvSpPr>
            <a:spLocks noGrp="1"/>
          </p:cNvSpPr>
          <p:nvPr>
            <p:ph idx="1"/>
          </p:nvPr>
        </p:nvSpPr>
        <p:spPr/>
        <p:txBody>
          <a:bodyPr/>
          <a:lstStyle/>
          <a:p>
            <a:r>
              <a:rPr lang="en-US" dirty="0"/>
              <a:t>Share a video demonstration of your idea/project</a:t>
            </a:r>
          </a:p>
          <a:p>
            <a:r>
              <a:rPr lang="en-US" dirty="0"/>
              <a:t>Share it via mail/zip/Google Drive link</a:t>
            </a:r>
          </a:p>
          <a:p>
            <a:r>
              <a:rPr lang="en-US" dirty="0"/>
              <a:t>Time Limit maximum 1 minutes</a:t>
            </a:r>
          </a:p>
        </p:txBody>
      </p:sp>
    </p:spTree>
    <p:extLst>
      <p:ext uri="{BB962C8B-B14F-4D97-AF65-F5344CB8AC3E}">
        <p14:creationId xmlns:p14="http://schemas.microsoft.com/office/powerpoint/2010/main" val="3571131728"/>
      </p:ext>
    </p:extLst>
  </p:cSld>
  <p:clrMapOvr>
    <a:masterClrMapping/>
  </p:clrMapOvr>
</p:sld>
</file>

<file path=ppt/theme/theme1.xml><?xml version="1.0" encoding="utf-8"?>
<a:theme xmlns:a="http://schemas.openxmlformats.org/drawingml/2006/main" name="GTT Powerpoint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TT Powerpoint Template" id="{7533ED02-DDF4-45BA-9F14-0953E7E3AECB}" vid="{A389A607-458B-48E0-8BFB-61BEB84A9386}"/>
    </a:ext>
  </a:extLst>
</a:theme>
</file>

<file path=docProps/app.xml><?xml version="1.0" encoding="utf-8"?>
<Properties xmlns="http://schemas.openxmlformats.org/officeDocument/2006/extended-properties" xmlns:vt="http://schemas.openxmlformats.org/officeDocument/2006/docPropsVTypes">
  <Template>GTT Powerpoint Template</Template>
  <TotalTime>4335</TotalTime>
  <Words>1011</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Broadway</vt:lpstr>
      <vt:lpstr>Calibri</vt:lpstr>
      <vt:lpstr>Calibri Light</vt:lpstr>
      <vt:lpstr>sofia-pro</vt:lpstr>
      <vt:lpstr>Sofia-Pro-Medium</vt:lpstr>
      <vt:lpstr>Wingdings</vt:lpstr>
      <vt:lpstr>GTT Powerpoint Template</vt:lpstr>
      <vt:lpstr>GTT Foundation’s  NES Innovation Awards 2023  Business Plan Template</vt:lpstr>
      <vt:lpstr>PowerPoint Presentation</vt:lpstr>
      <vt:lpstr>Team Composition </vt:lpstr>
      <vt:lpstr>Slide # 1: What is the Problem</vt:lpstr>
      <vt:lpstr>Slide # 2: What is the solution?</vt:lpstr>
      <vt:lpstr>Slide # 3: Customer Profile</vt:lpstr>
      <vt:lpstr>Slide # 4: Differentiation / Innovation </vt:lpstr>
      <vt:lpstr>Slide # 5: Budget</vt:lpstr>
      <vt:lpstr>Video of Prototype or Application</vt:lpstr>
      <vt:lpstr>Thank You</vt:lpstr>
    </vt:vector>
  </TitlesOfParts>
  <Company>Relinfo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to NES Award</dc:title>
  <dc:creator>Amey Mashelkar</dc:creator>
  <cp:lastModifiedBy>aditeesingh03@outlook.com</cp:lastModifiedBy>
  <cp:revision>34</cp:revision>
  <dcterms:created xsi:type="dcterms:W3CDTF">2015-04-10T11:43:30Z</dcterms:created>
  <dcterms:modified xsi:type="dcterms:W3CDTF">2023-03-10T08:41:54Z</dcterms:modified>
</cp:coreProperties>
</file>