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75" r:id="rId3"/>
    <p:sldId id="257" r:id="rId4"/>
    <p:sldId id="276" r:id="rId5"/>
    <p:sldId id="277" r:id="rId6"/>
    <p:sldId id="258" r:id="rId7"/>
    <p:sldId id="259" r:id="rId8"/>
    <p:sldId id="260" r:id="rId9"/>
    <p:sldId id="278" r:id="rId10"/>
    <p:sldId id="279" r:id="rId11"/>
    <p:sldId id="280" r:id="rId12"/>
    <p:sldId id="281" r:id="rId13"/>
    <p:sldId id="282" r:id="rId14"/>
    <p:sldId id="283" r:id="rId15"/>
    <p:sldId id="285" r:id="rId16"/>
    <p:sldId id="286" r:id="rId17"/>
    <p:sldId id="287" r:id="rId18"/>
    <p:sldId id="270"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330"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71BDBD2E-87EB-4496-B877-DF3861B7DA12}" type="datetimeFigureOut">
              <a:rPr lang="en-US" smtClean="0"/>
              <a:pPr/>
              <a:t>9/25/2023</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79499FE7-3D98-4DEA-9A91-63601233552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1BDBD2E-87EB-4496-B877-DF3861B7DA12}" type="datetimeFigureOut">
              <a:rPr lang="en-US" smtClean="0"/>
              <a:pPr/>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499FE7-3D98-4DEA-9A91-63601233552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1BDBD2E-87EB-4496-B877-DF3861B7DA12}" type="datetimeFigureOut">
              <a:rPr lang="en-US" smtClean="0"/>
              <a:pPr/>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499FE7-3D98-4DEA-9A91-63601233552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71BDBD2E-87EB-4496-B877-DF3861B7DA12}" type="datetimeFigureOut">
              <a:rPr lang="en-US" smtClean="0"/>
              <a:pPr/>
              <a:t>9/25/2023</a:t>
            </a:fld>
            <a:endParaRPr lang="en-US"/>
          </a:p>
        </p:txBody>
      </p:sp>
      <p:sp>
        <p:nvSpPr>
          <p:cNvPr id="9" name="Slide Number Placeholder 8"/>
          <p:cNvSpPr>
            <a:spLocks noGrp="1"/>
          </p:cNvSpPr>
          <p:nvPr>
            <p:ph type="sldNum" sz="quarter" idx="15"/>
          </p:nvPr>
        </p:nvSpPr>
        <p:spPr/>
        <p:txBody>
          <a:bodyPr rtlCol="0"/>
          <a:lstStyle/>
          <a:p>
            <a:fld id="{79499FE7-3D98-4DEA-9A91-636012335522}"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71BDBD2E-87EB-4496-B877-DF3861B7DA12}" type="datetimeFigureOut">
              <a:rPr lang="en-US" smtClean="0"/>
              <a:pPr/>
              <a:t>9/25/2023</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79499FE7-3D98-4DEA-9A91-63601233552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71BDBD2E-87EB-4496-B877-DF3861B7DA12}" type="datetimeFigureOut">
              <a:rPr lang="en-US" smtClean="0"/>
              <a:pPr/>
              <a:t>9/25/2023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499FE7-3D98-4DEA-9A91-636012335522}"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71BDBD2E-87EB-4496-B877-DF3861B7DA12}" type="datetimeFigureOut">
              <a:rPr lang="en-US" smtClean="0"/>
              <a:pPr/>
              <a:t>9/25/2023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499FE7-3D98-4DEA-9A91-636012335522}"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71BDBD2E-87EB-4496-B877-DF3861B7DA12}" type="datetimeFigureOut">
              <a:rPr lang="en-US" smtClean="0"/>
              <a:pPr/>
              <a:t>9/25/2023</a:t>
            </a:fld>
            <a:endParaRPr lang="en-US"/>
          </a:p>
        </p:txBody>
      </p:sp>
      <p:sp>
        <p:nvSpPr>
          <p:cNvPr id="7" name="Slide Number Placeholder 6"/>
          <p:cNvSpPr>
            <a:spLocks noGrp="1"/>
          </p:cNvSpPr>
          <p:nvPr>
            <p:ph type="sldNum" sz="quarter" idx="11"/>
          </p:nvPr>
        </p:nvSpPr>
        <p:spPr/>
        <p:txBody>
          <a:bodyPr rtlCol="0"/>
          <a:lstStyle/>
          <a:p>
            <a:fld id="{79499FE7-3D98-4DEA-9A91-636012335522}"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BDBD2E-87EB-4496-B877-DF3861B7DA12}" type="datetimeFigureOut">
              <a:rPr lang="en-US" smtClean="0"/>
              <a:pPr/>
              <a:t>9/25/2023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499FE7-3D98-4DEA-9A91-63601233552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71BDBD2E-87EB-4496-B877-DF3861B7DA12}" type="datetimeFigureOut">
              <a:rPr lang="en-US" smtClean="0"/>
              <a:pPr/>
              <a:t>9/25/2023</a:t>
            </a:fld>
            <a:endParaRPr lang="en-US"/>
          </a:p>
        </p:txBody>
      </p:sp>
      <p:sp>
        <p:nvSpPr>
          <p:cNvPr id="22" name="Slide Number Placeholder 21"/>
          <p:cNvSpPr>
            <a:spLocks noGrp="1"/>
          </p:cNvSpPr>
          <p:nvPr>
            <p:ph type="sldNum" sz="quarter" idx="15"/>
          </p:nvPr>
        </p:nvSpPr>
        <p:spPr/>
        <p:txBody>
          <a:bodyPr rtlCol="0"/>
          <a:lstStyle/>
          <a:p>
            <a:fld id="{79499FE7-3D98-4DEA-9A91-636012335522}"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71BDBD2E-87EB-4496-B877-DF3861B7DA12}" type="datetimeFigureOut">
              <a:rPr lang="en-US" smtClean="0"/>
              <a:pPr/>
              <a:t>9/25/2023</a:t>
            </a:fld>
            <a:endParaRPr lang="en-US"/>
          </a:p>
        </p:txBody>
      </p:sp>
      <p:sp>
        <p:nvSpPr>
          <p:cNvPr id="18" name="Slide Number Placeholder 17"/>
          <p:cNvSpPr>
            <a:spLocks noGrp="1"/>
          </p:cNvSpPr>
          <p:nvPr>
            <p:ph type="sldNum" sz="quarter" idx="11"/>
          </p:nvPr>
        </p:nvSpPr>
        <p:spPr/>
        <p:txBody>
          <a:bodyPr rtlCol="0"/>
          <a:lstStyle/>
          <a:p>
            <a:fld id="{79499FE7-3D98-4DEA-9A91-636012335522}"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71BDBD2E-87EB-4496-B877-DF3861B7DA12}" type="datetimeFigureOut">
              <a:rPr lang="en-US" smtClean="0"/>
              <a:pPr/>
              <a:t>9/25/2023</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79499FE7-3D98-4DEA-9A91-63601233552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8.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1640" y="304800"/>
            <a:ext cx="7772400" cy="1829761"/>
          </a:xfrm>
        </p:spPr>
        <p:txBody>
          <a:bodyPr>
            <a:normAutofit/>
          </a:bodyPr>
          <a:lstStyle/>
          <a:p>
            <a:pPr algn="ctr"/>
            <a:r>
              <a:rPr lang="en-US" sz="4000" dirty="0">
                <a:solidFill>
                  <a:schemeClr val="tx1"/>
                </a:solidFill>
              </a:rPr>
              <a:t>Forest Fire Prevention System</a:t>
            </a:r>
          </a:p>
        </p:txBody>
      </p:sp>
      <p:sp>
        <p:nvSpPr>
          <p:cNvPr id="3" name="Subtitle 2"/>
          <p:cNvSpPr>
            <a:spLocks noGrp="1"/>
          </p:cNvSpPr>
          <p:nvPr>
            <p:ph type="subTitle" idx="1"/>
          </p:nvPr>
        </p:nvSpPr>
        <p:spPr>
          <a:xfrm>
            <a:off x="1187624" y="2134561"/>
            <a:ext cx="7772400" cy="1199704"/>
          </a:xfrm>
        </p:spPr>
        <p:txBody>
          <a:bodyPr>
            <a:noAutofit/>
          </a:bodyPr>
          <a:lstStyle/>
          <a:p>
            <a:pPr algn="ctr"/>
            <a:r>
              <a:rPr lang="en-US" sz="2600" dirty="0"/>
              <a:t>Parul Institute of Computer Applications</a:t>
            </a:r>
          </a:p>
          <a:p>
            <a:pPr algn="ctr"/>
            <a:r>
              <a:rPr lang="en-US" sz="2800" dirty="0"/>
              <a:t>Semester 5  Project – 1</a:t>
            </a:r>
          </a:p>
          <a:p>
            <a:pPr algn="ctr"/>
            <a:r>
              <a:rPr lang="en-US" sz="2400" dirty="0"/>
              <a:t>2023-24</a:t>
            </a:r>
          </a:p>
          <a:p>
            <a:pPr algn="ctr"/>
            <a:r>
              <a:rPr lang="en-US" sz="2600" dirty="0"/>
              <a:t>Team members</a:t>
            </a:r>
          </a:p>
          <a:p>
            <a:pPr algn="ctr"/>
            <a:r>
              <a:rPr lang="en-IN" sz="2000" b="1" dirty="0"/>
              <a:t>1. 210510126018 Aditya Kumar Pan Div :- F</a:t>
            </a:r>
          </a:p>
          <a:p>
            <a:pPr algn="ctr"/>
            <a:r>
              <a:rPr lang="en-IN" sz="2000" b="1" dirty="0"/>
              <a:t>2. 210510126027 Het Nirav Bhai Shah Div:- F</a:t>
            </a:r>
          </a:p>
          <a:p>
            <a:pPr algn="ctr"/>
            <a:r>
              <a:rPr lang="en-IN" sz="2000" dirty="0"/>
              <a:t>3. 210510126019 Yavisth Panchal Div :- F</a:t>
            </a:r>
            <a:endParaRPr lang="en-IN" sz="2000" b="1" dirty="0"/>
          </a:p>
          <a:p>
            <a:pPr algn="ctr"/>
            <a:r>
              <a:rPr lang="en-IN" sz="2000" b="1" dirty="0"/>
              <a:t>   </a:t>
            </a:r>
          </a:p>
          <a:p>
            <a:pPr algn="ctr"/>
            <a:endParaRPr lang="en-IN" sz="2000" b="1" dirty="0"/>
          </a:p>
          <a:p>
            <a:pPr algn="ct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CB12A-5318-53C4-0945-A7514F41B8DE}"/>
              </a:ext>
            </a:extLst>
          </p:cNvPr>
          <p:cNvSpPr>
            <a:spLocks noGrp="1"/>
          </p:cNvSpPr>
          <p:nvPr>
            <p:ph type="title"/>
          </p:nvPr>
        </p:nvSpPr>
        <p:spPr/>
        <p:txBody>
          <a:bodyPr/>
          <a:lstStyle/>
          <a:p>
            <a:r>
              <a:rPr lang="en-US" dirty="0"/>
              <a:t>Data Flow Diagram (0 Level)</a:t>
            </a:r>
          </a:p>
        </p:txBody>
      </p:sp>
      <p:pic>
        <p:nvPicPr>
          <p:cNvPr id="5" name="Content Placeholder 4">
            <a:extLst>
              <a:ext uri="{FF2B5EF4-FFF2-40B4-BE49-F238E27FC236}">
                <a16:creationId xmlns:a16="http://schemas.microsoft.com/office/drawing/2014/main" id="{27E22573-B7D1-4890-E89B-C69764385114}"/>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519112" y="3127375"/>
            <a:ext cx="7343775" cy="1819275"/>
          </a:xfrm>
        </p:spPr>
      </p:pic>
    </p:spTree>
    <p:extLst>
      <p:ext uri="{BB962C8B-B14F-4D97-AF65-F5344CB8AC3E}">
        <p14:creationId xmlns:p14="http://schemas.microsoft.com/office/powerpoint/2010/main" val="2352546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4422A-20CB-67E3-8F79-0C9781D56F5E}"/>
              </a:ext>
            </a:extLst>
          </p:cNvPr>
          <p:cNvSpPr>
            <a:spLocks noGrp="1"/>
          </p:cNvSpPr>
          <p:nvPr>
            <p:ph type="title"/>
          </p:nvPr>
        </p:nvSpPr>
        <p:spPr/>
        <p:txBody>
          <a:bodyPr/>
          <a:lstStyle/>
          <a:p>
            <a:r>
              <a:rPr lang="en-US" dirty="0"/>
              <a:t>Data Flow Diagram (1 Level)</a:t>
            </a:r>
          </a:p>
        </p:txBody>
      </p:sp>
      <p:pic>
        <p:nvPicPr>
          <p:cNvPr id="5" name="Content Placeholder 4">
            <a:extLst>
              <a:ext uri="{FF2B5EF4-FFF2-40B4-BE49-F238E27FC236}">
                <a16:creationId xmlns:a16="http://schemas.microsoft.com/office/drawing/2014/main" id="{FD1A10AC-AF66-0DA2-D928-3085BDB104ED}"/>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130287" y="1600200"/>
            <a:ext cx="4121425" cy="4873625"/>
          </a:xfrm>
        </p:spPr>
      </p:pic>
    </p:spTree>
    <p:extLst>
      <p:ext uri="{BB962C8B-B14F-4D97-AF65-F5344CB8AC3E}">
        <p14:creationId xmlns:p14="http://schemas.microsoft.com/office/powerpoint/2010/main" val="3128964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C6125-A041-ED4B-7674-B407E022D165}"/>
              </a:ext>
            </a:extLst>
          </p:cNvPr>
          <p:cNvSpPr>
            <a:spLocks noGrp="1"/>
          </p:cNvSpPr>
          <p:nvPr>
            <p:ph type="title"/>
          </p:nvPr>
        </p:nvSpPr>
        <p:spPr/>
        <p:txBody>
          <a:bodyPr/>
          <a:lstStyle/>
          <a:p>
            <a:r>
              <a:rPr lang="en-US" dirty="0"/>
              <a:t>Data Flow Diagram (2 Level)</a:t>
            </a:r>
          </a:p>
        </p:txBody>
      </p:sp>
      <p:pic>
        <p:nvPicPr>
          <p:cNvPr id="5" name="Content Placeholder 4">
            <a:extLst>
              <a:ext uri="{FF2B5EF4-FFF2-40B4-BE49-F238E27FC236}">
                <a16:creationId xmlns:a16="http://schemas.microsoft.com/office/drawing/2014/main" id="{0CA55C41-03EA-C16E-71F7-C7050095F382}"/>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947737" y="1698625"/>
            <a:ext cx="6486525" cy="4676775"/>
          </a:xfrm>
        </p:spPr>
      </p:pic>
    </p:spTree>
    <p:extLst>
      <p:ext uri="{BB962C8B-B14F-4D97-AF65-F5344CB8AC3E}">
        <p14:creationId xmlns:p14="http://schemas.microsoft.com/office/powerpoint/2010/main" val="1662511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BA077-4653-E0E0-D0A7-B1EABDA73AEC}"/>
              </a:ext>
            </a:extLst>
          </p:cNvPr>
          <p:cNvSpPr>
            <a:spLocks noGrp="1"/>
          </p:cNvSpPr>
          <p:nvPr>
            <p:ph type="title"/>
          </p:nvPr>
        </p:nvSpPr>
        <p:spPr/>
        <p:txBody>
          <a:bodyPr/>
          <a:lstStyle/>
          <a:p>
            <a:r>
              <a:rPr lang="en-US" dirty="0"/>
              <a:t>Data Flow Diagram (2 Level)</a:t>
            </a:r>
          </a:p>
        </p:txBody>
      </p:sp>
      <p:pic>
        <p:nvPicPr>
          <p:cNvPr id="5" name="Content Placeholder 4">
            <a:extLst>
              <a:ext uri="{FF2B5EF4-FFF2-40B4-BE49-F238E27FC236}">
                <a16:creationId xmlns:a16="http://schemas.microsoft.com/office/drawing/2014/main" id="{C4FCCF5A-00A4-037F-923D-7133A9F0C37D}"/>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795870" y="1600200"/>
            <a:ext cx="4790260" cy="4873625"/>
          </a:xfrm>
        </p:spPr>
      </p:pic>
    </p:spTree>
    <p:extLst>
      <p:ext uri="{BB962C8B-B14F-4D97-AF65-F5344CB8AC3E}">
        <p14:creationId xmlns:p14="http://schemas.microsoft.com/office/powerpoint/2010/main" val="1303850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4EE1-9EE2-93B3-06C0-1CEC42CC1DEB}"/>
              </a:ext>
            </a:extLst>
          </p:cNvPr>
          <p:cNvSpPr>
            <a:spLocks noGrp="1"/>
          </p:cNvSpPr>
          <p:nvPr>
            <p:ph type="title"/>
          </p:nvPr>
        </p:nvSpPr>
        <p:spPr/>
        <p:txBody>
          <a:bodyPr/>
          <a:lstStyle/>
          <a:p>
            <a:r>
              <a:rPr lang="en-US" dirty="0"/>
              <a:t>Use Case Diagram</a:t>
            </a:r>
          </a:p>
        </p:txBody>
      </p:sp>
      <p:pic>
        <p:nvPicPr>
          <p:cNvPr id="5" name="Content Placeholder 4">
            <a:extLst>
              <a:ext uri="{FF2B5EF4-FFF2-40B4-BE49-F238E27FC236}">
                <a16:creationId xmlns:a16="http://schemas.microsoft.com/office/drawing/2014/main" id="{31E66F30-C3B1-ECB1-5467-2EFE4ED2D5A7}"/>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348728" y="1600200"/>
            <a:ext cx="5684544" cy="4873625"/>
          </a:xfrm>
        </p:spPr>
      </p:pic>
    </p:spTree>
    <p:extLst>
      <p:ext uri="{BB962C8B-B14F-4D97-AF65-F5344CB8AC3E}">
        <p14:creationId xmlns:p14="http://schemas.microsoft.com/office/powerpoint/2010/main" val="2768178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702E9-EECC-9E93-5620-24CD524F20A4}"/>
              </a:ext>
            </a:extLst>
          </p:cNvPr>
          <p:cNvSpPr>
            <a:spLocks noGrp="1"/>
          </p:cNvSpPr>
          <p:nvPr>
            <p:ph type="title"/>
          </p:nvPr>
        </p:nvSpPr>
        <p:spPr/>
        <p:txBody>
          <a:bodyPr/>
          <a:lstStyle/>
          <a:p>
            <a:r>
              <a:rPr lang="en-US" dirty="0"/>
              <a:t>Data Dictionary</a:t>
            </a:r>
          </a:p>
        </p:txBody>
      </p:sp>
      <p:graphicFrame>
        <p:nvGraphicFramePr>
          <p:cNvPr id="4" name="Content Placeholder 3">
            <a:extLst>
              <a:ext uri="{FF2B5EF4-FFF2-40B4-BE49-F238E27FC236}">
                <a16:creationId xmlns:a16="http://schemas.microsoft.com/office/drawing/2014/main" id="{243BC5A6-D6AD-617A-03BC-B5FA11DB0268}"/>
              </a:ext>
            </a:extLst>
          </p:cNvPr>
          <p:cNvGraphicFramePr>
            <a:graphicFrameLocks noGrp="1"/>
          </p:cNvGraphicFramePr>
          <p:nvPr>
            <p:ph sz="quarter" idx="1"/>
            <p:extLst>
              <p:ext uri="{D42A27DB-BD31-4B8C-83A1-F6EECF244321}">
                <p14:modId xmlns:p14="http://schemas.microsoft.com/office/powerpoint/2010/main" val="4076617330"/>
              </p:ext>
            </p:extLst>
          </p:nvPr>
        </p:nvGraphicFramePr>
        <p:xfrm>
          <a:off x="1005205" y="3446462"/>
          <a:ext cx="6371590" cy="1441832"/>
        </p:xfrm>
        <a:graphic>
          <a:graphicData uri="http://schemas.openxmlformats.org/drawingml/2006/table">
            <a:tbl>
              <a:tblPr firstRow="1" firstCol="1" bandRow="1">
                <a:tableStyleId>{5C22544A-7EE6-4342-B048-85BDC9FD1C3A}</a:tableStyleId>
              </a:tblPr>
              <a:tblGrid>
                <a:gridCol w="577850">
                  <a:extLst>
                    <a:ext uri="{9D8B030D-6E8A-4147-A177-3AD203B41FA5}">
                      <a16:colId xmlns:a16="http://schemas.microsoft.com/office/drawing/2014/main" val="2030766786"/>
                    </a:ext>
                  </a:extLst>
                </a:gridCol>
                <a:gridCol w="830580">
                  <a:extLst>
                    <a:ext uri="{9D8B030D-6E8A-4147-A177-3AD203B41FA5}">
                      <a16:colId xmlns:a16="http://schemas.microsoft.com/office/drawing/2014/main" val="3131305183"/>
                    </a:ext>
                  </a:extLst>
                </a:gridCol>
                <a:gridCol w="927100">
                  <a:extLst>
                    <a:ext uri="{9D8B030D-6E8A-4147-A177-3AD203B41FA5}">
                      <a16:colId xmlns:a16="http://schemas.microsoft.com/office/drawing/2014/main" val="1447306561"/>
                    </a:ext>
                  </a:extLst>
                </a:gridCol>
                <a:gridCol w="918210">
                  <a:extLst>
                    <a:ext uri="{9D8B030D-6E8A-4147-A177-3AD203B41FA5}">
                      <a16:colId xmlns:a16="http://schemas.microsoft.com/office/drawing/2014/main" val="2889246784"/>
                    </a:ext>
                  </a:extLst>
                </a:gridCol>
                <a:gridCol w="897255">
                  <a:extLst>
                    <a:ext uri="{9D8B030D-6E8A-4147-A177-3AD203B41FA5}">
                      <a16:colId xmlns:a16="http://schemas.microsoft.com/office/drawing/2014/main" val="2684702812"/>
                    </a:ext>
                  </a:extLst>
                </a:gridCol>
                <a:gridCol w="810260">
                  <a:extLst>
                    <a:ext uri="{9D8B030D-6E8A-4147-A177-3AD203B41FA5}">
                      <a16:colId xmlns:a16="http://schemas.microsoft.com/office/drawing/2014/main" val="299972939"/>
                    </a:ext>
                  </a:extLst>
                </a:gridCol>
                <a:gridCol w="1410335">
                  <a:extLst>
                    <a:ext uri="{9D8B030D-6E8A-4147-A177-3AD203B41FA5}">
                      <a16:colId xmlns:a16="http://schemas.microsoft.com/office/drawing/2014/main" val="1515532292"/>
                    </a:ext>
                  </a:extLst>
                </a:gridCol>
              </a:tblGrid>
              <a:tr h="393700">
                <a:tc>
                  <a:txBody>
                    <a:bodyPr/>
                    <a:lstStyle/>
                    <a:p>
                      <a:pPr marL="0" marR="0" algn="ctr">
                        <a:lnSpc>
                          <a:spcPct val="106000"/>
                        </a:lnSpc>
                        <a:spcBef>
                          <a:spcPts val="0"/>
                        </a:spcBef>
                        <a:spcAft>
                          <a:spcPts val="800"/>
                        </a:spcAft>
                      </a:pPr>
                      <a:r>
                        <a:rPr lang="en-IN" sz="1100" kern="100">
                          <a:effectLst/>
                        </a:rPr>
                        <a:t>Sr. No</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gn="ctr">
                        <a:lnSpc>
                          <a:spcPct val="106000"/>
                        </a:lnSpc>
                        <a:spcBef>
                          <a:spcPts val="0"/>
                        </a:spcBef>
                        <a:spcAft>
                          <a:spcPts val="800"/>
                        </a:spcAft>
                      </a:pPr>
                      <a:r>
                        <a:rPr lang="en-IN" sz="1100" kern="100">
                          <a:effectLst/>
                        </a:rPr>
                        <a:t>Field Name</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gn="ctr">
                        <a:lnSpc>
                          <a:spcPct val="106000"/>
                        </a:lnSpc>
                        <a:spcBef>
                          <a:spcPts val="0"/>
                        </a:spcBef>
                        <a:spcAft>
                          <a:spcPts val="800"/>
                        </a:spcAft>
                      </a:pPr>
                      <a:r>
                        <a:rPr lang="en-IN" sz="1100" kern="100">
                          <a:effectLst/>
                        </a:rPr>
                        <a:t>Datatype</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gn="ctr">
                        <a:lnSpc>
                          <a:spcPct val="106000"/>
                        </a:lnSpc>
                        <a:spcBef>
                          <a:spcPts val="0"/>
                        </a:spcBef>
                        <a:spcAft>
                          <a:spcPts val="800"/>
                        </a:spcAft>
                      </a:pPr>
                      <a:r>
                        <a:rPr lang="en-IN" sz="1100" kern="100">
                          <a:effectLst/>
                        </a:rPr>
                        <a:t>Size</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gn="ctr">
                        <a:lnSpc>
                          <a:spcPct val="106000"/>
                        </a:lnSpc>
                        <a:spcBef>
                          <a:spcPts val="0"/>
                        </a:spcBef>
                        <a:spcAft>
                          <a:spcPts val="800"/>
                        </a:spcAft>
                      </a:pPr>
                      <a:r>
                        <a:rPr lang="en-IN" sz="1100" kern="100">
                          <a:effectLst/>
                        </a:rPr>
                        <a:t>Description</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gn="ctr">
                        <a:lnSpc>
                          <a:spcPct val="106000"/>
                        </a:lnSpc>
                        <a:spcBef>
                          <a:spcPts val="0"/>
                        </a:spcBef>
                        <a:spcAft>
                          <a:spcPts val="800"/>
                        </a:spcAft>
                      </a:pPr>
                      <a:r>
                        <a:rPr lang="en-IN" sz="1100" kern="100">
                          <a:effectLst/>
                        </a:rPr>
                        <a:t>Constraint</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gn="ctr">
                        <a:lnSpc>
                          <a:spcPct val="106000"/>
                        </a:lnSpc>
                        <a:spcBef>
                          <a:spcPts val="0"/>
                        </a:spcBef>
                        <a:spcAft>
                          <a:spcPts val="800"/>
                        </a:spcAft>
                      </a:pPr>
                      <a:r>
                        <a:rPr lang="en-IN" sz="1100" kern="100">
                          <a:effectLst/>
                        </a:rPr>
                        <a:t>Example</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extLst>
                  <a:ext uri="{0D108BD9-81ED-4DB2-BD59-A6C34878D82A}">
                    <a16:rowId xmlns:a16="http://schemas.microsoft.com/office/drawing/2014/main" val="855686248"/>
                  </a:ext>
                </a:extLst>
              </a:tr>
              <a:tr h="393700">
                <a:tc>
                  <a:txBody>
                    <a:bodyPr/>
                    <a:lstStyle/>
                    <a:p>
                      <a:pPr marL="90170" marR="0" algn="ctr">
                        <a:lnSpc>
                          <a:spcPct val="106000"/>
                        </a:lnSpc>
                        <a:spcBef>
                          <a:spcPts val="0"/>
                        </a:spcBef>
                        <a:spcAft>
                          <a:spcPts val="0"/>
                        </a:spcAft>
                      </a:pPr>
                      <a:r>
                        <a:rPr lang="en-IN" sz="1100" kern="100">
                          <a:effectLst/>
                        </a:rPr>
                        <a:t>1</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gn="ctr">
                        <a:lnSpc>
                          <a:spcPct val="106000"/>
                        </a:lnSpc>
                        <a:spcBef>
                          <a:spcPts val="0"/>
                        </a:spcBef>
                        <a:spcAft>
                          <a:spcPts val="800"/>
                        </a:spcAft>
                      </a:pPr>
                      <a:r>
                        <a:rPr lang="en-IN" sz="1100" kern="100" dirty="0">
                          <a:effectLst/>
                          <a:latin typeface="Calibri" panose="020F0502020204030204" pitchFamily="34" charset="0"/>
                          <a:ea typeface="Calibri" panose="020F0502020204030204" pitchFamily="34" charset="0"/>
                          <a:cs typeface="Shruti" panose="020B0502040204020203" pitchFamily="34" charset="0"/>
                        </a:rPr>
                        <a:t>username</a:t>
                      </a:r>
                      <a:endParaRPr lang="en-US" sz="1100" kern="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gn="ctr">
                        <a:lnSpc>
                          <a:spcPct val="106000"/>
                        </a:lnSpc>
                        <a:spcBef>
                          <a:spcPts val="0"/>
                        </a:spcBef>
                        <a:spcAft>
                          <a:spcPts val="800"/>
                        </a:spcAft>
                      </a:pPr>
                      <a:r>
                        <a:rPr lang="en-IN" sz="1100" kern="100">
                          <a:effectLst/>
                        </a:rPr>
                        <a:t>varchar</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gn="ctr">
                        <a:lnSpc>
                          <a:spcPct val="106000"/>
                        </a:lnSpc>
                        <a:spcBef>
                          <a:spcPts val="0"/>
                        </a:spcBef>
                        <a:spcAft>
                          <a:spcPts val="800"/>
                        </a:spcAft>
                      </a:pPr>
                      <a:r>
                        <a:rPr lang="en-IN" sz="1100" kern="100">
                          <a:effectLst/>
                        </a:rPr>
                        <a:t>50</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gn="ctr">
                        <a:lnSpc>
                          <a:spcPct val="106000"/>
                        </a:lnSpc>
                        <a:spcBef>
                          <a:spcPts val="0"/>
                        </a:spcBef>
                        <a:spcAft>
                          <a:spcPts val="800"/>
                        </a:spcAft>
                      </a:pPr>
                      <a:r>
                        <a:rPr lang="en-IN" sz="1100" kern="100" dirty="0">
                          <a:effectLst/>
                        </a:rPr>
                        <a:t>Username of the Admin</a:t>
                      </a:r>
                      <a:endParaRPr lang="en-US" sz="1100" kern="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gn="ctr">
                        <a:lnSpc>
                          <a:spcPct val="106000"/>
                        </a:lnSpc>
                        <a:spcBef>
                          <a:spcPts val="0"/>
                        </a:spcBef>
                        <a:spcAft>
                          <a:spcPts val="800"/>
                        </a:spcAft>
                      </a:pPr>
                      <a:r>
                        <a:rPr lang="en-IN" sz="1100" kern="100">
                          <a:effectLst/>
                        </a:rPr>
                        <a:t>NOT NULL</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gn="ctr">
                        <a:lnSpc>
                          <a:spcPct val="106000"/>
                        </a:lnSpc>
                        <a:spcBef>
                          <a:spcPts val="0"/>
                        </a:spcBef>
                        <a:spcAft>
                          <a:spcPts val="800"/>
                        </a:spcAft>
                      </a:pPr>
                      <a:r>
                        <a:rPr lang="en-IN" sz="1100" kern="100">
                          <a:effectLst/>
                        </a:rPr>
                        <a:t>aditya123@gmail.com</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extLst>
                  <a:ext uri="{0D108BD9-81ED-4DB2-BD59-A6C34878D82A}">
                    <a16:rowId xmlns:a16="http://schemas.microsoft.com/office/drawing/2014/main" val="2491555666"/>
                  </a:ext>
                </a:extLst>
              </a:tr>
              <a:tr h="393700">
                <a:tc>
                  <a:txBody>
                    <a:bodyPr/>
                    <a:lstStyle/>
                    <a:p>
                      <a:pPr marL="90170" marR="0" algn="ctr">
                        <a:lnSpc>
                          <a:spcPct val="106000"/>
                        </a:lnSpc>
                        <a:spcBef>
                          <a:spcPts val="0"/>
                        </a:spcBef>
                        <a:spcAft>
                          <a:spcPts val="0"/>
                        </a:spcAft>
                      </a:pPr>
                      <a:r>
                        <a:rPr lang="en-IN" sz="1100" kern="100">
                          <a:effectLst/>
                        </a:rPr>
                        <a:t>2</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gn="ctr">
                        <a:lnSpc>
                          <a:spcPct val="106000"/>
                        </a:lnSpc>
                        <a:spcBef>
                          <a:spcPts val="0"/>
                        </a:spcBef>
                        <a:spcAft>
                          <a:spcPts val="800"/>
                        </a:spcAft>
                      </a:pPr>
                      <a:r>
                        <a:rPr lang="en-IN" sz="1100" kern="100">
                          <a:effectLst/>
                        </a:rPr>
                        <a:t>password</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gn="ctr">
                        <a:lnSpc>
                          <a:spcPct val="106000"/>
                        </a:lnSpc>
                        <a:spcBef>
                          <a:spcPts val="0"/>
                        </a:spcBef>
                        <a:spcAft>
                          <a:spcPts val="800"/>
                        </a:spcAft>
                      </a:pPr>
                      <a:r>
                        <a:rPr lang="en-IN" sz="1100" kern="100">
                          <a:effectLst/>
                        </a:rPr>
                        <a:t>varchar</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gn="ctr">
                        <a:lnSpc>
                          <a:spcPct val="106000"/>
                        </a:lnSpc>
                        <a:spcBef>
                          <a:spcPts val="0"/>
                        </a:spcBef>
                        <a:spcAft>
                          <a:spcPts val="800"/>
                        </a:spcAft>
                      </a:pPr>
                      <a:r>
                        <a:rPr lang="en-IN" sz="1100" kern="100">
                          <a:effectLst/>
                        </a:rPr>
                        <a:t>8</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gn="ctr">
                        <a:lnSpc>
                          <a:spcPct val="106000"/>
                        </a:lnSpc>
                        <a:spcBef>
                          <a:spcPts val="0"/>
                        </a:spcBef>
                        <a:spcAft>
                          <a:spcPts val="800"/>
                        </a:spcAft>
                      </a:pPr>
                      <a:r>
                        <a:rPr lang="en-IN" sz="1100" kern="100" dirty="0">
                          <a:effectLst/>
                        </a:rPr>
                        <a:t>Password of the Admin</a:t>
                      </a:r>
                      <a:endParaRPr lang="en-US" sz="1100" kern="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gn="ctr">
                        <a:lnSpc>
                          <a:spcPct val="106000"/>
                        </a:lnSpc>
                        <a:spcBef>
                          <a:spcPts val="0"/>
                        </a:spcBef>
                        <a:spcAft>
                          <a:spcPts val="800"/>
                        </a:spcAft>
                      </a:pPr>
                      <a:r>
                        <a:rPr lang="en-IN" sz="1100" kern="100">
                          <a:effectLst/>
                        </a:rPr>
                        <a:t>NOT NULL</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gn="ctr">
                        <a:lnSpc>
                          <a:spcPct val="106000"/>
                        </a:lnSpc>
                        <a:spcBef>
                          <a:spcPts val="0"/>
                        </a:spcBef>
                        <a:spcAft>
                          <a:spcPts val="800"/>
                        </a:spcAft>
                      </a:pPr>
                      <a:r>
                        <a:rPr lang="en-IN" sz="1100" kern="100" dirty="0">
                          <a:effectLst/>
                        </a:rPr>
                        <a:t>aditya12</a:t>
                      </a:r>
                      <a:endParaRPr lang="en-US" sz="1100" kern="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extLst>
                  <a:ext uri="{0D108BD9-81ED-4DB2-BD59-A6C34878D82A}">
                    <a16:rowId xmlns:a16="http://schemas.microsoft.com/office/drawing/2014/main" val="3967021100"/>
                  </a:ext>
                </a:extLst>
              </a:tr>
            </a:tbl>
          </a:graphicData>
        </a:graphic>
      </p:graphicFrame>
      <p:sp>
        <p:nvSpPr>
          <p:cNvPr id="5" name="Rectangle 1">
            <a:extLst>
              <a:ext uri="{FF2B5EF4-FFF2-40B4-BE49-F238E27FC236}">
                <a16:creationId xmlns:a16="http://schemas.microsoft.com/office/drawing/2014/main" id="{398C75B5-F365-4102-B378-6214BD51A2B5}"/>
              </a:ext>
            </a:extLst>
          </p:cNvPr>
          <p:cNvSpPr>
            <a:spLocks noChangeArrowheads="1"/>
          </p:cNvSpPr>
          <p:nvPr/>
        </p:nvSpPr>
        <p:spPr bwMode="auto">
          <a:xfrm>
            <a:off x="1000750" y="2459886"/>
            <a:ext cx="258384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057400" algn="l"/>
                <a:tab pos="3111500" algn="ctr"/>
              </a:tabLst>
              <a:defRPr>
                <a:solidFill>
                  <a:schemeClr val="tx1"/>
                </a:solidFill>
                <a:latin typeface="Arial" panose="020B0604020202020204" pitchFamily="34" charset="0"/>
              </a:defRPr>
            </a:lvl1pPr>
            <a:lvl2pPr eaLnBrk="0" fontAlgn="base" hangingPunct="0">
              <a:spcBef>
                <a:spcPct val="0"/>
              </a:spcBef>
              <a:spcAft>
                <a:spcPct val="0"/>
              </a:spcAft>
              <a:tabLst>
                <a:tab pos="2057400" algn="l"/>
                <a:tab pos="3111500" algn="ctr"/>
              </a:tabLst>
              <a:defRPr>
                <a:solidFill>
                  <a:schemeClr val="tx1"/>
                </a:solidFill>
                <a:latin typeface="Arial" panose="020B0604020202020204" pitchFamily="34" charset="0"/>
              </a:defRPr>
            </a:lvl2pPr>
            <a:lvl3pPr eaLnBrk="0" fontAlgn="base" hangingPunct="0">
              <a:spcBef>
                <a:spcPct val="0"/>
              </a:spcBef>
              <a:spcAft>
                <a:spcPct val="0"/>
              </a:spcAft>
              <a:tabLst>
                <a:tab pos="2057400" algn="l"/>
                <a:tab pos="3111500" algn="ctr"/>
              </a:tabLst>
              <a:defRPr>
                <a:solidFill>
                  <a:schemeClr val="tx1"/>
                </a:solidFill>
                <a:latin typeface="Arial" panose="020B0604020202020204" pitchFamily="34" charset="0"/>
              </a:defRPr>
            </a:lvl3pPr>
            <a:lvl4pPr eaLnBrk="0" fontAlgn="base" hangingPunct="0">
              <a:spcBef>
                <a:spcPct val="0"/>
              </a:spcBef>
              <a:spcAft>
                <a:spcPct val="0"/>
              </a:spcAft>
              <a:tabLst>
                <a:tab pos="2057400" algn="l"/>
                <a:tab pos="3111500" algn="ctr"/>
              </a:tabLst>
              <a:defRPr>
                <a:solidFill>
                  <a:schemeClr val="tx1"/>
                </a:solidFill>
                <a:latin typeface="Arial" panose="020B0604020202020204" pitchFamily="34" charset="0"/>
              </a:defRPr>
            </a:lvl4pPr>
            <a:lvl5pPr eaLnBrk="0" fontAlgn="base" hangingPunct="0">
              <a:spcBef>
                <a:spcPct val="0"/>
              </a:spcBef>
              <a:spcAft>
                <a:spcPct val="0"/>
              </a:spcAft>
              <a:tabLst>
                <a:tab pos="2057400" algn="l"/>
                <a:tab pos="3111500" algn="ctr"/>
              </a:tabLst>
              <a:defRPr>
                <a:solidFill>
                  <a:schemeClr val="tx1"/>
                </a:solidFill>
                <a:latin typeface="Arial" panose="020B0604020202020204" pitchFamily="34" charset="0"/>
              </a:defRPr>
            </a:lvl5pPr>
            <a:lvl6pPr eaLnBrk="0" fontAlgn="base" hangingPunct="0">
              <a:spcBef>
                <a:spcPct val="0"/>
              </a:spcBef>
              <a:spcAft>
                <a:spcPct val="0"/>
              </a:spcAft>
              <a:tabLst>
                <a:tab pos="2057400" algn="l"/>
                <a:tab pos="3111500" algn="ctr"/>
              </a:tabLst>
              <a:defRPr>
                <a:solidFill>
                  <a:schemeClr val="tx1"/>
                </a:solidFill>
                <a:latin typeface="Arial" panose="020B0604020202020204" pitchFamily="34" charset="0"/>
              </a:defRPr>
            </a:lvl6pPr>
            <a:lvl7pPr eaLnBrk="0" fontAlgn="base" hangingPunct="0">
              <a:spcBef>
                <a:spcPct val="0"/>
              </a:spcBef>
              <a:spcAft>
                <a:spcPct val="0"/>
              </a:spcAft>
              <a:tabLst>
                <a:tab pos="2057400" algn="l"/>
                <a:tab pos="3111500" algn="ctr"/>
              </a:tabLst>
              <a:defRPr>
                <a:solidFill>
                  <a:schemeClr val="tx1"/>
                </a:solidFill>
                <a:latin typeface="Arial" panose="020B0604020202020204" pitchFamily="34" charset="0"/>
              </a:defRPr>
            </a:lvl7pPr>
            <a:lvl8pPr eaLnBrk="0" fontAlgn="base" hangingPunct="0">
              <a:spcBef>
                <a:spcPct val="0"/>
              </a:spcBef>
              <a:spcAft>
                <a:spcPct val="0"/>
              </a:spcAft>
              <a:tabLst>
                <a:tab pos="2057400" algn="l"/>
                <a:tab pos="3111500" algn="ctr"/>
              </a:tabLst>
              <a:defRPr>
                <a:solidFill>
                  <a:schemeClr val="tx1"/>
                </a:solidFill>
                <a:latin typeface="Arial" panose="020B0604020202020204" pitchFamily="34" charset="0"/>
              </a:defRPr>
            </a:lvl8pPr>
            <a:lvl9pPr eaLnBrk="0" fontAlgn="base" hangingPunct="0">
              <a:spcBef>
                <a:spcPct val="0"/>
              </a:spcBef>
              <a:spcAft>
                <a:spcPct val="0"/>
              </a:spcAft>
              <a:tabLst>
                <a:tab pos="2057400" algn="l"/>
                <a:tab pos="3111500" algn="ct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tab pos="2057400" algn="l"/>
                <a:tab pos="3111500" algn="ctr"/>
              </a:tabLst>
            </a:pPr>
            <a:r>
              <a:rPr lang="en-US" altLang="en-US" sz="1400" b="1" dirty="0">
                <a:latin typeface="Times New Roman" panose="02020603050405020304" pitchFamily="18" charset="0"/>
                <a:ea typeface="Calibri" panose="020F0502020204030204" pitchFamily="34" charset="0"/>
                <a:cs typeface="Times New Roman" panose="02020603050405020304" pitchFamily="18" charset="0"/>
              </a:rPr>
              <a:t>Admin</a:t>
            </a:r>
            <a:r>
              <a:rPr kumimoji="0" lang="en-US" altLang="en-US"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057400" algn="l"/>
                <a:tab pos="3111500" algn="ctr"/>
              </a:tabLst>
            </a:pPr>
            <a:r>
              <a:rPr kumimoji="0" lang="en-US" altLang="en-US"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Table Description: Login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635157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EFFAA-401C-5079-B551-2EAE83D8F742}"/>
              </a:ext>
            </a:extLst>
          </p:cNvPr>
          <p:cNvSpPr>
            <a:spLocks noGrp="1"/>
          </p:cNvSpPr>
          <p:nvPr>
            <p:ph type="title"/>
          </p:nvPr>
        </p:nvSpPr>
        <p:spPr/>
        <p:txBody>
          <a:bodyPr/>
          <a:lstStyle/>
          <a:p>
            <a:pPr algn="ctr"/>
            <a:r>
              <a:rPr lang="en-US" dirty="0"/>
              <a:t>Screenshot of Development Phase -1</a:t>
            </a:r>
            <a:br>
              <a:rPr lang="en-US" dirty="0"/>
            </a:br>
            <a:r>
              <a:rPr lang="en-US" dirty="0"/>
              <a:t>(Design)</a:t>
            </a:r>
          </a:p>
        </p:txBody>
      </p:sp>
      <p:pic>
        <p:nvPicPr>
          <p:cNvPr id="5" name="Content Placeholder 4">
            <a:extLst>
              <a:ext uri="{FF2B5EF4-FFF2-40B4-BE49-F238E27FC236}">
                <a16:creationId xmlns:a16="http://schemas.microsoft.com/office/drawing/2014/main" id="{DF0B80F7-F182-1C41-4E8A-C920043F54E2}"/>
              </a:ext>
            </a:extLst>
          </p:cNvPr>
          <p:cNvPicPr>
            <a:picLocks noGrp="1" noChangeAspect="1"/>
          </p:cNvPicPr>
          <p:nvPr>
            <p:ph sz="quarter" idx="1"/>
          </p:nvPr>
        </p:nvPicPr>
        <p:blipFill>
          <a:blip r:embed="rId2" cstate="print">
            <a:extLst>
              <a:ext uri="{28A0092B-C50C-407E-A947-70E740481C1C}">
                <a14:useLocalDpi xmlns:a14="http://schemas.microsoft.com/office/drawing/2010/main" val="0"/>
              </a:ext>
            </a:extLst>
          </a:blip>
          <a:srcRect/>
          <a:stretch/>
        </p:blipFill>
        <p:spPr>
          <a:xfrm>
            <a:off x="1179622" y="1844824"/>
            <a:ext cx="6784755" cy="3816424"/>
          </a:xfrm>
        </p:spPr>
      </p:pic>
    </p:spTree>
    <p:extLst>
      <p:ext uri="{BB962C8B-B14F-4D97-AF65-F5344CB8AC3E}">
        <p14:creationId xmlns:p14="http://schemas.microsoft.com/office/powerpoint/2010/main" val="3403623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91D98-3CD5-BB30-1DF7-7FEFC3AAB011}"/>
              </a:ext>
            </a:extLst>
          </p:cNvPr>
          <p:cNvSpPr>
            <a:spLocks noGrp="1"/>
          </p:cNvSpPr>
          <p:nvPr>
            <p:ph type="title"/>
          </p:nvPr>
        </p:nvSpPr>
        <p:spPr/>
        <p:txBody>
          <a:bodyPr/>
          <a:lstStyle/>
          <a:p>
            <a:pPr algn="ctr"/>
            <a:r>
              <a:rPr lang="en-US" dirty="0"/>
              <a:t>Screenshot of Development Phase -2</a:t>
            </a:r>
            <a:br>
              <a:rPr lang="en-US" dirty="0"/>
            </a:br>
            <a:r>
              <a:rPr lang="en-US" dirty="0"/>
              <a:t>(Implementation)</a:t>
            </a:r>
          </a:p>
        </p:txBody>
      </p:sp>
      <p:pic>
        <p:nvPicPr>
          <p:cNvPr id="5" name="Content Placeholder 4">
            <a:extLst>
              <a:ext uri="{FF2B5EF4-FFF2-40B4-BE49-F238E27FC236}">
                <a16:creationId xmlns:a16="http://schemas.microsoft.com/office/drawing/2014/main" id="{D05F0758-9986-A6B0-5D76-A1D41CEC4C25}"/>
              </a:ext>
            </a:extLst>
          </p:cNvPr>
          <p:cNvPicPr>
            <a:picLocks noGrp="1" noChangeAspect="1"/>
          </p:cNvPicPr>
          <p:nvPr>
            <p:ph sz="quarter" idx="1"/>
          </p:nvPr>
        </p:nvPicPr>
        <p:blipFill>
          <a:blip r:embed="rId2" cstate="print">
            <a:extLst>
              <a:ext uri="{28A0092B-C50C-407E-A947-70E740481C1C}">
                <a14:useLocalDpi xmlns:a14="http://schemas.microsoft.com/office/drawing/2010/main" val="0"/>
              </a:ext>
            </a:extLst>
          </a:blip>
          <a:srcRect/>
          <a:stretch/>
        </p:blipFill>
        <p:spPr>
          <a:xfrm>
            <a:off x="1200052" y="1844824"/>
            <a:ext cx="6749346" cy="3796506"/>
          </a:xfrm>
        </p:spPr>
      </p:pic>
    </p:spTree>
    <p:extLst>
      <p:ext uri="{BB962C8B-B14F-4D97-AF65-F5344CB8AC3E}">
        <p14:creationId xmlns:p14="http://schemas.microsoft.com/office/powerpoint/2010/main" val="4948494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3200400"/>
            <a:ext cx="8229600" cy="1143000"/>
          </a:xfrm>
        </p:spPr>
        <p:txBody>
          <a:bodyPr/>
          <a:lstStyle/>
          <a:p>
            <a:r>
              <a:rPr lang="en-US" dirty="0"/>
              <a:t>Thank you !!!</a:t>
            </a:r>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7467600" cy="928670"/>
          </a:xfrm>
        </p:spPr>
        <p:txBody>
          <a:bodyPr/>
          <a:lstStyle/>
          <a:p>
            <a:r>
              <a:rPr lang="en-US" dirty="0"/>
              <a:t>INDEX</a:t>
            </a:r>
            <a:endParaRPr lang="en-IN" dirty="0"/>
          </a:p>
        </p:txBody>
      </p:sp>
      <p:sp>
        <p:nvSpPr>
          <p:cNvPr id="3" name="Content Placeholder 2"/>
          <p:cNvSpPr>
            <a:spLocks noGrp="1"/>
          </p:cNvSpPr>
          <p:nvPr>
            <p:ph sz="quarter" idx="1"/>
          </p:nvPr>
        </p:nvSpPr>
        <p:spPr>
          <a:xfrm>
            <a:off x="285720" y="908720"/>
            <a:ext cx="8429684" cy="5949280"/>
          </a:xfrm>
        </p:spPr>
        <p:txBody>
          <a:bodyPr>
            <a:normAutofit/>
          </a:bodyPr>
          <a:lstStyle/>
          <a:p>
            <a:pPr>
              <a:buFont typeface="Wingdings" pitchFamily="2" charset="2"/>
              <a:buChar char="Ø"/>
            </a:pPr>
            <a:r>
              <a:rPr lang="en-US" u="sng" dirty="0">
                <a:solidFill>
                  <a:schemeClr val="accent1">
                    <a:lumMod val="75000"/>
                  </a:schemeClr>
                </a:solidFill>
                <a:hlinkClick r:id="rId2" action="ppaction://hlinksldjump">
                  <a:extLst>
                    <a:ext uri="{A12FA001-AC4F-418D-AE19-62706E023703}">
                      <ahyp:hlinkClr xmlns:ahyp="http://schemas.microsoft.com/office/drawing/2018/hyperlinkcolor" val="tx"/>
                    </a:ext>
                  </a:extLst>
                </a:hlinkClick>
              </a:rPr>
              <a:t>Abstract</a:t>
            </a:r>
            <a:endParaRPr lang="en-US" u="sng" dirty="0">
              <a:solidFill>
                <a:schemeClr val="accent1">
                  <a:lumMod val="75000"/>
                </a:schemeClr>
              </a:solidFill>
            </a:endParaRPr>
          </a:p>
          <a:p>
            <a:pPr>
              <a:buFont typeface="Wingdings" pitchFamily="2" charset="2"/>
              <a:buChar char="Ø"/>
            </a:pPr>
            <a:r>
              <a:rPr lang="en-US" u="sng" dirty="0">
                <a:solidFill>
                  <a:schemeClr val="accent1">
                    <a:lumMod val="75000"/>
                  </a:schemeClr>
                </a:solidFill>
                <a:hlinkClick r:id="" action="ppaction://noaction">
                  <a:extLst>
                    <a:ext uri="{A12FA001-AC4F-418D-AE19-62706E023703}">
                      <ahyp:hlinkClr xmlns:ahyp="http://schemas.microsoft.com/office/drawing/2018/hyperlinkcolor" val="tx"/>
                    </a:ext>
                  </a:extLst>
                </a:hlinkClick>
              </a:rPr>
              <a:t>Tools and Technology Used</a:t>
            </a:r>
          </a:p>
          <a:p>
            <a:pPr>
              <a:buFont typeface="Wingdings" pitchFamily="2" charset="2"/>
              <a:buChar char="Ø"/>
            </a:pPr>
            <a:r>
              <a:rPr lang="en-US" u="sng" dirty="0">
                <a:solidFill>
                  <a:schemeClr val="accent1">
                    <a:lumMod val="75000"/>
                  </a:schemeClr>
                </a:solidFill>
                <a:hlinkClick r:id="" action="ppaction://noaction">
                  <a:extLst>
                    <a:ext uri="{A12FA001-AC4F-418D-AE19-62706E023703}">
                      <ahyp:hlinkClr xmlns:ahyp="http://schemas.microsoft.com/office/drawing/2018/hyperlinkcolor" val="tx"/>
                    </a:ext>
                  </a:extLst>
                </a:hlinkClick>
              </a:rPr>
              <a:t>Features</a:t>
            </a:r>
          </a:p>
          <a:p>
            <a:pPr>
              <a:buFont typeface="Wingdings" pitchFamily="2" charset="2"/>
              <a:buChar char="Ø"/>
            </a:pPr>
            <a:r>
              <a:rPr lang="en-US" u="sng" dirty="0">
                <a:solidFill>
                  <a:srgbClr val="D2611C"/>
                </a:solidFill>
                <a:hlinkClick r:id="rId3" action="ppaction://hlinksldjump">
                  <a:extLst>
                    <a:ext uri="{A12FA001-AC4F-418D-AE19-62706E023703}">
                      <ahyp:hlinkClr xmlns:ahyp="http://schemas.microsoft.com/office/drawing/2018/hyperlinkcolor" val="tx"/>
                    </a:ext>
                  </a:extLst>
                </a:hlinkClick>
              </a:rPr>
              <a:t>Future Enhancements of Proposed System</a:t>
            </a:r>
          </a:p>
          <a:p>
            <a:pPr>
              <a:buFont typeface="Wingdings" pitchFamily="2" charset="2"/>
              <a:buChar char="Ø"/>
            </a:pPr>
            <a:r>
              <a:rPr lang="en-US" u="sng" dirty="0">
                <a:solidFill>
                  <a:schemeClr val="accent1">
                    <a:lumMod val="75000"/>
                  </a:schemeClr>
                </a:solidFill>
                <a:hlinkClick r:id="rId3" action="ppaction://hlinksldjump">
                  <a:extLst>
                    <a:ext uri="{A12FA001-AC4F-418D-AE19-62706E023703}">
                      <ahyp:hlinkClr xmlns:ahyp="http://schemas.microsoft.com/office/drawing/2018/hyperlinkcolor" val="tx"/>
                    </a:ext>
                  </a:extLst>
                </a:hlinkClick>
              </a:rPr>
              <a:t>Limitation of Proposed System</a:t>
            </a:r>
          </a:p>
          <a:p>
            <a:pPr>
              <a:buFont typeface="Wingdings" pitchFamily="2" charset="2"/>
              <a:buChar char="Ø"/>
            </a:pPr>
            <a:r>
              <a:rPr lang="en-US" u="sng" dirty="0">
                <a:solidFill>
                  <a:srgbClr val="D2611C"/>
                </a:solidFill>
                <a:hlinkClick r:id="rId4" action="ppaction://hlinksldjump">
                  <a:extLst>
                    <a:ext uri="{A12FA001-AC4F-418D-AE19-62706E023703}">
                      <ahyp:hlinkClr xmlns:ahyp="http://schemas.microsoft.com/office/drawing/2018/hyperlinkcolor" val="tx"/>
                    </a:ext>
                  </a:extLst>
                </a:hlinkClick>
              </a:rPr>
              <a:t>Users and their role </a:t>
            </a:r>
            <a:r>
              <a:rPr lang="en-US" u="sng" dirty="0">
                <a:solidFill>
                  <a:schemeClr val="accent1">
                    <a:lumMod val="75000"/>
                  </a:schemeClr>
                </a:solidFill>
                <a:hlinkClick r:id="rId4" action="ppaction://hlinksldjump">
                  <a:extLst>
                    <a:ext uri="{A12FA001-AC4F-418D-AE19-62706E023703}">
                      <ahyp:hlinkClr xmlns:ahyp="http://schemas.microsoft.com/office/drawing/2018/hyperlinkcolor" val="tx"/>
                    </a:ext>
                  </a:extLst>
                </a:hlinkClick>
              </a:rPr>
              <a:t>description</a:t>
            </a:r>
            <a:endParaRPr lang="en-US" u="sng" dirty="0">
              <a:solidFill>
                <a:schemeClr val="accent1">
                  <a:lumMod val="75000"/>
                </a:schemeClr>
              </a:solidFill>
            </a:endParaRPr>
          </a:p>
          <a:p>
            <a:pPr>
              <a:buFont typeface="Wingdings" pitchFamily="2" charset="2"/>
              <a:buChar char="Ø"/>
            </a:pPr>
            <a:r>
              <a:rPr lang="en-US" u="sng" dirty="0">
                <a:solidFill>
                  <a:schemeClr val="accent1">
                    <a:lumMod val="75000"/>
                  </a:schemeClr>
                </a:solidFill>
              </a:rPr>
              <a:t>System Flow Diagram</a:t>
            </a:r>
          </a:p>
          <a:p>
            <a:pPr>
              <a:buFont typeface="Wingdings" pitchFamily="2" charset="2"/>
              <a:buChar char="Ø"/>
            </a:pPr>
            <a:r>
              <a:rPr lang="en-US" u="sng" dirty="0">
                <a:solidFill>
                  <a:schemeClr val="accent1">
                    <a:lumMod val="75000"/>
                  </a:schemeClr>
                </a:solidFill>
              </a:rPr>
              <a:t>Data Flow Diagram (All Levels)</a:t>
            </a:r>
          </a:p>
          <a:p>
            <a:pPr>
              <a:buFont typeface="Wingdings" pitchFamily="2" charset="2"/>
              <a:buChar char="Ø"/>
            </a:pPr>
            <a:r>
              <a:rPr lang="en-US" u="sng" dirty="0">
                <a:solidFill>
                  <a:schemeClr val="accent1">
                    <a:lumMod val="75000"/>
                  </a:schemeClr>
                </a:solidFill>
              </a:rPr>
              <a:t>Use Case Diagram</a:t>
            </a:r>
          </a:p>
          <a:p>
            <a:pPr>
              <a:buFont typeface="Wingdings" pitchFamily="2" charset="2"/>
              <a:buChar char="Ø"/>
            </a:pPr>
            <a:r>
              <a:rPr lang="en-US" u="sng" dirty="0">
                <a:solidFill>
                  <a:schemeClr val="accent1">
                    <a:lumMod val="75000"/>
                  </a:schemeClr>
                </a:solidFill>
              </a:rPr>
              <a:t>Data Dictionary</a:t>
            </a:r>
          </a:p>
          <a:p>
            <a:pPr>
              <a:buFont typeface="Wingdings" pitchFamily="2" charset="2"/>
              <a:buChar char="Ø"/>
            </a:pPr>
            <a:r>
              <a:rPr lang="en-US" u="sng" dirty="0">
                <a:solidFill>
                  <a:schemeClr val="accent1">
                    <a:lumMod val="75000"/>
                  </a:schemeClr>
                </a:solidFill>
              </a:rPr>
              <a:t>Screenshot of development Phase 1 (Design)</a:t>
            </a:r>
          </a:p>
          <a:p>
            <a:pPr>
              <a:buFont typeface="Wingdings" pitchFamily="2" charset="2"/>
              <a:buChar char="Ø"/>
            </a:pPr>
            <a:r>
              <a:rPr lang="en-US" u="sng" dirty="0">
                <a:solidFill>
                  <a:schemeClr val="accent1">
                    <a:lumMod val="75000"/>
                  </a:schemeClr>
                </a:solidFill>
              </a:rPr>
              <a:t>Screenshot of development Phase 2 (Implementation)</a:t>
            </a:r>
          </a:p>
          <a:p>
            <a:pPr marL="0" indent="0">
              <a:buNone/>
            </a:pPr>
            <a:endParaRPr lang="en-US" dirty="0">
              <a:solidFill>
                <a:schemeClr val="accent1">
                  <a:lumMod val="75000"/>
                </a:schemeClr>
              </a:solidFill>
            </a:endParaRPr>
          </a:p>
          <a:p>
            <a:pPr>
              <a:buFont typeface="Wingdings" pitchFamily="2" charset="2"/>
              <a:buChar char="Ø"/>
            </a:pPr>
            <a:endParaRPr lang="en-US" dirty="0">
              <a:solidFill>
                <a:schemeClr val="accent1">
                  <a:lumMod val="75000"/>
                </a:schemeClr>
              </a:solidFill>
            </a:endParaRPr>
          </a:p>
          <a:p>
            <a:pPr>
              <a:buNone/>
            </a:pPr>
            <a:endParaRPr lang="en-US" u="sng" dirty="0">
              <a:solidFill>
                <a:schemeClr val="accent1">
                  <a:lumMod val="75000"/>
                </a:schemeClr>
              </a:solidFill>
            </a:endParaRPr>
          </a:p>
          <a:p>
            <a:pPr>
              <a:buFont typeface="Wingdings" pitchFamily="2" charset="2"/>
              <a:buChar char="Ø"/>
            </a:pPr>
            <a:endParaRPr lang="en-US" u="sng" dirty="0">
              <a:solidFill>
                <a:schemeClr val="accent1">
                  <a:lumMod val="75000"/>
                </a:schemeClr>
              </a:solidFill>
            </a:endParaRPr>
          </a:p>
          <a:p>
            <a:pPr marL="0" indent="0">
              <a:buNone/>
            </a:pPr>
            <a:endParaRPr lang="en-US" dirty="0"/>
          </a:p>
          <a:p>
            <a:pPr>
              <a:buFont typeface="Wingdings" pitchFamily="2" charset="2"/>
              <a:buChar char="Ø"/>
            </a:pPr>
            <a:endParaRPr lang="en-US" dirty="0"/>
          </a:p>
          <a:p>
            <a:pPr>
              <a:buFont typeface="Wingdings" pitchFamily="2" charset="2"/>
              <a:buChar char="Ø"/>
            </a:pP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a:t>
            </a:r>
          </a:p>
        </p:txBody>
      </p:sp>
      <p:sp>
        <p:nvSpPr>
          <p:cNvPr id="3" name="Content Placeholder 2"/>
          <p:cNvSpPr>
            <a:spLocks noGrp="1"/>
          </p:cNvSpPr>
          <p:nvPr>
            <p:ph sz="quarter"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Every year forest fires destroy a huge area of forest cover, leaving large-scale destruction of flora and fauna in its wake. Forest fires play a major role in driving thousands of species of wildlife to extinction year. Artificial intelligence helps us predict the future and using it in this domain can successfully help us predict forest fires and save wildlife.</a:t>
            </a:r>
          </a:p>
          <a:p>
            <a:r>
              <a:rPr lang="en-US" dirty="0">
                <a:latin typeface="Times New Roman" panose="02020603050405020304" pitchFamily="18" charset="0"/>
                <a:cs typeface="Times New Roman" panose="02020603050405020304" pitchFamily="18" charset="0"/>
              </a:rPr>
              <a:t> Any fire essentially depends upon 3 factors which are oxygen, temperature, and humidity. This project aims at predicting the possibility of a forest fire taking place, given the oxygen, humidity, and temperature content of a given place. A concept website that can be created to take inputs from the user and predicts the forest fire probability in real-time, is also shown.</a:t>
            </a:r>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Tools and Technology Used</a:t>
            </a:r>
          </a:p>
        </p:txBody>
      </p:sp>
      <p:sp>
        <p:nvSpPr>
          <p:cNvPr id="3" name="Content Placeholder 2"/>
          <p:cNvSpPr>
            <a:spLocks noGrp="1"/>
          </p:cNvSpPr>
          <p:nvPr>
            <p:ph sz="quarter" idx="1"/>
          </p:nvPr>
        </p:nvSpPr>
        <p:spPr/>
        <p:txBody>
          <a:bodyPr/>
          <a:lstStyle/>
          <a:p>
            <a:r>
              <a:rPr lang="en-US" b="1" dirty="0">
                <a:latin typeface="Times New Roman" panose="02020603050405020304" pitchFamily="18" charset="0"/>
                <a:cs typeface="Times New Roman" panose="02020603050405020304" pitchFamily="18" charset="0"/>
              </a:rPr>
              <a:t>Technology</a:t>
            </a:r>
            <a:r>
              <a:rPr lang="en-US" dirty="0">
                <a:latin typeface="Times New Roman" panose="02020603050405020304" pitchFamily="18" charset="0"/>
                <a:cs typeface="Times New Roman" panose="02020603050405020304" pitchFamily="18" charset="0"/>
              </a:rPr>
              <a:t>: HTML, CSS, Python, FLASK (A microweb framework that integrates web applications with any python program).</a:t>
            </a:r>
          </a:p>
          <a:p>
            <a:r>
              <a:rPr lang="en-US" b="1" dirty="0">
                <a:latin typeface="Times New Roman" panose="02020603050405020304" pitchFamily="18" charset="0"/>
                <a:cs typeface="Times New Roman" panose="02020603050405020304" pitchFamily="18" charset="0"/>
              </a:rPr>
              <a:t>Hardware</a:t>
            </a:r>
            <a:r>
              <a:rPr lang="en-US" dirty="0">
                <a:latin typeface="Times New Roman" panose="02020603050405020304" pitchFamily="18" charset="0"/>
                <a:cs typeface="Times New Roman" panose="02020603050405020304" pitchFamily="18" charset="0"/>
              </a:rPr>
              <a:t>: Device with  basic Operating system such as </a:t>
            </a:r>
            <a:r>
              <a:rPr lang="en-US" dirty="0" err="1">
                <a:latin typeface="Times New Roman" panose="02020603050405020304" pitchFamily="18" charset="0"/>
                <a:cs typeface="Times New Roman" panose="02020603050405020304" pitchFamily="18" charset="0"/>
              </a:rPr>
              <a:t>linux</a:t>
            </a:r>
            <a:r>
              <a:rPr lang="en-US" dirty="0">
                <a:latin typeface="Times New Roman" panose="02020603050405020304" pitchFamily="18" charset="0"/>
                <a:cs typeface="Times New Roman" panose="02020603050405020304" pitchFamily="18" charset="0"/>
              </a:rPr>
              <a:t> or windows ,</a:t>
            </a:r>
            <a:r>
              <a:rPr lang="en-US" dirty="0" err="1">
                <a:latin typeface="Times New Roman" panose="02020603050405020304" pitchFamily="18" charset="0"/>
                <a:cs typeface="Times New Roman" panose="02020603050405020304" pitchFamily="18" charset="0"/>
              </a:rPr>
              <a:t>Cpu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Gpu</a:t>
            </a:r>
            <a:r>
              <a:rPr lang="en-US" dirty="0">
                <a:latin typeface="Times New Roman" panose="02020603050405020304" pitchFamily="18" charset="0"/>
                <a:cs typeface="Times New Roman" panose="02020603050405020304" pitchFamily="18" charset="0"/>
              </a:rPr>
              <a:t> and minimum 2GB of storage and memory(RAM)</a:t>
            </a:r>
          </a:p>
          <a:p>
            <a:r>
              <a:rPr lang="en-US" b="1" dirty="0">
                <a:latin typeface="Times New Roman" panose="02020603050405020304" pitchFamily="18" charset="0"/>
                <a:cs typeface="Times New Roman" panose="02020603050405020304" pitchFamily="18" charset="0"/>
              </a:rPr>
              <a:t>Software:</a:t>
            </a:r>
            <a:r>
              <a:rPr lang="en-US" dirty="0">
                <a:latin typeface="Times New Roman" panose="02020603050405020304" pitchFamily="18" charset="0"/>
                <a:cs typeface="Times New Roman" panose="02020603050405020304" pitchFamily="18" charset="0"/>
              </a:rPr>
              <a:t> This software does not require a particular Operating System(Windows, Mac, Linux, etc.) to run but only a web browser and internet connection because it is a web application</a:t>
            </a:r>
            <a:endParaRPr lang="en-IN" dirty="0">
              <a:latin typeface="Times New Roman" panose="02020603050405020304" pitchFamily="18" charset="0"/>
              <a:cs typeface="Times New Roman" panose="02020603050405020304" pitchFamily="18" charset="0"/>
            </a:endParaRPr>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82748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0E420-BECD-4C32-A21C-91A1415336CE}"/>
              </a:ext>
            </a:extLst>
          </p:cNvPr>
          <p:cNvSpPr>
            <a:spLocks noGrp="1"/>
          </p:cNvSpPr>
          <p:nvPr>
            <p:ph type="title"/>
          </p:nvPr>
        </p:nvSpPr>
        <p:spPr/>
        <p:txBody>
          <a:bodyPr/>
          <a:lstStyle/>
          <a:p>
            <a:r>
              <a:rPr lang="en-US" dirty="0"/>
              <a:t>Features</a:t>
            </a:r>
          </a:p>
        </p:txBody>
      </p:sp>
      <p:sp>
        <p:nvSpPr>
          <p:cNvPr id="3" name="Content Placeholder 2">
            <a:extLst>
              <a:ext uri="{FF2B5EF4-FFF2-40B4-BE49-F238E27FC236}">
                <a16:creationId xmlns:a16="http://schemas.microsoft.com/office/drawing/2014/main" id="{8D0A01DB-E1A2-3CDD-A1D0-2452C6C19AEF}"/>
              </a:ext>
            </a:extLst>
          </p:cNvPr>
          <p:cNvSpPr>
            <a:spLocks noGrp="1"/>
          </p:cNvSpPr>
          <p:nvPr>
            <p:ph sz="quarter" idx="1"/>
          </p:nvPr>
        </p:nvSpPr>
        <p:spPr/>
        <p:txBody>
          <a:bodyPr/>
          <a:lstStyle/>
          <a:p>
            <a:r>
              <a:rPr lang="en-US" b="1" dirty="0">
                <a:latin typeface="Times New Roman" panose="02020603050405020304" pitchFamily="18" charset="0"/>
                <a:cs typeface="Times New Roman" panose="02020603050405020304" pitchFamily="18" charset="0"/>
              </a:rPr>
              <a:t>Admin Login and Authentication</a:t>
            </a:r>
            <a:r>
              <a:rPr lang="en-US" dirty="0">
                <a:latin typeface="Times New Roman" panose="02020603050405020304" pitchFamily="18" charset="0"/>
                <a:cs typeface="Times New Roman" panose="02020603050405020304" pitchFamily="18" charset="0"/>
              </a:rPr>
              <a:t>: Implement an admin login and authentication system to allow admins to log in securely. </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Weather Data Integration:</a:t>
            </a:r>
            <a:r>
              <a:rPr lang="en-US" dirty="0">
                <a:latin typeface="Times New Roman" panose="02020603050405020304" pitchFamily="18" charset="0"/>
                <a:cs typeface="Times New Roman" panose="02020603050405020304" pitchFamily="18" charset="0"/>
              </a:rPr>
              <a:t> Integrate with weather services to fetch real-time weather data for the forest area. </a:t>
            </a:r>
          </a:p>
        </p:txBody>
      </p:sp>
    </p:spTree>
    <p:extLst>
      <p:ext uri="{BB962C8B-B14F-4D97-AF65-F5344CB8AC3E}">
        <p14:creationId xmlns:p14="http://schemas.microsoft.com/office/powerpoint/2010/main" val="2289876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88640"/>
            <a:ext cx="8534400" cy="758952"/>
          </a:xfrm>
        </p:spPr>
        <p:txBody>
          <a:bodyPr>
            <a:normAutofit/>
          </a:bodyPr>
          <a:lstStyle/>
          <a:p>
            <a:r>
              <a:rPr lang="en-US" dirty="0"/>
              <a:t>Future Enhancements</a:t>
            </a:r>
          </a:p>
        </p:txBody>
      </p:sp>
      <p:sp>
        <p:nvSpPr>
          <p:cNvPr id="3" name="Content Placeholder 2"/>
          <p:cNvSpPr>
            <a:spLocks noGrp="1"/>
          </p:cNvSpPr>
          <p:nvPr>
            <p:ph sz="quarter" idx="1"/>
          </p:nvPr>
        </p:nvSpPr>
        <p:spPr>
          <a:xfrm>
            <a:off x="395536" y="1111784"/>
            <a:ext cx="7467600" cy="4873752"/>
          </a:xfrm>
        </p:spPr>
        <p:txBody>
          <a:bodyPr>
            <a:noAutofit/>
          </a:bodyPr>
          <a:lstStyle/>
          <a:p>
            <a:r>
              <a:rPr lang="en-US" sz="2200" dirty="0">
                <a:latin typeface="Times New Roman" panose="02020603050405020304" pitchFamily="18" charset="0"/>
                <a:cs typeface="Times New Roman" panose="02020603050405020304" pitchFamily="18" charset="0"/>
              </a:rPr>
              <a:t>Advanced Data Integration: Enhancements can be made to integrate a wider range of data sources. This can provide a more comprehensive and up-to-date picture of fire risks and behavior, enabling more accurate predictions and decision-making.</a:t>
            </a:r>
          </a:p>
          <a:p>
            <a:r>
              <a:rPr lang="en-US" sz="2200" dirty="0">
                <a:latin typeface="Times New Roman" panose="02020603050405020304" pitchFamily="18" charset="0"/>
                <a:cs typeface="Times New Roman" panose="02020603050405020304" pitchFamily="18" charset="0"/>
              </a:rPr>
              <a:t>IoT and Sensor Networks: Integrating IoT devices and sensor networks can provide real-time data on various parameters, such as temperature, humidity, wind speed, and moisture levels. This data can be used to monitor environmental conditions and detect anomalies that may indicate fire risks.</a:t>
            </a:r>
          </a:p>
          <a:p>
            <a:r>
              <a:rPr lang="en-US" sz="2200" dirty="0">
                <a:latin typeface="Times New Roman" panose="02020603050405020304" pitchFamily="18" charset="0"/>
                <a:cs typeface="Times New Roman" panose="02020603050405020304" pitchFamily="18" charset="0"/>
              </a:rPr>
              <a:t>Real-time Monitoring and Control Systems: Integration with real-time monitoring and control systems, such as drones and IoT devices, can enable remote monitoring of fire-prone areas. These systems can provide live feeds, aerial imagery, and situational data, allowing for quick response and more efficient resource deployment.</a:t>
            </a:r>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Limitation of System</a:t>
            </a:r>
          </a:p>
        </p:txBody>
      </p:sp>
      <p:sp>
        <p:nvSpPr>
          <p:cNvPr id="2" name="Content Placeholder 1"/>
          <p:cNvSpPr>
            <a:spLocks noGrp="1"/>
          </p:cNvSpPr>
          <p:nvPr>
            <p:ph sz="quarter" idx="1"/>
          </p:nvPr>
        </p:nvSpPr>
        <p:spPr/>
        <p:txBody>
          <a:bodyPr>
            <a:normAutofit/>
          </a:bodyPr>
          <a:lstStyle/>
          <a:p>
            <a:r>
              <a:rPr lang="en-US" sz="2200" dirty="0">
                <a:latin typeface="Times New Roman" panose="02020603050405020304" pitchFamily="18" charset="0"/>
                <a:cs typeface="Times New Roman" panose="02020603050405020304" pitchFamily="18" charset="0"/>
              </a:rPr>
              <a:t>Data Accuracy and Availability: The effectiveness of a forest fire prevention system heavily relies on the quality and availability of data. Inaccurate or incomplete data, such as outdated weather information or inaccurate fire risk assessments, can impact the system's ability to make accurate predictions and recommendations. Limited data sources or gaps in data coverage can also hinder the system's capabilities</a:t>
            </a:r>
            <a:r>
              <a:rPr lang="en-US" dirty="0"/>
              <a:t>.</a:t>
            </a:r>
          </a:p>
          <a:p>
            <a:r>
              <a:rPr lang="en-US" sz="2200" dirty="0">
                <a:latin typeface="Times New Roman" panose="02020603050405020304" pitchFamily="18" charset="0"/>
                <a:cs typeface="Times New Roman" panose="02020603050405020304" pitchFamily="18" charset="0"/>
              </a:rPr>
              <a:t>Uncertainty in Fire Behavior: Forest fires are dynamic and complex events, and predicting their behavior with absolute certainty is challenging. Fire behavior can be influenced by numerous factors, including topography, vegetation type, wind patterns, and human intervention</a:t>
            </a:r>
            <a:r>
              <a:rPr lang="en-US" dirty="0"/>
              <a:t>.</a:t>
            </a:r>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Users and their role description</a:t>
            </a:r>
          </a:p>
        </p:txBody>
      </p:sp>
      <p:sp>
        <p:nvSpPr>
          <p:cNvPr id="2" name="Content Placeholder 1"/>
          <p:cNvSpPr>
            <a:spLocks noGrp="1"/>
          </p:cNvSpPr>
          <p:nvPr>
            <p:ph sz="quarter" idx="1"/>
          </p:nvPr>
        </p:nvSpPr>
        <p:spPr/>
        <p:txBody>
          <a:bodyPr>
            <a:normAutofit lnSpcReduction="10000"/>
          </a:bodyPr>
          <a:lstStyle/>
          <a:p>
            <a:r>
              <a:rPr lang="en-US" b="1" dirty="0">
                <a:latin typeface="Times New Roman" panose="02020603050405020304" pitchFamily="18" charset="0"/>
                <a:cs typeface="Times New Roman" panose="02020603050405020304" pitchFamily="18" charset="0"/>
              </a:rPr>
              <a:t>System Administrators</a:t>
            </a:r>
            <a:r>
              <a:rPr lang="en-US" dirty="0">
                <a:latin typeface="Times New Roman" panose="02020603050405020304" pitchFamily="18" charset="0"/>
                <a:cs typeface="Times New Roman" panose="02020603050405020304" pitchFamily="18" charset="0"/>
              </a:rPr>
              <a:t>: These individuals are responsible for installing, configuring, and maintaining the forest fire prevention system.</a:t>
            </a:r>
          </a:p>
          <a:p>
            <a:r>
              <a:rPr lang="en-US" b="1" dirty="0">
                <a:latin typeface="Times New Roman" panose="02020603050405020304" pitchFamily="18" charset="0"/>
                <a:cs typeface="Times New Roman" panose="02020603050405020304" pitchFamily="18" charset="0"/>
              </a:rPr>
              <a:t>Data Managers</a:t>
            </a:r>
            <a:r>
              <a:rPr lang="en-US" dirty="0">
                <a:latin typeface="Times New Roman" panose="02020603050405020304" pitchFamily="18" charset="0"/>
                <a:cs typeface="Times New Roman" panose="02020603050405020304" pitchFamily="18" charset="0"/>
              </a:rPr>
              <a:t>: Data managers handle the collection, storage, and organization of the data used in the system. They ensure that the system has access to up-to-date and accurate information about weather conditions, fire hazard levels, temperature, humidity and oxygen level.</a:t>
            </a:r>
          </a:p>
          <a:p>
            <a:r>
              <a:rPr lang="en-US" b="1" dirty="0">
                <a:latin typeface="Times New Roman" panose="02020603050405020304" pitchFamily="18" charset="0"/>
                <a:cs typeface="Times New Roman" panose="02020603050405020304" pitchFamily="18" charset="0"/>
              </a:rPr>
              <a:t>Firefighters</a:t>
            </a:r>
            <a:r>
              <a:rPr lang="en-US" dirty="0">
                <a:latin typeface="Times New Roman" panose="02020603050405020304" pitchFamily="18" charset="0"/>
                <a:cs typeface="Times New Roman" panose="02020603050405020304" pitchFamily="18" charset="0"/>
              </a:rPr>
              <a:t>: Firefighters are the primary end-users of the forest fire prevention system. They rely on the system to receive real-time information about fire incidents, fire behavior, and the optimal strategies for fire suppression. </a:t>
            </a:r>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56047-A1B6-AEE8-DE5A-57F7A0166835}"/>
              </a:ext>
            </a:extLst>
          </p:cNvPr>
          <p:cNvSpPr>
            <a:spLocks noGrp="1"/>
          </p:cNvSpPr>
          <p:nvPr>
            <p:ph type="title"/>
          </p:nvPr>
        </p:nvSpPr>
        <p:spPr/>
        <p:txBody>
          <a:bodyPr/>
          <a:lstStyle/>
          <a:p>
            <a:r>
              <a:rPr lang="en-US" dirty="0"/>
              <a:t>System Flow Diagram</a:t>
            </a:r>
          </a:p>
        </p:txBody>
      </p:sp>
      <p:pic>
        <p:nvPicPr>
          <p:cNvPr id="5" name="Content Placeholder 4">
            <a:extLst>
              <a:ext uri="{FF2B5EF4-FFF2-40B4-BE49-F238E27FC236}">
                <a16:creationId xmlns:a16="http://schemas.microsoft.com/office/drawing/2014/main" id="{A514B749-EDAE-6F85-63D8-9D866F58C44D}"/>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788540" y="1600200"/>
            <a:ext cx="2804920" cy="4873625"/>
          </a:xfrm>
        </p:spPr>
      </p:pic>
    </p:spTree>
    <p:extLst>
      <p:ext uri="{BB962C8B-B14F-4D97-AF65-F5344CB8AC3E}">
        <p14:creationId xmlns:p14="http://schemas.microsoft.com/office/powerpoint/2010/main" val="30797097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205</TotalTime>
  <Words>831</Words>
  <Application>Microsoft Office PowerPoint</Application>
  <PresentationFormat>On-screen Show (4:3)</PresentationFormat>
  <Paragraphs>82</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Century Schoolbook</vt:lpstr>
      <vt:lpstr>Times New Roman</vt:lpstr>
      <vt:lpstr>Wingdings</vt:lpstr>
      <vt:lpstr>Wingdings 2</vt:lpstr>
      <vt:lpstr>Oriel</vt:lpstr>
      <vt:lpstr>Forest Fire Prevention System</vt:lpstr>
      <vt:lpstr>INDEX</vt:lpstr>
      <vt:lpstr>Abstract </vt:lpstr>
      <vt:lpstr>Tools and Technology Used</vt:lpstr>
      <vt:lpstr>Features</vt:lpstr>
      <vt:lpstr>Future Enhancements</vt:lpstr>
      <vt:lpstr>Limitation of System</vt:lpstr>
      <vt:lpstr>Users and their role description</vt:lpstr>
      <vt:lpstr>System Flow Diagram</vt:lpstr>
      <vt:lpstr>Data Flow Diagram (0 Level)</vt:lpstr>
      <vt:lpstr>Data Flow Diagram (1 Level)</vt:lpstr>
      <vt:lpstr>Data Flow Diagram (2 Level)</vt:lpstr>
      <vt:lpstr>Data Flow Diagram (2 Level)</vt:lpstr>
      <vt:lpstr>Use Case Diagram</vt:lpstr>
      <vt:lpstr>Data Dictionary</vt:lpstr>
      <vt:lpstr>Screenshot of Development Phase -1 (Design)</vt:lpstr>
      <vt:lpstr>Screenshot of Development Phase -2 (Implementation)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your project</dc:title>
  <dc:creator>parul</dc:creator>
  <cp:lastModifiedBy>Aditya Pan</cp:lastModifiedBy>
  <cp:revision>73</cp:revision>
  <dcterms:created xsi:type="dcterms:W3CDTF">2017-10-03T10:36:15Z</dcterms:created>
  <dcterms:modified xsi:type="dcterms:W3CDTF">2023-09-25T02:12:00Z</dcterms:modified>
</cp:coreProperties>
</file>