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handoutMasterIdLst>
    <p:handoutMasterId r:id="rId33"/>
  </p:handoutMasterIdLst>
  <p:sldIdLst>
    <p:sldId id="257" r:id="rId2"/>
    <p:sldId id="458" r:id="rId3"/>
    <p:sldId id="427" r:id="rId4"/>
    <p:sldId id="434" r:id="rId5"/>
    <p:sldId id="435" r:id="rId6"/>
    <p:sldId id="437" r:id="rId7"/>
    <p:sldId id="436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433" r:id="rId17"/>
    <p:sldId id="426" r:id="rId18"/>
    <p:sldId id="446" r:id="rId19"/>
    <p:sldId id="429" r:id="rId20"/>
    <p:sldId id="454" r:id="rId21"/>
    <p:sldId id="455" r:id="rId22"/>
    <p:sldId id="456" r:id="rId23"/>
    <p:sldId id="457" r:id="rId24"/>
    <p:sldId id="453" r:id="rId25"/>
    <p:sldId id="430" r:id="rId26"/>
    <p:sldId id="449" r:id="rId27"/>
    <p:sldId id="450" r:id="rId28"/>
    <p:sldId id="451" r:id="rId29"/>
    <p:sldId id="432" r:id="rId30"/>
    <p:sldId id="42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rag Belel" initials="AB" lastIdx="2" clrIdx="0">
    <p:extLst>
      <p:ext uri="{19B8F6BF-5375-455C-9EA6-DF929625EA0E}">
        <p15:presenceInfo xmlns:p15="http://schemas.microsoft.com/office/powerpoint/2012/main" userId="b443eb16fdc62c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810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7D5E3-6DD2-D20A-25E8-5832906B65A6}" v="12" dt="2023-12-14T14:14:21.731"/>
    <p1510:client id="{118C37D9-B561-AEE0-8308-DB36EDD24892}" v="24" dt="2023-12-03T05:00:39.295"/>
    <p1510:client id="{264121F1-D862-D9BC-2029-1E18ACE39E5C}" v="1269" dt="2023-12-02T19:54:44.313"/>
    <p1510:client id="{266AF9E7-C47A-5260-EA06-4FB272562130}" v="1" dt="2023-12-12T07:39:32.023"/>
    <p1510:client id="{2EDBD126-C28D-693C-4B73-5D1011745393}" v="11" dt="2023-12-03T06:39:20.420"/>
    <p1510:client id="{30C04AB0-3944-6F2E-FEEE-EF5289D3B2FD}" v="1" dt="2023-12-20T11:32:42.442"/>
    <p1510:client id="{375726D9-C56B-FF9B-E976-20F4F09ACC9E}" v="1" dt="2023-11-30T18:15:03.063"/>
    <p1510:client id="{3B1368BC-AB7E-5E5F-23D0-C97D87C19D8B}" v="5" dt="2023-12-21T06:12:46.404"/>
    <p1510:client id="{42230D10-9CB6-470A-891A-9AA3032A2DEF}" v="165" dt="2023-12-01T19:19:50.242"/>
    <p1510:client id="{4F62D0C2-37A5-6D83-78A7-E0C3A1EA2E5F}" v="10" dt="2023-11-29T09:10:11.220"/>
    <p1510:client id="{63113DD2-E2B1-189B-B6C6-A98C75ED1E59}" v="3" dt="2023-12-12T11:05:41.870"/>
    <p1510:client id="{683BF961-530B-5EEA-6BEF-D09E262A64F7}" v="3" dt="2023-12-21T06:20:06.301"/>
    <p1510:client id="{6860CADC-F5B5-C2FB-FD9A-2E00F547DB1A}" v="2" dt="2023-11-26T14:18:55.564"/>
    <p1510:client id="{6C6130B1-2C4A-6E1D-9838-B05C10527DDA}" v="1" dt="2023-11-24T12:35:49.761"/>
    <p1510:client id="{7350C677-1F50-457D-95BC-669B7D4BD9C1}" v="1" dt="2023-12-21T09:55:57.351"/>
    <p1510:client id="{747538F3-597F-2676-46C6-7E64716A005C}" v="1" dt="2023-12-09T06:40:49.351"/>
    <p1510:client id="{74AAA585-B158-7E5D-FB43-07639589DDBC}" v="5" dt="2023-12-21T06:00:48.731"/>
    <p1510:client id="{838F466E-9233-90BE-2ABB-8D51C3B43839}" v="4" dt="2023-12-03T07:33:30.897"/>
    <p1510:client id="{86753EDE-DDCF-DBFA-B37B-1637A373C439}" v="24" dt="2023-12-14T13:58:23.770"/>
    <p1510:client id="{8C5ABD9D-D0C0-CF3F-54C4-2E5314D77B2E}" v="1" dt="2023-12-21T06:10:46.192"/>
    <p1510:client id="{8CCD8DE7-BCF7-1421-226D-A853B2864EAD}" v="25" dt="2023-12-03T05:05:15.466"/>
    <p1510:client id="{930FFD30-9A60-A941-F488-96BEB58C68A0}" v="62" dt="2023-12-02T05:54:39.849"/>
    <p1510:client id="{9F330FCC-9834-D4AB-D78C-E24A8241840F}" v="117" dt="2023-11-27T18:02:23.206"/>
    <p1510:client id="{A282CB80-D9B5-94B6-F1C3-C16BCB263734}" v="19" dt="2023-12-02T15:31:39.251"/>
    <p1510:client id="{AA070FA4-D145-3122-DE07-6954D6C8D883}" v="1" dt="2023-12-02T19:54:46.122"/>
    <p1510:client id="{B19A1A0F-5470-8453-15B4-42B32A284DD8}" v="257" dt="2023-12-02T17:20:00.463"/>
    <p1510:client id="{C10A2AFA-BF75-B6FF-407D-813E40956E9B}" v="1" dt="2023-11-27T18:12:00.991"/>
    <p1510:client id="{CAFEE445-3B07-0863-F8E8-8D126C5C9FDF}" v="1" dt="2023-12-20T08:22:54.711"/>
    <p1510:client id="{D6A3C8F8-AF42-177A-CFD9-866589EBC928}" v="1" dt="2023-12-03T07:47:36.211"/>
    <p1510:client id="{E4DFEC9D-70DC-0F88-F266-C3558D370CF6}" v="44" dt="2023-11-27T18:10:16.234"/>
    <p1510:client id="{F127BC1E-BAC4-5621-722E-9538D46AB471}" v="2" dt="2023-11-23T21:01:59.211"/>
    <p1510:client id="{FC0C75E9-6B53-B04F-D1EC-1A8EA70C327E}" v="3" dt="2023-12-21T09:43:38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24T15:31:35.18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84229B-1EFA-8FE5-EB2A-F46FBA2086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7F118-1E77-BB8C-7D3D-54E7BB87C8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6A71D-0B35-4884-8A2B-19EEA8E37DD4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E55F2-73AD-6745-7AC7-1F705C457D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602A5-8A7E-CABD-683D-79FCADC1D5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207FE-E1FE-45E0-AEAB-E718B0ACD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825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F311B-32D6-4515-A0D6-84870C1A86F3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5A7CF-3376-47CC-BF00-795D83109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5A7CF-3376-47CC-BF00-795D8310999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22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2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8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6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7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1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6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9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3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7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5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blue and white graphic design&#10;&#10;Description automatically generated">
            <a:extLst>
              <a:ext uri="{FF2B5EF4-FFF2-40B4-BE49-F238E27FC236}">
                <a16:creationId xmlns:a16="http://schemas.microsoft.com/office/drawing/2014/main" id="{5F2893AC-8052-AEDA-E534-88B552468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" y="0"/>
            <a:ext cx="9119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85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F311-0C7C-660C-8070-FF352AAD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58" y="270858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EDA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3200" dirty="0"/>
              <a:t> </a:t>
            </a:r>
            <a:br>
              <a:rPr lang="en-US" sz="2800" dirty="0"/>
            </a:br>
            <a:r>
              <a:rPr lang="en-US" sz="2800" dirty="0"/>
              <a:t>  </a:t>
            </a:r>
            <a:r>
              <a:rPr lang="en-US" sz="2400" dirty="0"/>
              <a:t>Analysis of Fraud Detection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995B8B-D899-882B-4E58-B71CE015BE0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79858" y="1523017"/>
            <a:ext cx="7488238" cy="5064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756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4929-7DDB-C02D-5A57-9F3FCA67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28" y="987425"/>
            <a:ext cx="2949178" cy="1069974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2-D Categorical Distributions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F0C3FD-6590-0AE3-6FD8-F951924B36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656" r="12656"/>
          <a:stretch/>
        </p:blipFill>
        <p:spPr>
          <a:xfrm>
            <a:off x="3885008" y="1185389"/>
            <a:ext cx="4863065" cy="51198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09E58A-6437-1720-7442-00E5B9763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7328" y="2057399"/>
            <a:ext cx="3041691" cy="4247883"/>
          </a:xfrm>
        </p:spPr>
        <p:txBody>
          <a:bodyPr>
            <a:normAutofit/>
          </a:bodyPr>
          <a:lstStyle/>
          <a:p>
            <a:r>
              <a:rPr lang="en-US" sz="2200" dirty="0"/>
              <a:t>It shows the distribution of transaction types against the "isFraud" indicator, revealing that "CASH_OUT" and "TRANSFER" transactions have instances of fraud, while "CASH_IN", "DEBIT", and "PAYMENT" transactions do not.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873154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E2E5-D9E9-CDBC-AAE0-DD514BD0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Pie chart for categorical distribution</a:t>
            </a:r>
            <a:endParaRPr lang="en-IN" sz="3200" b="1" u="sng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CD167B-375E-ABC5-73FE-666B0CA16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73"/>
          <a:stretch/>
        </p:blipFill>
        <p:spPr>
          <a:xfrm>
            <a:off x="628650" y="1690689"/>
            <a:ext cx="5606018" cy="42350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316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2202022-5AB2-09CF-5464-E12B5EC5F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009" y="1276931"/>
            <a:ext cx="3095315" cy="40801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u="sng" dirty="0"/>
              <a:t>df.i</a:t>
            </a:r>
            <a:r>
              <a:rPr lang="en-US" sz="2400" u="sng" dirty="0"/>
              <a:t>snull().sum()</a:t>
            </a:r>
            <a:endParaRPr lang="en-IN" u="sng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0430E27-EE39-7C2A-B296-7F639F273F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432"/>
          <a:stretch/>
        </p:blipFill>
        <p:spPr>
          <a:xfrm>
            <a:off x="707009" y="1949759"/>
            <a:ext cx="3368001" cy="3791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F82F4D8-ED5A-E1C9-A942-8C03DA78FCE6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572000" y="1276931"/>
            <a:ext cx="3015989" cy="408011"/>
          </a:xfrm>
        </p:spPr>
        <p:txBody>
          <a:bodyPr>
            <a:noAutofit/>
          </a:bodyPr>
          <a:lstStyle/>
          <a:p>
            <a:pPr algn="ctr"/>
            <a:r>
              <a:rPr lang="en-IN" u="sng" dirty="0"/>
              <a:t>df.dtypes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1B1EF1-8089-DDE2-266D-6A945C3A07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28"/>
          <a:stretch/>
        </p:blipFill>
        <p:spPr>
          <a:xfrm>
            <a:off x="4642714" y="1949760"/>
            <a:ext cx="3532219" cy="3791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6963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22C22C-21F1-6116-9349-E17F4FADB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54" y="939050"/>
            <a:ext cx="7584339" cy="124327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latin typeface="+mn-lt"/>
              </a:rPr>
              <a:t>Label Encoding:</a:t>
            </a:r>
            <a:r>
              <a:rPr lang="en-IN" sz="2400" b="1" dirty="0">
                <a:latin typeface="+mn-lt"/>
              </a:rPr>
              <a:t> </a:t>
            </a:r>
            <a:r>
              <a:rPr lang="en-US" sz="2300" dirty="0">
                <a:latin typeface="+mn-lt"/>
              </a:rPr>
              <a:t>converting categorical data into numerical format by assigning unique integers to each category, enabling machine learning algorithms to process categorical features.</a:t>
            </a:r>
            <a:endParaRPr lang="en-IN" sz="2300" dirty="0">
              <a:latin typeface="+mn-lt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4479738-717D-1894-4EC7-863FA734E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014"/>
          <a:stretch/>
        </p:blipFill>
        <p:spPr>
          <a:xfrm>
            <a:off x="341762" y="2533402"/>
            <a:ext cx="5611313" cy="7404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7AC2B4-7E52-9C99-8E6F-74AD11545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55" y="5152091"/>
            <a:ext cx="5495925" cy="1381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B1C51C-E045-80CD-A8BE-EB86EBB11DFB}"/>
              </a:ext>
            </a:extLst>
          </p:cNvPr>
          <p:cNvSpPr txBox="1"/>
          <p:nvPr/>
        </p:nvSpPr>
        <p:spPr>
          <a:xfrm>
            <a:off x="341762" y="3878282"/>
            <a:ext cx="809338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Sampling:</a:t>
            </a:r>
            <a:r>
              <a:rPr lang="en-US" sz="2400" b="1" dirty="0"/>
              <a:t> </a:t>
            </a:r>
            <a:r>
              <a:rPr lang="en-US" sz="2000" dirty="0"/>
              <a:t>This technique helps manage large datasets when computational resources are limited or when you want to create a smaller subset for exploratory analysis or training machine-learning models.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77B21E-55A8-9CEF-208A-BA87C348AE74}"/>
              </a:ext>
            </a:extLst>
          </p:cNvPr>
          <p:cNvSpPr txBox="1"/>
          <p:nvPr/>
        </p:nvSpPr>
        <p:spPr>
          <a:xfrm>
            <a:off x="221054" y="44034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chemeClr val="accent1">
                    <a:lumMod val="50000"/>
                  </a:schemeClr>
                </a:solidFill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74983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FB24-4D85-E0E2-C166-0A919EE4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23" y="914400"/>
            <a:ext cx="2949178" cy="551693"/>
          </a:xfrm>
        </p:spPr>
        <p:txBody>
          <a:bodyPr/>
          <a:lstStyle/>
          <a:p>
            <a:pPr algn="ctr"/>
            <a:r>
              <a:rPr lang="en-IN" b="1" u="sng" dirty="0">
                <a:latin typeface="+mn-lt"/>
              </a:rPr>
              <a:t>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C3A7F2-EDB0-D520-336B-7B6DA3FEA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209"/>
          <a:stretch/>
        </p:blipFill>
        <p:spPr>
          <a:xfrm>
            <a:off x="3327662" y="1108454"/>
            <a:ext cx="5602003" cy="47473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26751-232B-6564-8966-34280C603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1623" y="1457249"/>
            <a:ext cx="3056039" cy="439852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The correlation between isFraud and other features is generally low, indicating that no single feature strongly determines fraud. However, newbalanceDest has a  notable negative correlation with isFraud.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The strongest correlations are between oldbalanceOrg and      newbalanceOrig, oldbalanceDest and newbalanceDest, suggesting these features are closely related.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5915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2094-B1FE-556A-2FD5-170B2B4C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8" y="810706"/>
            <a:ext cx="6858001" cy="644214"/>
          </a:xfrm>
        </p:spPr>
        <p:txBody>
          <a:bodyPr>
            <a:noAutofit/>
          </a:bodyPr>
          <a:lstStyle/>
          <a:p>
            <a:pPr algn="l"/>
            <a:br>
              <a:rPr lang="en-US" sz="3200" b="1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r>
              <a:rPr lang="en-US" sz="3200" b="1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Split data into features and target</a:t>
            </a:r>
            <a:endParaRPr lang="en-IN" sz="3200" b="1" u="sng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1618A-D27B-7701-FC8D-E8797D2C3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"/>
          <a:stretch/>
        </p:blipFill>
        <p:spPr>
          <a:xfrm>
            <a:off x="577100" y="2011861"/>
            <a:ext cx="7386483" cy="8923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5902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DB88-D99B-4805-A9A3-FF2E7591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755" y="329938"/>
            <a:ext cx="7968595" cy="1077621"/>
          </a:xfrm>
        </p:spPr>
        <p:txBody>
          <a:bodyPr>
            <a:normAutofit/>
          </a:bodyPr>
          <a:lstStyle/>
          <a:p>
            <a:r>
              <a:rPr lang="en-GB" sz="3200" b="1" u="sng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Train and Test split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B8BB68-5704-2D77-2EB0-6245E73A8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013" y="1783058"/>
            <a:ext cx="7886700" cy="3436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2080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D5153D-6CB9-C1D1-0973-9AE26B130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51" y="1545996"/>
            <a:ext cx="7318824" cy="5205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3CECA6-A409-D0C1-8FB2-9FF027EFAE77}"/>
              </a:ext>
            </a:extLst>
          </p:cNvPr>
          <p:cNvSpPr txBox="1"/>
          <p:nvPr/>
        </p:nvSpPr>
        <p:spPr>
          <a:xfrm>
            <a:off x="432749" y="515101"/>
            <a:ext cx="68447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Standard Scaler</a:t>
            </a:r>
            <a:r>
              <a:rPr lang="en-US" sz="2000" b="1" dirty="0"/>
              <a:t> </a:t>
            </a:r>
            <a:r>
              <a:rPr lang="en-US" dirty="0"/>
              <a:t>standardizes features by removing the mean and scaling to unit variance, ensuring that each feature contributes equally to the model and has a consistent scale.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187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AF22-148B-E16C-F0BD-E957FB5A7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985299"/>
            <a:ext cx="6619973" cy="787640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>
                <a:ln w="0"/>
                <a:solidFill>
                  <a:schemeClr val="accent1">
                    <a:lumMod val="50000"/>
                  </a:schemeClr>
                </a:solidFill>
                <a:latin typeface="+mn-lt"/>
                <a:cs typeface="Arial"/>
              </a:rPr>
              <a:t>Model and Evaluation</a:t>
            </a:r>
            <a:br>
              <a:rPr lang="en-US" sz="3200" b="1" u="sng" dirty="0">
                <a:ln w="0"/>
                <a:solidFill>
                  <a:schemeClr val="accent1">
                    <a:lumMod val="50000"/>
                  </a:schemeClr>
                </a:solidFill>
                <a:latin typeface="+mn-lt"/>
                <a:cs typeface="Arial"/>
              </a:rPr>
            </a:br>
            <a:endParaRPr lang="en-IN" sz="3200" b="1" u="sng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AA747-16F3-A10A-16DC-AE7BE89FF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56" y="1607267"/>
            <a:ext cx="7729979" cy="48029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Models used 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u="sng" dirty="0"/>
              <a:t>Logistic Regression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u="sng" dirty="0"/>
              <a:t>Decision Tree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u="sng" dirty="0"/>
              <a:t>Random Forest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b="1" u="sng" dirty="0"/>
              <a:t>Artificial Neural Networks (ANN)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0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376959-01C9-51F3-75B2-39CCC314C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6" r="581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F473-8C00-FDED-08FC-2EEBE2367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71" y="963123"/>
            <a:ext cx="7886700" cy="275745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1. </a:t>
            </a:r>
            <a:r>
              <a:rPr lang="en-US" sz="3200" b="1" u="sng" dirty="0">
                <a:latin typeface="+mn-lt"/>
              </a:rPr>
              <a:t>Logistic Regression</a:t>
            </a:r>
            <a:r>
              <a:rPr lang="en-US" sz="3200" dirty="0">
                <a:latin typeface="+mn-lt"/>
              </a:rPr>
              <a:t>: Logistic regression is used for binary classification tasks, modeling the probability of events such as pass/fail outcomes using a logistic function.</a:t>
            </a:r>
            <a:br>
              <a:rPr lang="en-US" sz="3200" dirty="0">
                <a:latin typeface="+mn-lt"/>
              </a:rPr>
            </a:br>
            <a:endParaRPr lang="en-IN" sz="32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E6852-5FE1-BDAC-CAE1-A83C0FB64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8" b="7152"/>
          <a:stretch/>
        </p:blipFill>
        <p:spPr>
          <a:xfrm>
            <a:off x="447472" y="3429000"/>
            <a:ext cx="7998935" cy="18823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4073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8A00-D031-7097-766B-5363389B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13" y="1322961"/>
            <a:ext cx="7529208" cy="1321037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+mn-lt"/>
              </a:rPr>
              <a:t>2. </a:t>
            </a:r>
            <a:r>
              <a:rPr lang="en-US" sz="3200" b="1" u="sng" dirty="0">
                <a:latin typeface="+mn-lt"/>
              </a:rPr>
              <a:t>Decision Tree</a:t>
            </a:r>
            <a:r>
              <a:rPr lang="en-US" sz="3200" dirty="0">
                <a:latin typeface="+mn-lt"/>
              </a:rPr>
              <a:t>: Decision trees model decisions and their possible consequences using a tree-like graph, ideal for classification and regression tasks.</a:t>
            </a:r>
            <a:br>
              <a:rPr lang="en-US" sz="3200" dirty="0">
                <a:latin typeface="+mn-lt"/>
              </a:rPr>
            </a:br>
            <a:endParaRPr lang="en-IN" sz="32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1D44D0-7217-D51C-C5EF-C53B90F3A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2"/>
          <a:stretch/>
        </p:blipFill>
        <p:spPr>
          <a:xfrm>
            <a:off x="505838" y="3185995"/>
            <a:ext cx="7258675" cy="190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8506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8FA8-0F15-797F-283D-39642551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72" y="1444897"/>
            <a:ext cx="7886700" cy="132556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3. </a:t>
            </a:r>
            <a:r>
              <a:rPr lang="en-US" sz="2800" b="1" u="sng" dirty="0">
                <a:latin typeface="+mn-lt"/>
              </a:rPr>
              <a:t>Random Forest</a:t>
            </a:r>
            <a:r>
              <a:rPr lang="en-US" sz="2800" dirty="0">
                <a:latin typeface="+mn-lt"/>
              </a:rPr>
              <a:t>: A robust ensemble technique that builds multiple decision trees and aggregates their predictions to improve accuracy and control overfitting.</a:t>
            </a:r>
            <a:br>
              <a:rPr lang="en-US" sz="2800" dirty="0">
                <a:latin typeface="+mn-lt"/>
              </a:rPr>
            </a:br>
            <a:endParaRPr lang="en-IN" sz="28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2F1028-0403-8B09-9F12-D38AB527F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939"/>
          <a:stretch/>
        </p:blipFill>
        <p:spPr>
          <a:xfrm>
            <a:off x="342672" y="2996120"/>
            <a:ext cx="8458656" cy="22130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2374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8044-3280-1AB0-D25A-537C4E9D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0" y="1532495"/>
            <a:ext cx="7886700" cy="422766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+mn-lt"/>
              </a:rPr>
              <a:t>4. </a:t>
            </a:r>
            <a:r>
              <a:rPr lang="en-US" sz="2400" b="1" u="sng" dirty="0">
                <a:latin typeface="+mn-lt"/>
              </a:rPr>
              <a:t>Artificial Neural Networks (ANN)</a:t>
            </a:r>
            <a:r>
              <a:rPr lang="en-US" sz="2400" b="1" dirty="0">
                <a:latin typeface="+mn-lt"/>
              </a:rPr>
              <a:t>: </a:t>
            </a:r>
            <a:r>
              <a:rPr lang="en-US" sz="2400" dirty="0">
                <a:latin typeface="+mn-lt"/>
              </a:rPr>
              <a:t>ANNs mimic biological neural networks and are capable of learning complex patterns and functions from a large number of inputs, applicable in both classification and regression tasks.</a:t>
            </a:r>
            <a:br>
              <a:rPr lang="en-US" sz="2400" dirty="0">
                <a:latin typeface="+mn-lt"/>
              </a:rPr>
            </a:br>
            <a:endParaRPr lang="en-IN" sz="24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D78B10-9EB6-768E-F759-00CDA3430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82" y="2451370"/>
            <a:ext cx="8523138" cy="4079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2544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5BC584E-A39F-1BBB-CED6-AC1B9217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90" y="365126"/>
            <a:ext cx="8307960" cy="982907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Evaluation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5EECD3-0D32-8F4A-2170-4C3EAB6B1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1348033"/>
            <a:ext cx="7886700" cy="527275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u="sng" dirty="0"/>
              <a:t>Accuracy</a:t>
            </a:r>
            <a:r>
              <a:rPr lang="en-US" dirty="0"/>
              <a:t>: Percentage of correct predictions. Good for balanced datasets but can be misleading if the dataset is imbalanced.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u="sng" dirty="0"/>
              <a:t>Precision</a:t>
            </a:r>
            <a:r>
              <a:rPr lang="en-US" dirty="0"/>
              <a:t>: This metric represents the proportion of correct positive predictions among all positive predictions made by the model. It's particularly valuable in scenarios where the cost of false positives is high.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u="sng" dirty="0"/>
              <a:t>Recall</a:t>
            </a:r>
            <a:r>
              <a:rPr lang="en-US" dirty="0"/>
              <a:t>: This metric indicates the proportion of true positives captured among all actual positive instances. It's essential when minimizing false negatives is a priority.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u="sng" dirty="0"/>
              <a:t>F1 Score</a:t>
            </a:r>
            <a:r>
              <a:rPr lang="en-US" dirty="0"/>
              <a:t>: Harmonic mean of precision and recall. Balances the two for an overall measure of model performance.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u="sng" dirty="0"/>
              <a:t>ROC-AUC</a:t>
            </a:r>
            <a:r>
              <a:rPr lang="en-US" dirty="0"/>
              <a:t>: Evaluates the trade-off between true positive rate and false positive rate, providing a robust measure of performance regardless of class imbalance.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290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8671-61DB-AEB5-E4F5-77B3BDB1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44" y="961769"/>
            <a:ext cx="7886700" cy="59289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Model Comparison Based on Evaluation Metrices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979F08-28E2-B457-4A56-792DA91A3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692" y="1554666"/>
            <a:ext cx="6417935" cy="491547"/>
          </a:xfrm>
        </p:spPr>
        <p:txBody>
          <a:bodyPr>
            <a:normAutofit/>
          </a:bodyPr>
          <a:lstStyle/>
          <a:p>
            <a:r>
              <a:rPr lang="en-IN" sz="2800" u="sng" dirty="0"/>
              <a:t>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DAF3D-69F8-3F31-EFC2-95CF96716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45" y="2422434"/>
            <a:ext cx="6417934" cy="37677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1352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883B1-D017-EB55-FE02-C9A214541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733" y="896698"/>
            <a:ext cx="3868340" cy="506593"/>
          </a:xfrm>
        </p:spPr>
        <p:txBody>
          <a:bodyPr/>
          <a:lstStyle/>
          <a:p>
            <a:pPr algn="ctr"/>
            <a:r>
              <a:rPr lang="en-IN" u="sng" dirty="0"/>
              <a:t>Random Forest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77AD1-FC5F-EB1D-7D38-5D04D3883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6842" y="896698"/>
            <a:ext cx="3784284" cy="506593"/>
          </a:xfrm>
        </p:spPr>
        <p:txBody>
          <a:bodyPr/>
          <a:lstStyle/>
          <a:p>
            <a:pPr algn="ctr"/>
            <a:r>
              <a:rPr lang="en-IN" u="sng" dirty="0"/>
              <a:t>Decision Tree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D114F4-56CC-5AF8-5D90-5D32F32D55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1820"/>
          <a:stretch/>
        </p:blipFill>
        <p:spPr>
          <a:xfrm>
            <a:off x="168608" y="1552967"/>
            <a:ext cx="4199111" cy="4155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B5556F-DEEC-2A93-A314-0D6AD2D12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281" y="1552967"/>
            <a:ext cx="4199111" cy="4155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5787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CBFD-524B-BA87-C0BA-41D702AB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12" y="288337"/>
            <a:ext cx="8180490" cy="606607"/>
          </a:xfrm>
        </p:spPr>
        <p:txBody>
          <a:bodyPr>
            <a:normAutofit/>
          </a:bodyPr>
          <a:lstStyle/>
          <a:p>
            <a:r>
              <a:rPr lang="en-IN" sz="2400" b="1" u="sng" dirty="0"/>
              <a:t>Artificial Neural Network  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6F0C39-67FE-A28B-BEEE-B73FB0FD7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60" y="894944"/>
            <a:ext cx="8351837" cy="56614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8194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25E52D-036E-90B4-4B02-F8F0AF0B2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30" y="-1"/>
            <a:ext cx="9103970" cy="6858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045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57B5-B82E-2886-202B-0EA3007B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94" y="365126"/>
            <a:ext cx="7990056" cy="1325563"/>
          </a:xfrm>
        </p:spPr>
        <p:txBody>
          <a:bodyPr>
            <a:normAutofit/>
          </a:bodyPr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Observation</a:t>
            </a:r>
            <a:endParaRPr lang="en-I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5EDF9-76F9-04AF-2660-29753CB17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94" y="1391055"/>
            <a:ext cx="7990056" cy="527239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Given the data is large and imbalanced, handling minority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class predictions is crucial. Based on the observations: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u="sng" dirty="0"/>
              <a:t>Random Forest </a:t>
            </a:r>
            <a:r>
              <a:rPr lang="en-US" dirty="0"/>
              <a:t>and </a:t>
            </a:r>
            <a:r>
              <a:rPr lang="en-US" b="1" u="sng" dirty="0"/>
              <a:t>Decision Tree</a:t>
            </a:r>
            <a:r>
              <a:rPr lang="en-US" dirty="0"/>
              <a:t> models show high overall accuracy, but they struggle with the imbalanced data, indicated by the lower F1-scores for the minority class.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The </a:t>
            </a:r>
            <a:r>
              <a:rPr lang="en-US" b="1" u="sng" dirty="0"/>
              <a:t>Artificial Neural Network</a:t>
            </a:r>
            <a:r>
              <a:rPr lang="en-US" dirty="0"/>
              <a:t> Model provides consistent accuracy with a decreasing loss over time. This suggests it might be better suited for imbalanced datasets.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Thus </a:t>
            </a:r>
            <a:r>
              <a:rPr lang="en-US" b="1" u="sng" dirty="0"/>
              <a:t>Artificial Neural Network Model </a:t>
            </a:r>
            <a:r>
              <a:rPr lang="en-US" dirty="0"/>
              <a:t>appears to be the best choice. It demonstrates robustness across various metrics and consistent performance, indicating it can handle large, imbalanced datasets better than other models.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28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DB88-D99B-4805-A9A3-FF2E7591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8" y="414779"/>
            <a:ext cx="3789575" cy="1030487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/>
                <a:ea typeface="Calibri"/>
                <a:cs typeface="Calibri"/>
              </a:rPr>
              <a:t>Project Content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6B5A1-36C0-232D-CCB0-D45814DBF2E8}"/>
              </a:ext>
            </a:extLst>
          </p:cNvPr>
          <p:cNvSpPr txBox="1"/>
          <p:nvPr/>
        </p:nvSpPr>
        <p:spPr>
          <a:xfrm>
            <a:off x="424209" y="1327768"/>
            <a:ext cx="54015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Introduction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Import Libraries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Loading Data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Data Exploration (EDA)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Data Preprocessing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Train and Test Split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  <a:cs typeface="Calibri"/>
              </a:rPr>
              <a:t>Standard Scaler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Building and Evaluation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Model Comparison 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12342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DB88-D99B-4805-A9A3-FF2E7591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4721"/>
            <a:ext cx="7886700" cy="3823178"/>
          </a:xfrm>
        </p:spPr>
        <p:txBody>
          <a:bodyPr>
            <a:normAutofit/>
          </a:bodyPr>
          <a:lstStyle/>
          <a:p>
            <a:pPr algn="ctr"/>
            <a:r>
              <a:rPr lang="en-GB" sz="6000" b="1">
                <a:latin typeface="Times New Roman"/>
                <a:ea typeface="Calibri"/>
                <a:cs typeface="Calibri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0823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7587-723C-52B4-3510-65F304E4E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73" y="239067"/>
            <a:ext cx="7886700" cy="1165526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Introduction</a:t>
            </a:r>
            <a:endParaRPr lang="en-IN" sz="4000" b="1" u="sng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55890-C8EF-1A75-C114-1CB5CAF50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73" y="1404593"/>
            <a:ext cx="7972206" cy="5214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ea typeface="Arial" panose="020B0604020202020204" pitchFamily="34" charset="0"/>
              </a:rPr>
              <a:t>In financial services, especially with mobile money transactions, privacy concerns often limit public dataset availability. To address this, a synthetic dataset was created using the PaySim simulator, providing data for fraud detection research in scenarios where real data is scarce.</a:t>
            </a:r>
          </a:p>
          <a:p>
            <a:pPr marL="0" indent="0">
              <a:buNone/>
            </a:pPr>
            <a:r>
              <a:rPr lang="en-GB" sz="2400" dirty="0">
                <a:effectLst/>
                <a:ea typeface="Arial" panose="020B0604020202020204" pitchFamily="34" charset="0"/>
              </a:rPr>
              <a:t>The dataset is based on a sample from one month of transaction logs provided by a multinational mobile financial service provider operating in over 14 countries.</a:t>
            </a:r>
          </a:p>
          <a:p>
            <a:pPr marL="0" indent="0">
              <a:buNone/>
            </a:pPr>
            <a:r>
              <a:rPr lang="en-GB" sz="2400" dirty="0">
                <a:effectLst/>
                <a:ea typeface="Arial" panose="020B0604020202020204" pitchFamily="34" charset="0"/>
              </a:rPr>
              <a:t> </a:t>
            </a:r>
            <a:endParaRPr lang="en-US" sz="2400" dirty="0">
              <a:effectLst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dirty="0"/>
              <a:t>The columns are: step, type, amount, nameOrig, oldbalanceOrg, newbalanceOrig, nameDest, oldbalanceDest, newbalanceDest, is Fraud, isFlaggedFraud.</a:t>
            </a:r>
          </a:p>
        </p:txBody>
      </p:sp>
    </p:spTree>
    <p:extLst>
      <p:ext uri="{BB962C8B-B14F-4D97-AF65-F5344CB8AC3E}">
        <p14:creationId xmlns:p14="http://schemas.microsoft.com/office/powerpoint/2010/main" val="139799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0E8B-AC9E-0133-1EE3-85775FDC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85" y="399861"/>
            <a:ext cx="8232546" cy="643542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Importing Libraries</a:t>
            </a:r>
            <a:endParaRPr lang="en-IN" sz="3600" b="1" u="sng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88409-EEDB-2944-27B8-4F74D7BB3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85" y="1140644"/>
            <a:ext cx="7886700" cy="485721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Import the libraries required for data processing and visualization.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>
              <a:buNone/>
            </a:pP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E63A2-072F-8785-16D5-DCB4BB8B4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47" y="1652283"/>
            <a:ext cx="7273576" cy="26114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940501-5089-7323-B0D7-7315EF6AFD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6"/>
          <a:stretch/>
        </p:blipFill>
        <p:spPr>
          <a:xfrm>
            <a:off x="367647" y="4575657"/>
            <a:ext cx="7273576" cy="19410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060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F7E525-1923-98E3-B6EC-81931408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44" y="365126"/>
            <a:ext cx="8147705" cy="1171443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Loading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26983-AB8E-7A93-089F-71EE62F7F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3" y="1457980"/>
            <a:ext cx="7619805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Reading a CSV file from the provided directory and assigning it to the pandas Data Frame 'data'.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0A465-9E27-38FA-4C78-B88F5421A6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1" r="4959"/>
          <a:stretch/>
        </p:blipFill>
        <p:spPr>
          <a:xfrm>
            <a:off x="282806" y="3119437"/>
            <a:ext cx="8515349" cy="820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010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3446-6E42-F9BD-28E9-3361E376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06" y="527901"/>
            <a:ext cx="7886700" cy="823423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accent1">
                    <a:lumMod val="50000"/>
                  </a:schemeClr>
                </a:solidFill>
                <a:latin typeface="+mn-lt"/>
                <a:cs typeface="Calibri"/>
              </a:rPr>
              <a:t>Data Exploration</a:t>
            </a:r>
            <a:endParaRPr lang="en-IN" sz="4000" b="1" u="sng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F745-6757-7205-2F93-6071F0723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06" y="1351324"/>
            <a:ext cx="78867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400" b="1" u="sng" dirty="0"/>
              <a:t>df.Shape</a:t>
            </a:r>
            <a:r>
              <a:rPr lang="en-IN" sz="2400" dirty="0"/>
              <a:t>:</a:t>
            </a:r>
            <a:r>
              <a:rPr lang="en-US" sz="2400" dirty="0"/>
              <a:t>The attribute returns a tuple representing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the number of rows and columns in the dataframe, giving an immediate sense of its size.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dataset has 63,62,620 rows and 11 columns.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FE897D-DB6E-726F-70C4-DD87838F2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5"/>
          <a:stretch/>
        </p:blipFill>
        <p:spPr>
          <a:xfrm>
            <a:off x="650449" y="3429000"/>
            <a:ext cx="2696066" cy="13087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998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14554E5-1EB3-8B06-900C-A958C6C6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6" y="490194"/>
            <a:ext cx="8279680" cy="22656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u="sng" dirty="0">
                <a:latin typeface="+mn-lt"/>
              </a:rPr>
              <a:t>df.info():</a:t>
            </a:r>
            <a:r>
              <a:rPr lang="en-US" sz="2000" dirty="0">
                <a:latin typeface="+mn-lt"/>
              </a:rPr>
              <a:t> It shows the number of rows and columns, column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names, data types, and non-null counts and memory usage.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Any additional information on data structure and organization.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This function is useful for quickly understanding the structure of a DataFrame and identifying any missing data or memory-related concerns.</a:t>
            </a:r>
            <a:endParaRPr lang="en-IN" sz="18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233D0A-C7E1-C158-334A-A97C1B587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614" b="1"/>
          <a:stretch/>
        </p:blipFill>
        <p:spPr>
          <a:xfrm>
            <a:off x="356107" y="2689864"/>
            <a:ext cx="7096125" cy="40472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200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F3AD9-F82E-B6E1-1370-D39B5B1A5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97" y="694408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df .describe():</a:t>
            </a:r>
            <a:r>
              <a:rPr lang="en-US" sz="2400" dirty="0"/>
              <a:t>This</a:t>
            </a:r>
            <a:r>
              <a:rPr lang="en-US" sz="2400" b="1" dirty="0"/>
              <a:t> </a:t>
            </a:r>
            <a:r>
              <a:rPr lang="en-US" sz="2000" dirty="0"/>
              <a:t>method provides descriptive statistics for numerical columns in a DataFrame, offering key insights into data distribution, central tendencies, and variability.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48670-332C-1331-A18B-7C730D48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16" y="1875935"/>
            <a:ext cx="8596705" cy="44400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505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911</Words>
  <Application>Microsoft Office PowerPoint</Application>
  <PresentationFormat>On-screen Show (4:3)</PresentationFormat>
  <Paragraphs>97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Project Content </vt:lpstr>
      <vt:lpstr>Introduction</vt:lpstr>
      <vt:lpstr>Importing Libraries</vt:lpstr>
      <vt:lpstr>Loading Data</vt:lpstr>
      <vt:lpstr>Data Exploration</vt:lpstr>
      <vt:lpstr>df.info(): It shows the number of rows and columns, column  names, data types, and non-null counts and memory usage. Any additional information on data structure and organization.  This function is useful for quickly understanding the structure of a DataFrame and identifying any missing data or memory-related concerns.</vt:lpstr>
      <vt:lpstr>PowerPoint Presentation</vt:lpstr>
      <vt:lpstr>EDA     Analysis of Fraud Detection</vt:lpstr>
      <vt:lpstr>2-D Categorical Distributions</vt:lpstr>
      <vt:lpstr>Pie chart for categorical distribution</vt:lpstr>
      <vt:lpstr>PowerPoint Presentation</vt:lpstr>
      <vt:lpstr>Label Encoding: converting categorical data into numerical format by assigning unique integers to each category, enabling machine learning algorithms to process categorical features.</vt:lpstr>
      <vt:lpstr>Heatmap</vt:lpstr>
      <vt:lpstr> Split data into features and target</vt:lpstr>
      <vt:lpstr>Train and Test split</vt:lpstr>
      <vt:lpstr>PowerPoint Presentation</vt:lpstr>
      <vt:lpstr>Model and Evaluation </vt:lpstr>
      <vt:lpstr>1. Logistic Regression: Logistic regression is used for binary classification tasks, modeling the probability of events such as pass/fail outcomes using a logistic function. </vt:lpstr>
      <vt:lpstr>2. Decision Tree: Decision trees model decisions and their possible consequences using a tree-like graph, ideal for classification and regression tasks. </vt:lpstr>
      <vt:lpstr>3. Random Forest: A robust ensemble technique that builds multiple decision trees and aggregates their predictions to improve accuracy and control overfitting. </vt:lpstr>
      <vt:lpstr>4. Artificial Neural Networks (ANN): ANNs mimic biological neural networks and are capable of learning complex patterns and functions from a large number of inputs, applicable in both classification and regression tasks. </vt:lpstr>
      <vt:lpstr>Evaluation </vt:lpstr>
      <vt:lpstr>Model Comparison Based on Evaluation Metrices</vt:lpstr>
      <vt:lpstr>PowerPoint Presentation</vt:lpstr>
      <vt:lpstr>Artificial Neural Network     </vt:lpstr>
      <vt:lpstr>PowerPoint Presentation</vt:lpstr>
      <vt:lpstr>Observation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Aayush Shah</dc:creator>
  <cp:lastModifiedBy>Anurag Belel</cp:lastModifiedBy>
  <cp:revision>25</cp:revision>
  <dcterms:created xsi:type="dcterms:W3CDTF">2020-12-23T13:36:53Z</dcterms:created>
  <dcterms:modified xsi:type="dcterms:W3CDTF">2024-04-26T15:18:29Z</dcterms:modified>
</cp:coreProperties>
</file>