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9" r:id="rId2"/>
    <p:sldId id="271"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45" autoAdjust="0"/>
    <p:restoredTop sz="86434" autoAdjust="0"/>
  </p:normalViewPr>
  <p:slideViewPr>
    <p:cSldViewPr>
      <p:cViewPr>
        <p:scale>
          <a:sx n="66" d="100"/>
          <a:sy n="66" d="100"/>
        </p:scale>
        <p:origin x="-1368" y="-368"/>
      </p:cViewPr>
      <p:guideLst>
        <p:guide orient="horz" pos="2160"/>
        <p:guide pos="2880"/>
      </p:guideLst>
    </p:cSldViewPr>
  </p:slideViewPr>
  <p:outlineViewPr>
    <p:cViewPr>
      <p:scale>
        <a:sx n="33" d="100"/>
        <a:sy n="33" d="100"/>
      </p:scale>
      <p:origin x="0" y="30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BA74F-9EEB-46DC-BB46-259DB7312F13}" type="datetimeFigureOut">
              <a:rPr lang="en-US" smtClean="0"/>
              <a:t>19/4/17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89190A-B56D-420C-8A87-FCE1C4A9F78D}" type="slidenum">
              <a:rPr lang="en-US" smtClean="0"/>
              <a:t>‹#›</a:t>
            </a:fld>
            <a:endParaRPr lang="en-US"/>
          </a:p>
        </p:txBody>
      </p:sp>
    </p:spTree>
    <p:extLst>
      <p:ext uri="{BB962C8B-B14F-4D97-AF65-F5344CB8AC3E}">
        <p14:creationId xmlns:p14="http://schemas.microsoft.com/office/powerpoint/2010/main" val="333380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1</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2</a:t>
            </a:fld>
            <a:endParaRPr lang="en-US"/>
          </a:p>
        </p:txBody>
      </p:sp>
    </p:spTree>
    <p:extLst>
      <p:ext uri="{BB962C8B-B14F-4D97-AF65-F5344CB8AC3E}">
        <p14:creationId xmlns:p14="http://schemas.microsoft.com/office/powerpoint/2010/main" val="294166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19/4/17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27871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19/4/17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7235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19/4/17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56947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19/4/17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58931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F6A674-F27C-4233-844D-B8936021F200}" type="datetimeFigureOut">
              <a:rPr lang="en-US" smtClean="0"/>
              <a:t>19/4/17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423232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F6A674-F27C-4233-844D-B8936021F200}" type="datetimeFigureOut">
              <a:rPr lang="en-US" smtClean="0"/>
              <a:t>19/4/17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70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F6A674-F27C-4233-844D-B8936021F200}" type="datetimeFigureOut">
              <a:rPr lang="en-US" smtClean="0"/>
              <a:t>19/4/17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27021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F6A674-F27C-4233-844D-B8936021F200}" type="datetimeFigureOut">
              <a:rPr lang="en-US" smtClean="0"/>
              <a:t>19/4/17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88625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6A674-F27C-4233-844D-B8936021F200}" type="datetimeFigureOut">
              <a:rPr lang="en-US" smtClean="0"/>
              <a:t>19/4/17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37331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19/4/17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5278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19/4/17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1613780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6A674-F27C-4233-844D-B8936021F200}" type="datetimeFigureOut">
              <a:rPr lang="en-US" smtClean="0"/>
              <a:t>19/4/17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A34C0-BEA2-45B1-BB6F-8B2005E3E3AE}" type="slidenum">
              <a:rPr lang="en-US" smtClean="0"/>
              <a:t>‹#›</a:t>
            </a:fld>
            <a:endParaRPr lang="en-US"/>
          </a:p>
        </p:txBody>
      </p:sp>
    </p:spTree>
    <p:extLst>
      <p:ext uri="{BB962C8B-B14F-4D97-AF65-F5344CB8AC3E}">
        <p14:creationId xmlns:p14="http://schemas.microsoft.com/office/powerpoint/2010/main" val="294092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036496" cy="692695"/>
          </a:xfrm>
        </p:spPr>
        <p:txBody>
          <a:bodyPr>
            <a:normAutofit/>
          </a:bodyPr>
          <a:lstStyle/>
          <a:p>
            <a:pPr algn="just"/>
            <a:r>
              <a:rPr lang="en-US" sz="3200" dirty="0" smtClean="0"/>
              <a:t>Activity2.2.3</a:t>
            </a:r>
            <a:r>
              <a:rPr lang="mr-IN" sz="3200" dirty="0" smtClean="0"/>
              <a:t>–</a:t>
            </a:r>
            <a:r>
              <a:rPr lang="en-US" sz="3200" dirty="0" smtClean="0"/>
              <a:t>Model-Driven Engineering (Chapter 5)</a:t>
            </a:r>
            <a:endParaRPr lang="en-US" sz="3200" dirty="0"/>
          </a:p>
        </p:txBody>
      </p:sp>
      <p:sp>
        <p:nvSpPr>
          <p:cNvPr id="3" name="Subtitle 2"/>
          <p:cNvSpPr>
            <a:spLocks noGrp="1"/>
          </p:cNvSpPr>
          <p:nvPr>
            <p:ph type="subTitle" idx="1"/>
          </p:nvPr>
        </p:nvSpPr>
        <p:spPr>
          <a:xfrm>
            <a:off x="107504" y="620688"/>
            <a:ext cx="8928992" cy="6237312"/>
          </a:xfrm>
        </p:spPr>
        <p:txBody>
          <a:bodyPr>
            <a:noAutofit/>
          </a:bodyPr>
          <a:lstStyle/>
          <a:p>
            <a:pPr algn="just">
              <a:lnSpc>
                <a:spcPct val="150000"/>
              </a:lnSpc>
            </a:pPr>
            <a:r>
              <a:rPr lang="en-ZW" sz="1800" dirty="0">
                <a:solidFill>
                  <a:schemeClr val="tx1"/>
                </a:solidFill>
              </a:rPr>
              <a:t>Model-driven engineering (MDE) is an approach to software development where </a:t>
            </a:r>
            <a:r>
              <a:rPr lang="en-ZW" sz="1800" dirty="0" smtClean="0">
                <a:solidFill>
                  <a:schemeClr val="tx1"/>
                </a:solidFill>
              </a:rPr>
              <a:t>models,  </a:t>
            </a:r>
            <a:r>
              <a:rPr lang="en-ZW" sz="1800" dirty="0">
                <a:solidFill>
                  <a:schemeClr val="tx1"/>
                </a:solidFill>
              </a:rPr>
              <a:t>rather than programs are the principal outputs of the development </a:t>
            </a:r>
            <a:r>
              <a:rPr lang="en-ZW" sz="1800" dirty="0" smtClean="0">
                <a:solidFill>
                  <a:schemeClr val="tx1"/>
                </a:solidFill>
              </a:rPr>
              <a:t>process. Model-driven </a:t>
            </a:r>
            <a:r>
              <a:rPr lang="en-ZW" sz="1800" dirty="0">
                <a:solidFill>
                  <a:schemeClr val="tx1"/>
                </a:solidFill>
              </a:rPr>
              <a:t>engineering and model-driven architecture are often seen as the same thing. </a:t>
            </a:r>
            <a:endParaRPr lang="en-ZW" sz="1800" dirty="0" smtClean="0">
              <a:solidFill>
                <a:schemeClr val="tx1"/>
              </a:solidFill>
            </a:endParaRPr>
          </a:p>
          <a:p>
            <a:pPr algn="just">
              <a:lnSpc>
                <a:spcPct val="150000"/>
              </a:lnSpc>
            </a:pPr>
            <a:endParaRPr lang="en-ZW" sz="1800" dirty="0">
              <a:solidFill>
                <a:schemeClr val="tx1"/>
              </a:solidFill>
            </a:endParaRPr>
          </a:p>
          <a:p>
            <a:pPr algn="just">
              <a:lnSpc>
                <a:spcPct val="150000"/>
              </a:lnSpc>
            </a:pPr>
            <a:r>
              <a:rPr lang="en-ZW" sz="1800" b="1" dirty="0" smtClean="0">
                <a:solidFill>
                  <a:schemeClr val="tx1"/>
                </a:solidFill>
              </a:rPr>
              <a:t> </a:t>
            </a:r>
            <a:endParaRPr lang="en-ZW" sz="1800" dirty="0" smtClean="0">
              <a:solidFill>
                <a:schemeClr val="tx1"/>
              </a:solidFill>
            </a:endParaRPr>
          </a:p>
          <a:p>
            <a:pPr algn="l">
              <a:lnSpc>
                <a:spcPct val="150000"/>
              </a:lnSpc>
            </a:pPr>
            <a:endParaRPr lang="en-ZW" sz="1800" b="1" dirty="0">
              <a:solidFill>
                <a:schemeClr val="tx1"/>
              </a:solidFill>
            </a:endParaRPr>
          </a:p>
          <a:p>
            <a:pPr algn="l">
              <a:lnSpc>
                <a:spcPct val="150000"/>
              </a:lnSpc>
            </a:pPr>
            <a:endParaRPr lang="en-ZW" sz="1800" dirty="0" smtClean="0">
              <a:solidFill>
                <a:srgbClr val="000000"/>
              </a:solidFill>
            </a:endParaRPr>
          </a:p>
          <a:p>
            <a:pPr lvl="1" algn="l">
              <a:lnSpc>
                <a:spcPct val="150000"/>
              </a:lnSpc>
            </a:pPr>
            <a:endParaRPr lang="en-ZW" sz="1800" b="1" i="1" dirty="0">
              <a:solidFill>
                <a:srgbClr val="000000"/>
              </a:solidFill>
            </a:endParaRPr>
          </a:p>
          <a:p>
            <a:pPr lvl="1" algn="l">
              <a:lnSpc>
                <a:spcPct val="150000"/>
              </a:lnSpc>
            </a:pPr>
            <a:endParaRPr lang="en-ZW" sz="1800" b="1" i="1" dirty="0" smtClean="0">
              <a:solidFill>
                <a:srgbClr val="000000"/>
              </a:solidFill>
            </a:endParaRPr>
          </a:p>
          <a:p>
            <a:pPr lvl="1" algn="l">
              <a:lnSpc>
                <a:spcPct val="150000"/>
              </a:lnSpc>
            </a:pPr>
            <a:endParaRPr lang="en-ZW" sz="1800" b="1" i="1" dirty="0">
              <a:solidFill>
                <a:srgbClr val="000000"/>
              </a:solidFill>
            </a:endParaRPr>
          </a:p>
          <a:p>
            <a:pPr lvl="1" algn="l">
              <a:lnSpc>
                <a:spcPct val="150000"/>
              </a:lnSpc>
            </a:pPr>
            <a:endParaRPr lang="en-ZW" sz="1800" b="1" i="1" dirty="0" smtClean="0">
              <a:solidFill>
                <a:srgbClr val="000000"/>
              </a:solidFill>
            </a:endParaRPr>
          </a:p>
          <a:p>
            <a:pPr lvl="1" algn="l">
              <a:lnSpc>
                <a:spcPct val="150000"/>
              </a:lnSpc>
            </a:pPr>
            <a:endParaRPr lang="en-ZW" sz="1800" b="1" i="1" dirty="0">
              <a:solidFill>
                <a:srgbClr val="000000"/>
              </a:solidFill>
            </a:endParaRPr>
          </a:p>
          <a:p>
            <a:pPr lvl="1" algn="l">
              <a:lnSpc>
                <a:spcPct val="150000"/>
              </a:lnSpc>
            </a:pPr>
            <a:endParaRPr lang="en-ZW" sz="1800" b="1" i="1" dirty="0" smtClean="0">
              <a:solidFill>
                <a:srgbClr val="000000"/>
              </a:solidFill>
            </a:endParaRPr>
          </a:p>
          <a:p>
            <a:pPr lvl="1" algn="l">
              <a:lnSpc>
                <a:spcPct val="150000"/>
              </a:lnSpc>
            </a:pPr>
            <a:endParaRPr lang="en-ZW" sz="1800" b="1" i="1" dirty="0">
              <a:solidFill>
                <a:srgbClr val="000000"/>
              </a:solidFill>
            </a:endParaRPr>
          </a:p>
          <a:p>
            <a:pPr lvl="1" algn="l">
              <a:lnSpc>
                <a:spcPct val="150000"/>
              </a:lnSpc>
            </a:pPr>
            <a:r>
              <a:rPr lang="en-ZW" sz="1800" b="1" i="1" dirty="0" smtClean="0">
                <a:solidFill>
                  <a:srgbClr val="000000"/>
                </a:solidFill>
              </a:rPr>
              <a:t> </a:t>
            </a:r>
            <a:endParaRPr lang="en-ZW" sz="1800" b="1" i="1" dirty="0">
              <a:solidFill>
                <a:srgbClr val="000000"/>
              </a:solidFill>
            </a:endParaRPr>
          </a:p>
        </p:txBody>
      </p:sp>
    </p:spTree>
    <p:extLst>
      <p:ext uri="{BB962C8B-B14F-4D97-AF65-F5344CB8AC3E}">
        <p14:creationId xmlns:p14="http://schemas.microsoft.com/office/powerpoint/2010/main" val="35328392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036496" cy="692695"/>
          </a:xfrm>
        </p:spPr>
        <p:txBody>
          <a:bodyPr>
            <a:normAutofit/>
          </a:bodyPr>
          <a:lstStyle/>
          <a:p>
            <a:pPr algn="just"/>
            <a:r>
              <a:rPr lang="en-US" sz="3200" dirty="0" smtClean="0"/>
              <a:t>Activity2.2.3</a:t>
            </a:r>
            <a:r>
              <a:rPr lang="mr-IN" sz="3200" dirty="0" smtClean="0"/>
              <a:t>–</a:t>
            </a:r>
            <a:r>
              <a:rPr lang="en-US" sz="3200" dirty="0" smtClean="0"/>
              <a:t>Model-Driven Engineering (Chapter 5)</a:t>
            </a:r>
            <a:endParaRPr lang="en-US" sz="3200" dirty="0"/>
          </a:p>
        </p:txBody>
      </p:sp>
      <p:sp>
        <p:nvSpPr>
          <p:cNvPr id="3" name="Subtitle 2"/>
          <p:cNvSpPr>
            <a:spLocks noGrp="1"/>
          </p:cNvSpPr>
          <p:nvPr>
            <p:ph type="subTitle" idx="1"/>
          </p:nvPr>
        </p:nvSpPr>
        <p:spPr>
          <a:xfrm>
            <a:off x="107504" y="620688"/>
            <a:ext cx="8928992" cy="6237312"/>
          </a:xfrm>
        </p:spPr>
        <p:txBody>
          <a:bodyPr>
            <a:noAutofit/>
          </a:bodyPr>
          <a:lstStyle/>
          <a:p>
            <a:pPr algn="l">
              <a:lnSpc>
                <a:spcPct val="150000"/>
              </a:lnSpc>
            </a:pPr>
            <a:r>
              <a:rPr lang="en-ZW" sz="1800" b="1" dirty="0" smtClean="0">
                <a:solidFill>
                  <a:schemeClr val="tx1"/>
                </a:solidFill>
              </a:rPr>
              <a:t>Factors to consider for a model-driven engineering :</a:t>
            </a:r>
          </a:p>
          <a:p>
            <a:pPr marL="342900" indent="-342900" algn="l">
              <a:lnSpc>
                <a:spcPct val="150000"/>
              </a:lnSpc>
              <a:buFont typeface="+mj-lt"/>
              <a:buAutoNum type="alphaLcPeriod"/>
            </a:pPr>
            <a:r>
              <a:rPr lang="en-ZW" sz="1800" dirty="0">
                <a:solidFill>
                  <a:srgbClr val="000000"/>
                </a:solidFill>
              </a:rPr>
              <a:t>The </a:t>
            </a:r>
            <a:r>
              <a:rPr lang="en-ZW" sz="1800" dirty="0" smtClean="0">
                <a:solidFill>
                  <a:srgbClr val="000000"/>
                </a:solidFill>
              </a:rPr>
              <a:t>required personnel to develop the system.</a:t>
            </a:r>
          </a:p>
          <a:p>
            <a:pPr marL="342900" indent="-342900" algn="l">
              <a:lnSpc>
                <a:spcPct val="150000"/>
              </a:lnSpc>
              <a:buFont typeface="+mj-lt"/>
              <a:buAutoNum type="alphaLcPeriod"/>
            </a:pPr>
            <a:r>
              <a:rPr lang="en-ZW" sz="1800" dirty="0">
                <a:solidFill>
                  <a:srgbClr val="000000"/>
                </a:solidFill>
              </a:rPr>
              <a:t>The costs and functionality of the tools available to support MDA. (Are tools available in house or will they have to be purchased. Are they good enough for the type of software being developed</a:t>
            </a:r>
            <a:r>
              <a:rPr lang="en-ZW" sz="1800" dirty="0" smtClean="0">
                <a:solidFill>
                  <a:srgbClr val="000000"/>
                </a:solidFill>
              </a:rPr>
              <a:t>)</a:t>
            </a:r>
          </a:p>
          <a:p>
            <a:pPr marL="342900" indent="-342900" algn="l">
              <a:lnSpc>
                <a:spcPct val="150000"/>
              </a:lnSpc>
              <a:buFont typeface="+mj-lt"/>
              <a:buAutoNum type="alphaLcPeriod"/>
            </a:pPr>
            <a:r>
              <a:rPr lang="en-ZW" sz="1800" dirty="0">
                <a:solidFill>
                  <a:srgbClr val="000000"/>
                </a:solidFill>
              </a:rPr>
              <a:t>The likely lifetime of the software that you are developing. (MDA is most suitable for long-lifetime systems</a:t>
            </a:r>
            <a:r>
              <a:rPr lang="en-ZW" sz="1800" dirty="0" smtClean="0">
                <a:solidFill>
                  <a:srgbClr val="000000"/>
                </a:solidFill>
              </a:rPr>
              <a:t>)</a:t>
            </a:r>
          </a:p>
          <a:p>
            <a:pPr marL="342900" indent="-342900" algn="l">
              <a:lnSpc>
                <a:spcPct val="150000"/>
              </a:lnSpc>
              <a:buFont typeface="+mj-lt"/>
              <a:buAutoNum type="alphaLcPeriod"/>
            </a:pPr>
            <a:r>
              <a:rPr lang="en-ZW" sz="1800" dirty="0">
                <a:solidFill>
                  <a:srgbClr val="000000"/>
                </a:solidFill>
              </a:rPr>
              <a:t>Requirements for high performance or throughput (MDA relies on code generation that creates code which may be less efficient than hand written code</a:t>
            </a:r>
            <a:r>
              <a:rPr lang="en-ZW" sz="1800" dirty="0" smtClean="0">
                <a:solidFill>
                  <a:srgbClr val="000000"/>
                </a:solidFill>
              </a:rPr>
              <a:t>)</a:t>
            </a:r>
          </a:p>
          <a:p>
            <a:pPr marL="342900" indent="-342900" algn="l">
              <a:lnSpc>
                <a:spcPct val="150000"/>
              </a:lnSpc>
              <a:buFont typeface="+mj-lt"/>
              <a:buAutoNum type="alphaLcPeriod"/>
            </a:pPr>
            <a:r>
              <a:rPr lang="en-ZW" sz="1800" dirty="0">
                <a:solidFill>
                  <a:srgbClr val="000000"/>
                </a:solidFill>
              </a:rPr>
              <a:t>The long term benefits of using MDA (are there real cost savings from this approach</a:t>
            </a:r>
            <a:r>
              <a:rPr lang="en-ZW" sz="1800" dirty="0" smtClean="0">
                <a:solidFill>
                  <a:srgbClr val="000000"/>
                </a:solidFill>
              </a:rPr>
              <a:t>)</a:t>
            </a:r>
          </a:p>
          <a:p>
            <a:pPr marL="342900" indent="-342900" algn="l">
              <a:lnSpc>
                <a:spcPct val="150000"/>
              </a:lnSpc>
              <a:buFont typeface="+mj-lt"/>
              <a:buAutoNum type="alphaLcPeriod"/>
            </a:pPr>
            <a:r>
              <a:rPr lang="en-ZW" sz="1800" dirty="0">
                <a:solidFill>
                  <a:srgbClr val="000000"/>
                </a:solidFill>
              </a:rPr>
              <a:t>The enthusiasm of the software developers. (are all team members committed to this new approach)</a:t>
            </a:r>
            <a:endParaRPr lang="en-ZW" sz="1800" dirty="0" smtClean="0">
              <a:solidFill>
                <a:srgbClr val="000000"/>
              </a:solidFill>
            </a:endParaRPr>
          </a:p>
          <a:p>
            <a:pPr algn="l">
              <a:lnSpc>
                <a:spcPct val="150000"/>
              </a:lnSpc>
            </a:pPr>
            <a:endParaRPr lang="en-ZW" sz="1800" dirty="0" smtClean="0">
              <a:solidFill>
                <a:srgbClr val="000000"/>
              </a:solidFill>
            </a:endParaRPr>
          </a:p>
          <a:p>
            <a:pPr algn="l">
              <a:lnSpc>
                <a:spcPct val="150000"/>
              </a:lnSpc>
            </a:pPr>
            <a:endParaRPr lang="en-ZW" sz="1800" dirty="0">
              <a:solidFill>
                <a:srgbClr val="000000"/>
              </a:solidFill>
            </a:endParaRPr>
          </a:p>
          <a:p>
            <a:pPr algn="l">
              <a:lnSpc>
                <a:spcPct val="150000"/>
              </a:lnSpc>
            </a:pPr>
            <a:endParaRPr lang="en-ZW" sz="1800" dirty="0" smtClean="0">
              <a:solidFill>
                <a:srgbClr val="000000"/>
              </a:solidFill>
            </a:endParaRPr>
          </a:p>
          <a:p>
            <a:pPr lvl="1" algn="l">
              <a:lnSpc>
                <a:spcPct val="150000"/>
              </a:lnSpc>
            </a:pPr>
            <a:endParaRPr lang="en-ZW" sz="1800" b="1" i="1" dirty="0">
              <a:solidFill>
                <a:srgbClr val="000000"/>
              </a:solidFill>
            </a:endParaRPr>
          </a:p>
          <a:p>
            <a:pPr lvl="1" algn="l">
              <a:lnSpc>
                <a:spcPct val="150000"/>
              </a:lnSpc>
            </a:pPr>
            <a:endParaRPr lang="en-ZW" sz="1800" b="1" i="1" dirty="0" smtClean="0">
              <a:solidFill>
                <a:srgbClr val="000000"/>
              </a:solidFill>
            </a:endParaRPr>
          </a:p>
          <a:p>
            <a:pPr lvl="1" algn="l">
              <a:lnSpc>
                <a:spcPct val="150000"/>
              </a:lnSpc>
            </a:pPr>
            <a:endParaRPr lang="en-ZW" sz="1800" b="1" i="1" dirty="0">
              <a:solidFill>
                <a:srgbClr val="000000"/>
              </a:solidFill>
            </a:endParaRPr>
          </a:p>
          <a:p>
            <a:pPr lvl="1" algn="l">
              <a:lnSpc>
                <a:spcPct val="150000"/>
              </a:lnSpc>
            </a:pPr>
            <a:endParaRPr lang="en-ZW" sz="1800" b="1" i="1" dirty="0" smtClean="0">
              <a:solidFill>
                <a:srgbClr val="000000"/>
              </a:solidFill>
            </a:endParaRPr>
          </a:p>
          <a:p>
            <a:pPr lvl="1" algn="l">
              <a:lnSpc>
                <a:spcPct val="150000"/>
              </a:lnSpc>
            </a:pPr>
            <a:endParaRPr lang="en-ZW" sz="1800" b="1" i="1" dirty="0">
              <a:solidFill>
                <a:srgbClr val="000000"/>
              </a:solidFill>
            </a:endParaRPr>
          </a:p>
          <a:p>
            <a:pPr lvl="1" algn="l">
              <a:lnSpc>
                <a:spcPct val="150000"/>
              </a:lnSpc>
            </a:pPr>
            <a:endParaRPr lang="en-ZW" sz="1800" b="1" i="1" dirty="0" smtClean="0">
              <a:solidFill>
                <a:srgbClr val="000000"/>
              </a:solidFill>
            </a:endParaRPr>
          </a:p>
          <a:p>
            <a:pPr lvl="1" algn="l">
              <a:lnSpc>
                <a:spcPct val="150000"/>
              </a:lnSpc>
            </a:pPr>
            <a:endParaRPr lang="en-ZW" sz="1800" b="1" i="1" dirty="0">
              <a:solidFill>
                <a:srgbClr val="000000"/>
              </a:solidFill>
            </a:endParaRPr>
          </a:p>
          <a:p>
            <a:pPr lvl="1" algn="l">
              <a:lnSpc>
                <a:spcPct val="150000"/>
              </a:lnSpc>
            </a:pPr>
            <a:r>
              <a:rPr lang="en-ZW" sz="1800" b="1" i="1" dirty="0" smtClean="0">
                <a:solidFill>
                  <a:srgbClr val="000000"/>
                </a:solidFill>
              </a:rPr>
              <a:t> </a:t>
            </a:r>
            <a:endParaRPr lang="en-ZW" sz="1800" b="1" i="1" dirty="0">
              <a:solidFill>
                <a:srgbClr val="000000"/>
              </a:solidFill>
            </a:endParaRPr>
          </a:p>
        </p:txBody>
      </p:sp>
    </p:spTree>
    <p:extLst>
      <p:ext uri="{BB962C8B-B14F-4D97-AF65-F5344CB8AC3E}">
        <p14:creationId xmlns:p14="http://schemas.microsoft.com/office/powerpoint/2010/main" val="20248431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208</Words>
  <Application>Microsoft Macintosh PowerPoint</Application>
  <PresentationFormat>On-screen Show (4:3)</PresentationFormat>
  <Paragraphs>35</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Activity2.2.3–Model-Driven Engineering (Chapter 5)</vt:lpstr>
      <vt:lpstr>Activity2.2.3–Model-Driven Engineering (Chapter 5)</vt:lpstr>
    </vt:vector>
  </TitlesOfParts>
  <Company>Sasol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Mashingaidze, Cheten (C)</dc:creator>
  <cp:lastModifiedBy>Cheten Mashingaidze</cp:lastModifiedBy>
  <cp:revision>81</cp:revision>
  <dcterms:created xsi:type="dcterms:W3CDTF">2016-05-03T08:23:13Z</dcterms:created>
  <dcterms:modified xsi:type="dcterms:W3CDTF">2017-04-19T14:23:38Z</dcterms:modified>
</cp:coreProperties>
</file>