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0" autoAdjust="0"/>
    <p:restoredTop sz="95490" autoAdjust="0"/>
  </p:normalViewPr>
  <p:slideViewPr>
    <p:cSldViewPr>
      <p:cViewPr>
        <p:scale>
          <a:sx n="66" d="100"/>
          <a:sy n="66" d="100"/>
        </p:scale>
        <p:origin x="-349" y="7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A74F-9EEB-46DC-BB46-259DB7312F1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190A-B56D-420C-8A87-FCE1C4A9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A674-F27C-4233-844D-B8936021F20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7.3</a:t>
            </a:r>
            <a:r>
              <a:rPr lang="en-US" sz="3200" b="1" dirty="0" smtClean="0"/>
              <a:t>-</a:t>
            </a:r>
            <a:r>
              <a:rPr lang="en-US" sz="3200" dirty="0" smtClean="0"/>
              <a:t>Design and Implementation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ZA" sz="1800" b="1" dirty="0" smtClean="0">
                <a:solidFill>
                  <a:schemeClr val="tx1"/>
                </a:solidFill>
              </a:rPr>
              <a:t>Question 7.3- </a:t>
            </a:r>
            <a:r>
              <a:rPr lang="en-ZA" sz="1800" dirty="0" smtClean="0">
                <a:solidFill>
                  <a:schemeClr val="tx1"/>
                </a:solidFill>
              </a:rPr>
              <a:t>Using </a:t>
            </a:r>
            <a:r>
              <a:rPr lang="en-ZA" sz="1800" dirty="0">
                <a:solidFill>
                  <a:schemeClr val="tx1"/>
                </a:solidFill>
              </a:rPr>
              <a:t>the UML graphical notation for object classes, design the following object classes, </a:t>
            </a:r>
            <a:r>
              <a:rPr lang="en-ZA" sz="1800" dirty="0" smtClean="0">
                <a:solidFill>
                  <a:schemeClr val="tx1"/>
                </a:solidFill>
              </a:rPr>
              <a:t>identifying attributes </a:t>
            </a:r>
            <a:r>
              <a:rPr lang="en-ZA" sz="1800" dirty="0">
                <a:solidFill>
                  <a:schemeClr val="tx1"/>
                </a:solidFill>
              </a:rPr>
              <a:t>and operations. Use your own experience to decide on the attributes and </a:t>
            </a:r>
            <a:r>
              <a:rPr lang="en-ZA" sz="1800" dirty="0" smtClean="0">
                <a:solidFill>
                  <a:schemeClr val="tx1"/>
                </a:solidFill>
              </a:rPr>
              <a:t>operations that </a:t>
            </a:r>
            <a:r>
              <a:rPr lang="en-ZA" sz="1800" dirty="0">
                <a:solidFill>
                  <a:schemeClr val="tx1"/>
                </a:solidFill>
              </a:rPr>
              <a:t>should be associated with these objects.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messaging system on a mobile (cell) phone or tablet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printer for a personal computer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personal music system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bank account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library </a:t>
            </a:r>
            <a:r>
              <a:rPr lang="en-ZA" sz="1800" dirty="0" smtClean="0">
                <a:solidFill>
                  <a:schemeClr val="tx1"/>
                </a:solidFill>
              </a:rPr>
              <a:t>catalogue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18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ZA" sz="1800" b="1" i="1" dirty="0">
                <a:solidFill>
                  <a:schemeClr val="tx1"/>
                </a:solidFill>
              </a:rPr>
              <a:t>There are many possible designs here and a great deal of complexity can be added to the objects. However, I am only really looking for simple objects which encapsulate the principal requirements of these artefacts. Possible designs are shown in the </a:t>
            </a:r>
            <a:r>
              <a:rPr lang="en-ZA" sz="1800" b="1" i="1" dirty="0" smtClean="0">
                <a:solidFill>
                  <a:schemeClr val="tx1"/>
                </a:solidFill>
              </a:rPr>
              <a:t> diagrams below.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7.3</a:t>
            </a:r>
            <a:r>
              <a:rPr lang="en-US" sz="3200" b="1" dirty="0" smtClean="0"/>
              <a:t>-</a:t>
            </a:r>
            <a:r>
              <a:rPr lang="en-US" sz="3200" dirty="0" smtClean="0"/>
              <a:t>Design and Implementation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ZA" sz="1800" dirty="0" smtClean="0">
                <a:solidFill>
                  <a:schemeClr val="tx1"/>
                </a:solidFill>
              </a:rPr>
              <a:t> 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18435"/>
              </p:ext>
            </p:extLst>
          </p:nvPr>
        </p:nvGraphicFramePr>
        <p:xfrm>
          <a:off x="683568" y="980728"/>
          <a:ext cx="2592288" cy="5185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ZA" sz="1100" b="1" dirty="0">
                          <a:effectLst/>
                        </a:rPr>
                        <a:t> </a:t>
                      </a:r>
                      <a:r>
                        <a:rPr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Telephone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79338">
                <a:tc>
                  <a:txBody>
                    <a:bodyPr/>
                    <a:lstStyle/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(on hook, off hook)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dialled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call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 tone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674227">
                <a:tc>
                  <a:txBody>
                    <a:bodyPr/>
                    <a:lstStyle/>
                    <a:p>
                      <a:endParaRPr lang="en-ZA" sz="1100" dirty="0" smtClean="0">
                        <a:effectLst/>
                      </a:endParaRPr>
                    </a:p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setup-call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clear-call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redial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change-ring-tone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directory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volume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ring volume ( )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35210"/>
              </p:ext>
            </p:extLst>
          </p:nvPr>
        </p:nvGraphicFramePr>
        <p:xfrm>
          <a:off x="6660232" y="836712"/>
          <a:ext cx="2160240" cy="5266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</a:tblGrid>
              <a:tr h="51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ZA" sz="1100" b="1" dirty="0">
                          <a:effectLst/>
                        </a:rPr>
                        <a:t> </a:t>
                      </a:r>
                      <a:r>
                        <a:rPr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stereo</a:t>
                      </a:r>
                      <a:endParaRPr lang="en-ZA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2546">
                <a:tc>
                  <a:txBody>
                    <a:bodyPr/>
                    <a:lstStyle/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song store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playlists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now playing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recently played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level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6612">
                <a:tc>
                  <a:txBody>
                    <a:bodyPr/>
                    <a:lstStyle/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ZA" sz="1100" dirty="0" smtClean="0">
                        <a:effectLst/>
                      </a:endParaRP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playlist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song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play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volume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status ( )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35720"/>
              </p:ext>
            </p:extLst>
          </p:nvPr>
        </p:nvGraphicFramePr>
        <p:xfrm>
          <a:off x="3635896" y="908720"/>
          <a:ext cx="2592288" cy="5024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</a:tblGrid>
              <a:tr h="4829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ZA" sz="1100" b="1" dirty="0">
                          <a:effectLst/>
                        </a:rPr>
                        <a:t> </a:t>
                      </a:r>
                      <a:r>
                        <a:rPr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Library catalogue</a:t>
                      </a:r>
                      <a:endParaRPr lang="en-ZA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93296">
                <a:tc>
                  <a:txBody>
                    <a:bodyPr/>
                    <a:lstStyle/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Publication records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created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updated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Permissions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 index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47955">
                <a:tc>
                  <a:txBody>
                    <a:bodyPr/>
                    <a:lstStyle/>
                    <a:p>
                      <a:endParaRPr lang="en-ZA" sz="1100" dirty="0" smtClean="0">
                        <a:effectLst/>
                      </a:endParaRPr>
                    </a:p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entry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entry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entry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index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permissions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 transaction ( )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7.3</a:t>
            </a:r>
            <a:r>
              <a:rPr lang="en-US" sz="3200" b="1" dirty="0" smtClean="0"/>
              <a:t>-</a:t>
            </a:r>
            <a:r>
              <a:rPr lang="en-US" sz="3200" dirty="0" smtClean="0"/>
              <a:t>Design and Implementation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ZA" sz="1800" dirty="0" smtClean="0">
                <a:solidFill>
                  <a:schemeClr val="tx1"/>
                </a:solidFill>
              </a:rPr>
              <a:t> 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78389"/>
              </p:ext>
            </p:extLst>
          </p:nvPr>
        </p:nvGraphicFramePr>
        <p:xfrm>
          <a:off x="683568" y="980728"/>
          <a:ext cx="2448272" cy="5050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</a:tblGrid>
              <a:tr h="252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Printer</a:t>
                      </a:r>
                      <a:endParaRPr lang="en-ZA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79338">
                <a:tc>
                  <a:txBody>
                    <a:bodyPr/>
                    <a:lstStyle/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document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toner level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paper status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status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74227">
                <a:tc>
                  <a:txBody>
                    <a:bodyPr/>
                    <a:lstStyle/>
                    <a:p>
                      <a:endParaRPr lang="en-ZA" sz="1100" dirty="0" smtClean="0">
                        <a:effectLst/>
                      </a:endParaRPr>
                    </a:p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setup-printer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 print job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 test ( )</a:t>
                      </a:r>
                    </a:p>
                    <a:p>
                      <a:r>
                        <a:rPr lang="en-ZA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startup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shutdown ( )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17568"/>
              </p:ext>
            </p:extLst>
          </p:nvPr>
        </p:nvGraphicFramePr>
        <p:xfrm>
          <a:off x="5220072" y="980728"/>
          <a:ext cx="2592288" cy="505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</a:tblGrid>
              <a:tr h="4829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ZA" sz="1100" b="1" dirty="0">
                          <a:effectLst/>
                        </a:rPr>
                        <a:t> </a:t>
                      </a:r>
                      <a:r>
                        <a:rPr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 Account</a:t>
                      </a:r>
                      <a:endParaRPr lang="en-ZA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893296">
                <a:tc>
                  <a:txBody>
                    <a:bodyPr/>
                    <a:lstStyle/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number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type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opened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closed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list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overdraft limit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47955">
                <a:tc>
                  <a:txBody>
                    <a:bodyPr/>
                    <a:lstStyle/>
                    <a:p>
                      <a:endParaRPr lang="en-ZA" sz="1100" dirty="0" smtClean="0">
                        <a:effectLst/>
                      </a:endParaRPr>
                    </a:p>
                    <a:p>
                      <a:r>
                        <a:rPr lang="en-ZA" sz="1100" dirty="0">
                          <a:effectLst/>
                        </a:rPr>
                        <a:t> </a:t>
                      </a:r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debit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balance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overdraft limit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transaction ( )</a:t>
                      </a:r>
                    </a:p>
                    <a:p>
                      <a:r>
                        <a:rPr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transactions ( )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7.3</a:t>
            </a:r>
            <a:r>
              <a:rPr lang="en-US" sz="3200" b="1" dirty="0" smtClean="0"/>
              <a:t>-</a:t>
            </a:r>
            <a:r>
              <a:rPr lang="en-US" sz="3200" dirty="0" smtClean="0"/>
              <a:t>Design and Implementation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ZA" sz="1800" b="1" dirty="0" smtClean="0">
                <a:solidFill>
                  <a:schemeClr val="tx1"/>
                </a:solidFill>
              </a:rPr>
              <a:t> Question 7.10- </a:t>
            </a:r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small company has developed a specialized software product that it configures </a:t>
            </a:r>
            <a:r>
              <a:rPr lang="en-ZA" sz="1800" dirty="0" smtClean="0">
                <a:solidFill>
                  <a:schemeClr val="tx1"/>
                </a:solidFill>
              </a:rPr>
              <a:t>specially for </a:t>
            </a:r>
            <a:r>
              <a:rPr lang="en-ZA" sz="1800" dirty="0">
                <a:solidFill>
                  <a:schemeClr val="tx1"/>
                </a:solidFill>
              </a:rPr>
              <a:t>each customer. New customers usually have specific requirements to be </a:t>
            </a:r>
            <a:r>
              <a:rPr lang="en-ZA" sz="1800" dirty="0" smtClean="0">
                <a:solidFill>
                  <a:schemeClr val="tx1"/>
                </a:solidFill>
              </a:rPr>
              <a:t>incorporated into </a:t>
            </a:r>
            <a:r>
              <a:rPr lang="en-ZA" sz="1800" dirty="0">
                <a:solidFill>
                  <a:schemeClr val="tx1"/>
                </a:solidFill>
              </a:rPr>
              <a:t>their system, and they pay for these to be developed and integrated with the </a:t>
            </a:r>
            <a:r>
              <a:rPr lang="en-ZA" sz="1800" dirty="0" smtClean="0">
                <a:solidFill>
                  <a:schemeClr val="tx1"/>
                </a:solidFill>
              </a:rPr>
              <a:t>product. The </a:t>
            </a:r>
            <a:r>
              <a:rPr lang="en-ZA" sz="1800" dirty="0">
                <a:solidFill>
                  <a:schemeClr val="tx1"/>
                </a:solidFill>
              </a:rPr>
              <a:t>software company has an opportunity to bid for a new contract, which would more </a:t>
            </a:r>
            <a:r>
              <a:rPr lang="en-ZA" sz="1800" dirty="0" smtClean="0">
                <a:solidFill>
                  <a:schemeClr val="tx1"/>
                </a:solidFill>
              </a:rPr>
              <a:t>than double </a:t>
            </a:r>
            <a:r>
              <a:rPr lang="en-ZA" sz="1800" dirty="0">
                <a:solidFill>
                  <a:schemeClr val="tx1"/>
                </a:solidFill>
              </a:rPr>
              <a:t>its customer base. The new customer wishes to have some involvement in the </a:t>
            </a:r>
            <a:r>
              <a:rPr lang="en-ZA" sz="1800" dirty="0" smtClean="0">
                <a:solidFill>
                  <a:schemeClr val="tx1"/>
                </a:solidFill>
              </a:rPr>
              <a:t>configuration </a:t>
            </a:r>
            <a:r>
              <a:rPr lang="en-ZA" sz="1800" dirty="0">
                <a:solidFill>
                  <a:schemeClr val="tx1"/>
                </a:solidFill>
              </a:rPr>
              <a:t>of the system. Explain why, in these circumstances, it might be a good idea for </a:t>
            </a:r>
            <a:r>
              <a:rPr lang="en-ZA" sz="1800" dirty="0" smtClean="0">
                <a:solidFill>
                  <a:schemeClr val="tx1"/>
                </a:solidFill>
              </a:rPr>
              <a:t>the company </a:t>
            </a:r>
            <a:r>
              <a:rPr lang="en-ZA" sz="1800" dirty="0">
                <a:solidFill>
                  <a:schemeClr val="tx1"/>
                </a:solidFill>
              </a:rPr>
              <a:t>owning the software to make it open source</a:t>
            </a:r>
            <a:r>
              <a:rPr lang="en-ZA" sz="1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4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7.3</a:t>
            </a:r>
            <a:r>
              <a:rPr lang="en-US" sz="3200" b="1" dirty="0" smtClean="0"/>
              <a:t>-</a:t>
            </a:r>
            <a:r>
              <a:rPr lang="en-US" sz="3200" dirty="0" smtClean="0"/>
              <a:t>Design and Implementation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ZA" sz="1800" b="1" dirty="0">
                <a:solidFill>
                  <a:schemeClr val="tx1"/>
                </a:solidFill>
              </a:rPr>
              <a:t>Expected answer- </a:t>
            </a:r>
            <a:r>
              <a:rPr lang="en-ZA" sz="1800" dirty="0">
                <a:solidFill>
                  <a:schemeClr val="tx1"/>
                </a:solidFill>
              </a:rPr>
              <a:t>The key benefits of open source </a:t>
            </a:r>
            <a:r>
              <a:rPr lang="en-ZA" sz="1800" dirty="0" smtClean="0">
                <a:solidFill>
                  <a:schemeClr val="tx1"/>
                </a:solidFill>
              </a:rPr>
              <a:t>are </a:t>
            </a:r>
            <a:r>
              <a:rPr lang="en-ZA" sz="1800" dirty="0">
                <a:solidFill>
                  <a:schemeClr val="tx1"/>
                </a:solidFill>
              </a:rPr>
              <a:t>that it opens up development to a wide </a:t>
            </a:r>
            <a:r>
              <a:rPr lang="en-ZA" sz="1800" dirty="0" smtClean="0">
                <a:solidFill>
                  <a:schemeClr val="tx1"/>
                </a:solidFill>
              </a:rPr>
              <a:t>range of </a:t>
            </a:r>
            <a:r>
              <a:rPr lang="en-ZA" sz="1800" dirty="0">
                <a:solidFill>
                  <a:schemeClr val="tx1"/>
                </a:solidFill>
              </a:rPr>
              <a:t>developers and so accelerates the development and debugging of the </a:t>
            </a:r>
            <a:r>
              <a:rPr lang="en-ZA" sz="1800" dirty="0" smtClean="0">
                <a:solidFill>
                  <a:schemeClr val="tx1"/>
                </a:solidFill>
              </a:rPr>
              <a:t>product. Doubling </a:t>
            </a:r>
            <a:r>
              <a:rPr lang="en-ZA" sz="1800" dirty="0">
                <a:solidFill>
                  <a:schemeClr val="tx1"/>
                </a:solidFill>
              </a:rPr>
              <a:t>the customer base places immense strains on a small company </a:t>
            </a:r>
            <a:r>
              <a:rPr lang="en-ZA" sz="1800" dirty="0" smtClean="0">
                <a:solidFill>
                  <a:schemeClr val="tx1"/>
                </a:solidFill>
              </a:rPr>
              <a:t>if they have </a:t>
            </a:r>
            <a:r>
              <a:rPr lang="en-ZA" sz="1800" dirty="0">
                <a:solidFill>
                  <a:schemeClr val="tx1"/>
                </a:solidFill>
              </a:rPr>
              <a:t>to take on a lot of new staff and so going open source means that the costs </a:t>
            </a:r>
            <a:r>
              <a:rPr lang="en-ZA" sz="1800" dirty="0" smtClean="0">
                <a:solidFill>
                  <a:schemeClr val="tx1"/>
                </a:solidFill>
              </a:rPr>
              <a:t>of expansion </a:t>
            </a:r>
            <a:r>
              <a:rPr lang="en-ZA" sz="1800" dirty="0">
                <a:solidFill>
                  <a:schemeClr val="tx1"/>
                </a:solidFill>
              </a:rPr>
              <a:t>are </a:t>
            </a:r>
            <a:r>
              <a:rPr lang="en-ZA" sz="1800" dirty="0" smtClean="0">
                <a:solidFill>
                  <a:schemeClr val="tx1"/>
                </a:solidFill>
              </a:rPr>
              <a:t>reduced. In </a:t>
            </a:r>
            <a:r>
              <a:rPr lang="en-ZA" sz="1800" dirty="0">
                <a:solidFill>
                  <a:schemeClr val="tx1"/>
                </a:solidFill>
              </a:rPr>
              <a:t>this case, because the product is specialized to the needs of </a:t>
            </a:r>
            <a:r>
              <a:rPr lang="en-ZA" sz="1800" dirty="0" smtClean="0">
                <a:solidFill>
                  <a:schemeClr val="tx1"/>
                </a:solidFill>
              </a:rPr>
              <a:t>different users</a:t>
            </a:r>
            <a:r>
              <a:rPr lang="en-ZA" sz="1800" dirty="0">
                <a:solidFill>
                  <a:schemeClr val="tx1"/>
                </a:solidFill>
              </a:rPr>
              <a:t>, the company that own the software can still charge these users to make </a:t>
            </a:r>
            <a:r>
              <a:rPr lang="en-ZA" sz="1800" dirty="0" smtClean="0">
                <a:solidFill>
                  <a:schemeClr val="tx1"/>
                </a:solidFill>
              </a:rPr>
              <a:t>the changes </a:t>
            </a:r>
            <a:r>
              <a:rPr lang="en-ZA" sz="1800" dirty="0">
                <a:solidFill>
                  <a:schemeClr val="tx1"/>
                </a:solidFill>
              </a:rPr>
              <a:t>to the system. Hence the loss in revenue from selling the software </a:t>
            </a:r>
            <a:r>
              <a:rPr lang="en-ZA" sz="1800" dirty="0" smtClean="0">
                <a:solidFill>
                  <a:schemeClr val="tx1"/>
                </a:solidFill>
              </a:rPr>
              <a:t>is compensated </a:t>
            </a:r>
            <a:r>
              <a:rPr lang="en-ZA" sz="1800" dirty="0">
                <a:solidFill>
                  <a:schemeClr val="tx1"/>
                </a:solidFill>
              </a:rPr>
              <a:t>by the additional effort available to service more </a:t>
            </a:r>
            <a:r>
              <a:rPr lang="en-ZA" sz="1800" dirty="0" smtClean="0">
                <a:solidFill>
                  <a:schemeClr val="tx1"/>
                </a:solidFill>
              </a:rPr>
              <a:t>customers. Furthermore</a:t>
            </a:r>
            <a:r>
              <a:rPr lang="en-ZA" sz="1800" dirty="0">
                <a:solidFill>
                  <a:schemeClr val="tx1"/>
                </a:solidFill>
              </a:rPr>
              <a:t>, </a:t>
            </a:r>
            <a:r>
              <a:rPr lang="en-ZA" sz="1800" dirty="0" smtClean="0">
                <a:solidFill>
                  <a:schemeClr val="tx1"/>
                </a:solidFill>
              </a:rPr>
              <a:t>large companies </a:t>
            </a:r>
            <a:r>
              <a:rPr lang="en-ZA" sz="1800" dirty="0">
                <a:solidFill>
                  <a:schemeClr val="tx1"/>
                </a:solidFill>
              </a:rPr>
              <a:t>are often reluctant to buy from </a:t>
            </a:r>
            <a:r>
              <a:rPr lang="en-ZA" sz="1800" dirty="0" smtClean="0">
                <a:solidFill>
                  <a:schemeClr val="tx1"/>
                </a:solidFill>
              </a:rPr>
              <a:t>small companies </a:t>
            </a:r>
            <a:r>
              <a:rPr lang="en-ZA" sz="1800" dirty="0">
                <a:solidFill>
                  <a:schemeClr val="tx1"/>
                </a:solidFill>
              </a:rPr>
              <a:t>who may go out of </a:t>
            </a:r>
            <a:r>
              <a:rPr lang="en-ZA" sz="1800" dirty="0" smtClean="0">
                <a:solidFill>
                  <a:schemeClr val="tx1"/>
                </a:solidFill>
              </a:rPr>
              <a:t>business. To some </a:t>
            </a:r>
            <a:r>
              <a:rPr lang="en-ZA" sz="1800" dirty="0">
                <a:solidFill>
                  <a:schemeClr val="tx1"/>
                </a:solidFill>
              </a:rPr>
              <a:t>extent, open source </a:t>
            </a:r>
            <a:r>
              <a:rPr lang="en-ZA" sz="1800" dirty="0" smtClean="0">
                <a:solidFill>
                  <a:schemeClr val="tx1"/>
                </a:solidFill>
              </a:rPr>
              <a:t>provides reassurance </a:t>
            </a:r>
            <a:r>
              <a:rPr lang="en-ZA" sz="1800" dirty="0">
                <a:solidFill>
                  <a:schemeClr val="tx1"/>
                </a:solidFill>
              </a:rPr>
              <a:t>to customers that, </a:t>
            </a:r>
            <a:r>
              <a:rPr lang="en-ZA" sz="1800" dirty="0" smtClean="0">
                <a:solidFill>
                  <a:schemeClr val="tx1"/>
                </a:solidFill>
              </a:rPr>
              <a:t>in the event </a:t>
            </a:r>
            <a:r>
              <a:rPr lang="en-ZA" sz="1800" dirty="0">
                <a:solidFill>
                  <a:schemeClr val="tx1"/>
                </a:solidFill>
              </a:rPr>
              <a:t>of the original </a:t>
            </a:r>
            <a:r>
              <a:rPr lang="en-ZA" sz="1800" dirty="0" smtClean="0">
                <a:solidFill>
                  <a:schemeClr val="tx1"/>
                </a:solidFill>
              </a:rPr>
              <a:t>owners of </a:t>
            </a:r>
            <a:r>
              <a:rPr lang="en-ZA" sz="1800">
                <a:solidFill>
                  <a:schemeClr val="tx1"/>
                </a:solidFill>
              </a:rPr>
              <a:t>the </a:t>
            </a:r>
            <a:r>
              <a:rPr lang="en-ZA" sz="1800" smtClean="0">
                <a:solidFill>
                  <a:schemeClr val="tx1"/>
                </a:solidFill>
              </a:rPr>
              <a:t>software be </a:t>
            </a:r>
            <a:r>
              <a:rPr lang="en-ZA" sz="1800" dirty="0" smtClean="0">
                <a:solidFill>
                  <a:schemeClr val="tx1"/>
                </a:solidFill>
              </a:rPr>
              <a:t>unavailable</a:t>
            </a:r>
            <a:r>
              <a:rPr lang="en-ZA" sz="1800" dirty="0">
                <a:solidFill>
                  <a:schemeClr val="tx1"/>
                </a:solidFill>
              </a:rPr>
              <a:t>, they can get access to the source code and hence continue to </a:t>
            </a:r>
            <a:r>
              <a:rPr lang="en-ZA" sz="1800" dirty="0" smtClean="0">
                <a:solidFill>
                  <a:schemeClr val="tx1"/>
                </a:solidFill>
              </a:rPr>
              <a:t>maintain their system. Finally</a:t>
            </a:r>
            <a:r>
              <a:rPr lang="en-ZA" sz="1800" dirty="0">
                <a:solidFill>
                  <a:schemeClr val="tx1"/>
                </a:solidFill>
              </a:rPr>
              <a:t>, open source may increase knowledge of the company’s product </a:t>
            </a:r>
            <a:r>
              <a:rPr lang="en-ZA" sz="1800" dirty="0" smtClean="0">
                <a:solidFill>
                  <a:schemeClr val="tx1"/>
                </a:solidFill>
              </a:rPr>
              <a:t>and so </a:t>
            </a:r>
            <a:r>
              <a:rPr lang="en-ZA" sz="1800" dirty="0">
                <a:solidFill>
                  <a:schemeClr val="tx1"/>
                </a:solidFill>
              </a:rPr>
              <a:t>attract more customers.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ZA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466</Words>
  <Application>Microsoft Office PowerPoint</Application>
  <PresentationFormat>On-screen Show (4:3)</PresentationFormat>
  <Paragraphs>102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Exercise 7.3-Design and Implementation</vt:lpstr>
      <vt:lpstr>Exercise 7.3-Design and Implementation</vt:lpstr>
      <vt:lpstr>Exercise 7.3-Design and Implementation</vt:lpstr>
      <vt:lpstr>Exercise 7.3-Design and Implementation</vt:lpstr>
      <vt:lpstr>Exercise 7.3-Design and Implementation</vt:lpstr>
    </vt:vector>
  </TitlesOfParts>
  <Company>Sasol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Mashingaidze, Cheten (C)</dc:creator>
  <cp:lastModifiedBy>Mashingaidze, Cheten (C)</cp:lastModifiedBy>
  <cp:revision>66</cp:revision>
  <dcterms:created xsi:type="dcterms:W3CDTF">2016-05-03T08:23:13Z</dcterms:created>
  <dcterms:modified xsi:type="dcterms:W3CDTF">2018-03-22T07:46:17Z</dcterms:modified>
</cp:coreProperties>
</file>