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34" autoAdjust="0"/>
  </p:normalViewPr>
  <p:slideViewPr>
    <p:cSldViewPr>
      <p:cViewPr varScale="1">
        <p:scale>
          <a:sx n="67" d="100"/>
          <a:sy n="67" d="100"/>
        </p:scale>
        <p:origin x="89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A74F-9EEB-46DC-BB46-259DB7312F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190A-B56D-420C-8A87-FCE1C4A9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Question </a:t>
            </a:r>
            <a:r>
              <a:rPr lang="en-US" sz="1800" b="1" dirty="0">
                <a:solidFill>
                  <a:schemeClr val="tx1"/>
                </a:solidFill>
              </a:rPr>
              <a:t>1.2 </a:t>
            </a:r>
            <a:r>
              <a:rPr lang="en-US" sz="1800" dirty="0">
                <a:solidFill>
                  <a:schemeClr val="tx1"/>
                </a:solidFill>
              </a:rPr>
              <a:t>- </a:t>
            </a:r>
            <a:r>
              <a:rPr lang="en-US" sz="1800" b="1" i="1" dirty="0">
                <a:solidFill>
                  <a:schemeClr val="tx1"/>
                </a:solidFill>
              </a:rPr>
              <a:t>What is the most important difference between generic software product development </a:t>
            </a:r>
            <a:r>
              <a:rPr lang="en-US" sz="1800" b="1" i="1" dirty="0" smtClean="0">
                <a:solidFill>
                  <a:schemeClr val="tx1"/>
                </a:solidFill>
              </a:rPr>
              <a:t>and </a:t>
            </a:r>
            <a:r>
              <a:rPr lang="en-US" sz="1800" b="1" i="1" dirty="0">
                <a:solidFill>
                  <a:schemeClr val="tx1"/>
                </a:solidFill>
              </a:rPr>
              <a:t>custom software development?</a:t>
            </a:r>
            <a:r>
              <a:rPr lang="en-US" sz="1800" b="1" i="1" dirty="0" smtClean="0">
                <a:solidFill>
                  <a:schemeClr val="tx1"/>
                </a:solidFill>
              </a:rPr>
              <a:t>. What </a:t>
            </a:r>
            <a:r>
              <a:rPr lang="en-US" sz="1800" b="1" i="1" dirty="0">
                <a:solidFill>
                  <a:schemeClr val="tx1"/>
                </a:solidFill>
              </a:rPr>
              <a:t>might this mean in practice for users of generic software products?-page 42 of 10</a:t>
            </a:r>
            <a:r>
              <a:rPr lang="en-US" sz="1800" b="1" i="1" baseline="30000" dirty="0">
                <a:solidFill>
                  <a:schemeClr val="tx1"/>
                </a:solidFill>
              </a:rPr>
              <a:t>th</a:t>
            </a:r>
            <a:r>
              <a:rPr lang="en-US" sz="1800" b="1" i="1" dirty="0">
                <a:solidFill>
                  <a:schemeClr val="tx1"/>
                </a:solidFill>
              </a:rPr>
              <a:t> e</a:t>
            </a:r>
            <a:r>
              <a:rPr lang="en-US" sz="1800" b="1" i="1" dirty="0" smtClean="0">
                <a:solidFill>
                  <a:schemeClr val="tx1"/>
                </a:solidFill>
              </a:rPr>
              <a:t>dition </a:t>
            </a:r>
            <a:r>
              <a:rPr lang="en-US" sz="1800" dirty="0" smtClean="0">
                <a:solidFill>
                  <a:schemeClr val="tx1"/>
                </a:solidFill>
              </a:rPr>
              <a:t>(referred </a:t>
            </a:r>
            <a:r>
              <a:rPr lang="en-US" sz="1800" dirty="0">
                <a:solidFill>
                  <a:schemeClr val="tx1"/>
                </a:solidFill>
              </a:rPr>
              <a:t> to as </a:t>
            </a:r>
            <a:r>
              <a:rPr lang="en-US" sz="1800" dirty="0" err="1">
                <a:solidFill>
                  <a:schemeClr val="tx1"/>
                </a:solidFill>
              </a:rPr>
              <a:t>Sommerville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1. Generic products- These </a:t>
            </a:r>
            <a:r>
              <a:rPr lang="en-US" sz="1800" dirty="0">
                <a:solidFill>
                  <a:srgbClr val="000000"/>
                </a:solidFill>
              </a:rPr>
              <a:t>are stand-alone systems that are produced by </a:t>
            </a:r>
            <a:r>
              <a:rPr lang="en-US" sz="1800" dirty="0" smtClean="0">
                <a:solidFill>
                  <a:srgbClr val="000000"/>
                </a:solidFill>
              </a:rPr>
              <a:t>a development </a:t>
            </a:r>
            <a:r>
              <a:rPr lang="en-US" sz="1800" dirty="0">
                <a:solidFill>
                  <a:srgbClr val="000000"/>
                </a:solidFill>
              </a:rPr>
              <a:t>organization and sold on the open market to any customer who </a:t>
            </a:r>
            <a:r>
              <a:rPr lang="en-US" sz="1800" dirty="0" smtClean="0">
                <a:solidFill>
                  <a:srgbClr val="000000"/>
                </a:solidFill>
              </a:rPr>
              <a:t>is able </a:t>
            </a:r>
            <a:r>
              <a:rPr lang="en-US" sz="1800" dirty="0">
                <a:solidFill>
                  <a:srgbClr val="000000"/>
                </a:solidFill>
              </a:rPr>
              <a:t>to buy them</a:t>
            </a:r>
            <a:r>
              <a:rPr lang="en-US" sz="1800" dirty="0" smtClean="0">
                <a:solidFill>
                  <a:srgbClr val="000000"/>
                </a:solidFill>
              </a:rPr>
              <a:t>. e.g. mobile apps, </a:t>
            </a:r>
            <a:r>
              <a:rPr lang="en-US" sz="1800" dirty="0">
                <a:solidFill>
                  <a:srgbClr val="000000"/>
                </a:solidFill>
              </a:rPr>
              <a:t>software for PCs such as databases, word processors, drawing packages</a:t>
            </a:r>
            <a:r>
              <a:rPr lang="en-US" sz="1800" dirty="0" smtClean="0">
                <a:solidFill>
                  <a:srgbClr val="000000"/>
                </a:solidFill>
              </a:rPr>
              <a:t>, and </a:t>
            </a:r>
            <a:r>
              <a:rPr lang="en-US" sz="1800" dirty="0">
                <a:solidFill>
                  <a:srgbClr val="000000"/>
                </a:solidFill>
              </a:rPr>
              <a:t>project management tools.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. Customized (or bespoke) software </a:t>
            </a:r>
            <a:r>
              <a:rPr lang="en-US" sz="1800" dirty="0" smtClean="0">
                <a:solidFill>
                  <a:srgbClr val="000000"/>
                </a:solidFill>
              </a:rPr>
              <a:t>are systems </a:t>
            </a:r>
            <a:r>
              <a:rPr lang="en-US" sz="1800" dirty="0">
                <a:solidFill>
                  <a:srgbClr val="000000"/>
                </a:solidFill>
              </a:rPr>
              <a:t>that are commissioned </a:t>
            </a:r>
            <a:r>
              <a:rPr lang="en-US" sz="1800" dirty="0" smtClean="0">
                <a:solidFill>
                  <a:srgbClr val="000000"/>
                </a:solidFill>
              </a:rPr>
              <a:t>by and </a:t>
            </a:r>
            <a:r>
              <a:rPr lang="en-US" sz="1800" dirty="0">
                <a:solidFill>
                  <a:srgbClr val="000000"/>
                </a:solidFill>
              </a:rPr>
              <a:t>developed for a particular </a:t>
            </a:r>
            <a:r>
              <a:rPr lang="en-US" sz="1800" dirty="0" smtClean="0">
                <a:solidFill>
                  <a:srgbClr val="000000"/>
                </a:solidFill>
              </a:rPr>
              <a:t>customer. e.g. software including </a:t>
            </a:r>
            <a:r>
              <a:rPr lang="en-US" sz="1800" dirty="0">
                <a:solidFill>
                  <a:srgbClr val="000000"/>
                </a:solidFill>
              </a:rPr>
              <a:t>control systems for electronic devices, systems written </a:t>
            </a:r>
            <a:r>
              <a:rPr lang="en-US" sz="1800" dirty="0" smtClean="0">
                <a:solidFill>
                  <a:srgbClr val="000000"/>
                </a:solidFill>
              </a:rPr>
              <a:t>to support </a:t>
            </a:r>
            <a:r>
              <a:rPr lang="en-US" sz="1800" dirty="0">
                <a:solidFill>
                  <a:srgbClr val="000000"/>
                </a:solidFill>
              </a:rPr>
              <a:t>a particular business process, and air traffic control </a:t>
            </a:r>
            <a:r>
              <a:rPr lang="en-US" sz="1800" dirty="0" smtClean="0">
                <a:solidFill>
                  <a:srgbClr val="000000"/>
                </a:solidFill>
              </a:rPr>
              <a:t>systems. The </a:t>
            </a:r>
            <a:r>
              <a:rPr lang="en-US" sz="1800" dirty="0">
                <a:solidFill>
                  <a:srgbClr val="000000"/>
                </a:solidFill>
              </a:rPr>
              <a:t>critical distinction between these types of software is that, in generic products</a:t>
            </a:r>
            <a:r>
              <a:rPr lang="en-US" sz="1800" dirty="0" smtClean="0">
                <a:solidFill>
                  <a:srgbClr val="000000"/>
                </a:solidFill>
              </a:rPr>
              <a:t>, the </a:t>
            </a:r>
            <a:r>
              <a:rPr lang="en-US" sz="1800" dirty="0">
                <a:solidFill>
                  <a:srgbClr val="000000"/>
                </a:solidFill>
              </a:rPr>
              <a:t>organization that develops the software controls the software </a:t>
            </a:r>
            <a:r>
              <a:rPr lang="en-US" sz="1800" dirty="0" smtClean="0">
                <a:solidFill>
                  <a:srgbClr val="000000"/>
                </a:solidFill>
              </a:rPr>
              <a:t>specification. This </a:t>
            </a:r>
            <a:r>
              <a:rPr lang="en-US" sz="1800" dirty="0">
                <a:solidFill>
                  <a:srgbClr val="000000"/>
                </a:solidFill>
              </a:rPr>
              <a:t>means that if they run into development problems, they can rethink what is </a:t>
            </a:r>
            <a:r>
              <a:rPr lang="en-US" sz="1800" dirty="0" smtClean="0">
                <a:solidFill>
                  <a:srgbClr val="000000"/>
                </a:solidFill>
              </a:rPr>
              <a:t>to be </a:t>
            </a:r>
            <a:r>
              <a:rPr lang="en-US" sz="1800" dirty="0">
                <a:solidFill>
                  <a:srgbClr val="000000"/>
                </a:solidFill>
              </a:rPr>
              <a:t>developed. 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More systems are now being built with a generic product as a base, which is then adapted to suit the requirements of a customer e.g. Enterprise Resource Planning (ERP) systems, such as systems from SAP and Oracle, are the best examples of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3032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These generic and custom software must meet these attributes 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Acceptability- This </a:t>
            </a:r>
            <a:r>
              <a:rPr lang="en-US" sz="1800" dirty="0">
                <a:solidFill>
                  <a:srgbClr val="000000"/>
                </a:solidFill>
              </a:rPr>
              <a:t>means that it must be understandable, usable, </a:t>
            </a:r>
            <a:r>
              <a:rPr lang="en-US" sz="1800" dirty="0" smtClean="0">
                <a:solidFill>
                  <a:srgbClr val="000000"/>
                </a:solidFill>
              </a:rPr>
              <a:t>and compatible </a:t>
            </a:r>
            <a:r>
              <a:rPr lang="en-US" sz="1800" dirty="0">
                <a:solidFill>
                  <a:srgbClr val="000000"/>
                </a:solidFill>
              </a:rPr>
              <a:t>with other systems that they </a:t>
            </a:r>
            <a:r>
              <a:rPr lang="en-US" sz="1800" dirty="0" smtClean="0">
                <a:solidFill>
                  <a:srgbClr val="000000"/>
                </a:solidFill>
              </a:rPr>
              <a:t>use.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Dependability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dirty="0" smtClean="0">
                <a:solidFill>
                  <a:srgbClr val="000000"/>
                </a:solidFill>
              </a:rPr>
              <a:t>security-  Software dependability includes a range of characteristics including reliability, security, and safety. Dependable </a:t>
            </a:r>
            <a:r>
              <a:rPr lang="en-US" sz="1800" dirty="0">
                <a:solidFill>
                  <a:srgbClr val="000000"/>
                </a:solidFill>
              </a:rPr>
              <a:t>software should </a:t>
            </a:r>
            <a:r>
              <a:rPr lang="en-US" sz="1800" dirty="0" smtClean="0">
                <a:solidFill>
                  <a:srgbClr val="000000"/>
                </a:solidFill>
              </a:rPr>
              <a:t>not cause </a:t>
            </a:r>
            <a:r>
              <a:rPr lang="en-US" sz="1800" dirty="0">
                <a:solidFill>
                  <a:srgbClr val="000000"/>
                </a:solidFill>
              </a:rPr>
              <a:t>physical or economic damage in the event of system </a:t>
            </a:r>
            <a:r>
              <a:rPr lang="en-US" sz="1800" dirty="0" smtClean="0">
                <a:solidFill>
                  <a:srgbClr val="000000"/>
                </a:solidFill>
              </a:rPr>
              <a:t>failure. Software </a:t>
            </a:r>
            <a:r>
              <a:rPr lang="en-US" sz="1800" dirty="0">
                <a:solidFill>
                  <a:srgbClr val="000000"/>
                </a:solidFill>
              </a:rPr>
              <a:t>has to be secure so that malicious users cannot access </a:t>
            </a:r>
            <a:r>
              <a:rPr lang="en-US" sz="1800" dirty="0" smtClean="0">
                <a:solidFill>
                  <a:srgbClr val="000000"/>
                </a:solidFill>
              </a:rPr>
              <a:t>or damage </a:t>
            </a: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 smtClean="0">
                <a:solidFill>
                  <a:srgbClr val="000000"/>
                </a:solidFill>
              </a:rPr>
              <a:t>system.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Efficiency-  Software should not make wasteful use of system resources such as memory and processor cycles. Efficiency </a:t>
            </a:r>
            <a:r>
              <a:rPr lang="en-US" sz="1800" dirty="0">
                <a:solidFill>
                  <a:srgbClr val="000000"/>
                </a:solidFill>
              </a:rPr>
              <a:t>therefore </a:t>
            </a:r>
            <a:r>
              <a:rPr lang="en-US" sz="1800" dirty="0" smtClean="0">
                <a:solidFill>
                  <a:srgbClr val="000000"/>
                </a:solidFill>
              </a:rPr>
              <a:t>includes responsiveness</a:t>
            </a:r>
            <a:r>
              <a:rPr lang="en-US" sz="1800" dirty="0">
                <a:solidFill>
                  <a:srgbClr val="000000"/>
                </a:solidFill>
              </a:rPr>
              <a:t>, processing time, resource </a:t>
            </a:r>
            <a:r>
              <a:rPr lang="en-US" sz="1800" dirty="0" smtClean="0">
                <a:solidFill>
                  <a:srgbClr val="000000"/>
                </a:solidFill>
              </a:rPr>
              <a:t>utilization.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Maintainability-  </a:t>
            </a:r>
            <a:r>
              <a:rPr lang="en-US" sz="1800" dirty="0">
                <a:solidFill>
                  <a:srgbClr val="000000"/>
                </a:solidFill>
              </a:rPr>
              <a:t>Software should be written in such a way that it can evolve </a:t>
            </a:r>
            <a:r>
              <a:rPr lang="en-US" sz="1800" dirty="0" smtClean="0">
                <a:solidFill>
                  <a:srgbClr val="000000"/>
                </a:solidFill>
              </a:rPr>
              <a:t>to meet </a:t>
            </a:r>
            <a:r>
              <a:rPr lang="en-US" sz="1800" dirty="0">
                <a:solidFill>
                  <a:srgbClr val="000000"/>
                </a:solidFill>
              </a:rPr>
              <a:t>the changing needs of customers. This is a critical </a:t>
            </a:r>
            <a:r>
              <a:rPr lang="en-US" sz="1800" dirty="0" smtClean="0">
                <a:solidFill>
                  <a:srgbClr val="000000"/>
                </a:solidFill>
              </a:rPr>
              <a:t>attribute because </a:t>
            </a:r>
            <a:r>
              <a:rPr lang="en-US" sz="1800" dirty="0">
                <a:solidFill>
                  <a:srgbClr val="000000"/>
                </a:solidFill>
              </a:rPr>
              <a:t>software change is an inevitable requirement of </a:t>
            </a:r>
            <a:r>
              <a:rPr lang="en-US" sz="1800" dirty="0" smtClean="0">
                <a:solidFill>
                  <a:srgbClr val="000000"/>
                </a:solidFill>
              </a:rPr>
              <a:t>a changing </a:t>
            </a:r>
            <a:r>
              <a:rPr lang="en-US" sz="1800">
                <a:solidFill>
                  <a:srgbClr val="000000"/>
                </a:solidFill>
              </a:rPr>
              <a:t>business </a:t>
            </a:r>
            <a:r>
              <a:rPr lang="en-US" sz="1800" smtClean="0">
                <a:solidFill>
                  <a:srgbClr val="000000"/>
                </a:solidFill>
              </a:rPr>
              <a:t>environment.</a:t>
            </a:r>
            <a:endParaRPr lang="en-Z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225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Chapter 1.2 - Generic software and custom software</vt:lpstr>
      <vt:lpstr>Chapter 1.2 - Generic software and custom software</vt:lpstr>
      <vt:lpstr>Chapter 1.2 - Generic software and custom software</vt:lpstr>
    </vt:vector>
  </TitlesOfParts>
  <Company>Sasol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Mashingaidze, Cheten (C)</dc:creator>
  <cp:lastModifiedBy>Mashingaidze, Cheten (C)</cp:lastModifiedBy>
  <cp:revision>72</cp:revision>
  <dcterms:created xsi:type="dcterms:W3CDTF">2016-05-03T08:23:13Z</dcterms:created>
  <dcterms:modified xsi:type="dcterms:W3CDTF">2020-09-21T11:53:45Z</dcterms:modified>
</cp:coreProperties>
</file>