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7" r:id="rId2"/>
    <p:sldId id="268" r:id="rId3"/>
    <p:sldId id="256" r:id="rId4"/>
    <p:sldId id="260"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95" autoAdjust="0"/>
  </p:normalViewPr>
  <p:slideViewPr>
    <p:cSldViewPr>
      <p:cViewPr varScale="1">
        <p:scale>
          <a:sx n="65" d="100"/>
          <a:sy n="65" d="100"/>
        </p:scale>
        <p:origin x="1585"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A74F-9EEB-46DC-BB46-259DB7312F13}" type="datetimeFigureOut">
              <a:rPr lang="en-US" smtClean="0"/>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9190A-B56D-420C-8A87-FCE1C4A9F78D}" type="slidenum">
              <a:rPr lang="en-US" smtClean="0"/>
              <a:t>‹#›</a:t>
            </a:fld>
            <a:endParaRPr lang="en-US"/>
          </a:p>
        </p:txBody>
      </p:sp>
    </p:spTree>
    <p:extLst>
      <p:ext uri="{BB962C8B-B14F-4D97-AF65-F5344CB8AC3E}">
        <p14:creationId xmlns:p14="http://schemas.microsoft.com/office/powerpoint/2010/main" val="333380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1</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2</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3</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4</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5</a:t>
            </a:fld>
            <a:endParaRPr lang="en-US"/>
          </a:p>
        </p:txBody>
      </p:sp>
    </p:spTree>
    <p:extLst>
      <p:ext uri="{BB962C8B-B14F-4D97-AF65-F5344CB8AC3E}">
        <p14:creationId xmlns:p14="http://schemas.microsoft.com/office/powerpoint/2010/main" val="29416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27871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7235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56947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58931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6A674-F27C-4233-844D-B8936021F200}"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42323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6A674-F27C-4233-844D-B8936021F200}"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70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6A674-F27C-4233-844D-B8936021F200}"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27021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6A674-F27C-4233-844D-B8936021F200}"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88625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6A674-F27C-4233-844D-B8936021F200}"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3733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5278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161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6A674-F27C-4233-844D-B8936021F200}" type="datetimeFigureOut">
              <a:rPr lang="en-US" smtClean="0"/>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A34C0-BEA2-45B1-BB6F-8B2005E3E3AE}" type="slidenum">
              <a:rPr lang="en-US" smtClean="0"/>
              <a:t>‹#›</a:t>
            </a:fld>
            <a:endParaRPr lang="en-US"/>
          </a:p>
        </p:txBody>
      </p:sp>
    </p:spTree>
    <p:extLst>
      <p:ext uri="{BB962C8B-B14F-4D97-AF65-F5344CB8AC3E}">
        <p14:creationId xmlns:p14="http://schemas.microsoft.com/office/powerpoint/2010/main" val="294092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fontScale="90000"/>
          </a:bodyPr>
          <a:lstStyle/>
          <a:p>
            <a:r>
              <a:rPr lang="en-US" dirty="0"/>
              <a:t>Chapter </a:t>
            </a:r>
            <a:r>
              <a:rPr lang="en-US" dirty="0" smtClean="0"/>
              <a:t>2- Question 2.1 </a:t>
            </a:r>
            <a:endParaRPr lang="en-US" dirty="0"/>
          </a:p>
        </p:txBody>
      </p:sp>
      <p:sp>
        <p:nvSpPr>
          <p:cNvPr id="3" name="Subtitle 2"/>
          <p:cNvSpPr>
            <a:spLocks noGrp="1"/>
          </p:cNvSpPr>
          <p:nvPr>
            <p:ph type="subTitle" idx="1"/>
          </p:nvPr>
        </p:nvSpPr>
        <p:spPr>
          <a:xfrm>
            <a:off x="107504" y="620688"/>
            <a:ext cx="8928992" cy="6237312"/>
          </a:xfrm>
        </p:spPr>
        <p:txBody>
          <a:bodyPr>
            <a:noAutofit/>
          </a:bodyPr>
          <a:lstStyle/>
          <a:p>
            <a:r>
              <a:rPr lang="en-ZW" sz="1800" b="1" dirty="0" smtClean="0">
                <a:solidFill>
                  <a:schemeClr val="tx1"/>
                </a:solidFill>
              </a:rPr>
              <a:t>A </a:t>
            </a:r>
            <a:r>
              <a:rPr lang="en-ZW" sz="1800" b="1" dirty="0">
                <a:solidFill>
                  <a:schemeClr val="tx1"/>
                </a:solidFill>
              </a:rPr>
              <a:t>system to control a car's anti-lock braking </a:t>
            </a:r>
            <a:r>
              <a:rPr lang="en-ZW" sz="1800" b="1" dirty="0" smtClean="0">
                <a:solidFill>
                  <a:schemeClr val="tx1"/>
                </a:solidFill>
              </a:rPr>
              <a:t>in a car</a:t>
            </a:r>
          </a:p>
          <a:p>
            <a:pPr algn="just"/>
            <a:r>
              <a:rPr lang="en-ZW" sz="1800" i="1" dirty="0" smtClean="0">
                <a:solidFill>
                  <a:schemeClr val="tx1"/>
                </a:solidFill>
              </a:rPr>
              <a:t>This activity is focusing on software processes and your jsutification as to why you have chosen that process e.g. if you choose incremental development, you to start by giving a short description of what the process is all about, then, you need to give justication as to why you have chosen this process. This relates to the car’s anti-lock bracking system (ABS).</a:t>
            </a:r>
          </a:p>
          <a:p>
            <a:pPr algn="just"/>
            <a:endParaRPr lang="en-ZW" sz="1800" i="1" dirty="0" smtClean="0">
              <a:solidFill>
                <a:schemeClr val="tx1"/>
              </a:solidFill>
            </a:endParaRPr>
          </a:p>
          <a:p>
            <a:pPr algn="l"/>
            <a:r>
              <a:rPr lang="en-ZW" sz="1800" dirty="0" smtClean="0">
                <a:solidFill>
                  <a:schemeClr val="tx1"/>
                </a:solidFill>
              </a:rPr>
              <a:t>On a car breaking system, safety is a major concern, so you need to look into a process that does a lot of checks and balances at each stage.</a:t>
            </a:r>
          </a:p>
          <a:p>
            <a:pPr algn="l"/>
            <a:endParaRPr lang="en-ZW" sz="1800" dirty="0">
              <a:solidFill>
                <a:schemeClr val="tx1"/>
              </a:solidFill>
            </a:endParaRPr>
          </a:p>
          <a:p>
            <a:pPr marL="285750" indent="-285750" algn="just">
              <a:buFont typeface="Wingdings" panose="05000000000000000000" pitchFamily="2" charset="2"/>
              <a:buChar char="q"/>
            </a:pPr>
            <a:r>
              <a:rPr lang="en-ZW" sz="1800" dirty="0" smtClean="0">
                <a:solidFill>
                  <a:schemeClr val="tx1"/>
                </a:solidFill>
              </a:rPr>
              <a:t>Incremental </a:t>
            </a:r>
            <a:r>
              <a:rPr lang="en-ZW" sz="1800" dirty="0">
                <a:solidFill>
                  <a:schemeClr val="tx1"/>
                </a:solidFill>
              </a:rPr>
              <a:t>development is broken down into increments with each increment delivering part of the required functionality, where the user requirements are prioritized and the highest priority requirements are included in early </a:t>
            </a:r>
            <a:r>
              <a:rPr lang="en-ZW" sz="1800" dirty="0" smtClean="0">
                <a:solidFill>
                  <a:schemeClr val="tx1"/>
                </a:solidFill>
              </a:rPr>
              <a:t>increments. However, </a:t>
            </a:r>
            <a:r>
              <a:rPr lang="en-ZW" sz="1800" dirty="0">
                <a:solidFill>
                  <a:schemeClr val="tx1"/>
                </a:solidFill>
              </a:rPr>
              <a:t>once the development is started, the requirements are frozen but can be used in later </a:t>
            </a:r>
            <a:r>
              <a:rPr lang="en-ZW" sz="1800" dirty="0" smtClean="0">
                <a:solidFill>
                  <a:schemeClr val="tx1"/>
                </a:solidFill>
              </a:rPr>
              <a:t>increments. </a:t>
            </a:r>
            <a:r>
              <a:rPr lang="en-ZW" sz="1800" b="1" i="1" dirty="0" smtClean="0">
                <a:solidFill>
                  <a:schemeClr val="tx1"/>
                </a:solidFill>
              </a:rPr>
              <a:t>Also, look into the checks and balances of this process and how you can implement the checks and balance of this process.</a:t>
            </a:r>
          </a:p>
        </p:txBody>
      </p:sp>
    </p:spTree>
    <p:extLst>
      <p:ext uri="{BB962C8B-B14F-4D97-AF65-F5344CB8AC3E}">
        <p14:creationId xmlns:p14="http://schemas.microsoft.com/office/powerpoint/2010/main" val="3117429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fontScale="90000"/>
          </a:bodyPr>
          <a:lstStyle/>
          <a:p>
            <a:r>
              <a:rPr lang="en-US" dirty="0"/>
              <a:t>Chapter 2- Question 2.1 </a:t>
            </a:r>
          </a:p>
        </p:txBody>
      </p:sp>
      <p:sp>
        <p:nvSpPr>
          <p:cNvPr id="3" name="Subtitle 2"/>
          <p:cNvSpPr>
            <a:spLocks noGrp="1"/>
          </p:cNvSpPr>
          <p:nvPr>
            <p:ph type="subTitle" idx="1"/>
          </p:nvPr>
        </p:nvSpPr>
        <p:spPr>
          <a:xfrm>
            <a:off x="107504" y="620688"/>
            <a:ext cx="8928992" cy="6237312"/>
          </a:xfrm>
        </p:spPr>
        <p:txBody>
          <a:bodyPr>
            <a:noAutofit/>
          </a:bodyPr>
          <a:lstStyle/>
          <a:p>
            <a:r>
              <a:rPr lang="en-ZW" sz="1800" b="1" dirty="0" smtClean="0">
                <a:solidFill>
                  <a:schemeClr val="tx1"/>
                </a:solidFill>
              </a:rPr>
              <a:t>A </a:t>
            </a:r>
            <a:r>
              <a:rPr lang="en-ZW" sz="1800" b="1" dirty="0">
                <a:solidFill>
                  <a:schemeClr val="tx1"/>
                </a:solidFill>
              </a:rPr>
              <a:t>system to control a car's anti-lock braking </a:t>
            </a:r>
            <a:r>
              <a:rPr lang="en-ZW" sz="1800" b="1" dirty="0" smtClean="0">
                <a:solidFill>
                  <a:schemeClr val="tx1"/>
                </a:solidFill>
              </a:rPr>
              <a:t>in a car (</a:t>
            </a:r>
            <a:r>
              <a:rPr lang="en-ZW" sz="1800" b="1" i="1" dirty="0" smtClean="0">
                <a:solidFill>
                  <a:schemeClr val="tx1"/>
                </a:solidFill>
              </a:rPr>
              <a:t>contd</a:t>
            </a:r>
            <a:r>
              <a:rPr lang="en-ZW" sz="1800" b="1" dirty="0" smtClean="0">
                <a:solidFill>
                  <a:schemeClr val="tx1"/>
                </a:solidFill>
              </a:rPr>
              <a:t>)</a:t>
            </a:r>
          </a:p>
          <a:p>
            <a:pPr algn="just"/>
            <a:endParaRPr lang="en-ZW" sz="1800" b="1" i="1" dirty="0">
              <a:solidFill>
                <a:schemeClr val="tx1"/>
              </a:solidFill>
            </a:endParaRPr>
          </a:p>
          <a:p>
            <a:pPr marL="285750" indent="-285750" algn="just">
              <a:lnSpc>
                <a:spcPct val="150000"/>
              </a:lnSpc>
              <a:buFont typeface="Wingdings" panose="05000000000000000000" pitchFamily="2" charset="2"/>
              <a:buChar char="q"/>
            </a:pPr>
            <a:r>
              <a:rPr lang="en-ZW" sz="1800" dirty="0">
                <a:solidFill>
                  <a:schemeClr val="tx1"/>
                </a:solidFill>
              </a:rPr>
              <a:t>Spiral process is represented as a spiral rather than as a sequence of activities with backtracking where each loop in the spiral represents a phase in the process. There are no fixed phases such as specification or design but loops in the spiral are chosen depending on what is required. </a:t>
            </a:r>
            <a:r>
              <a:rPr lang="en-ZW" sz="1800" b="1" i="1" dirty="0" smtClean="0">
                <a:solidFill>
                  <a:schemeClr val="tx1"/>
                </a:solidFill>
              </a:rPr>
              <a:t>Also</a:t>
            </a:r>
            <a:r>
              <a:rPr lang="en-ZW" sz="1800" b="1" i="1" dirty="0">
                <a:solidFill>
                  <a:schemeClr val="tx1"/>
                </a:solidFill>
              </a:rPr>
              <a:t>, look into the checks and balances of this process and how you can implement the checks and balance of this process.</a:t>
            </a:r>
          </a:p>
          <a:p>
            <a:pPr algn="just"/>
            <a:endParaRPr lang="en-ZW" sz="1800" b="1" i="1" dirty="0">
              <a:solidFill>
                <a:schemeClr val="tx1"/>
              </a:solidFill>
            </a:endParaRPr>
          </a:p>
          <a:p>
            <a:pPr marL="285750" indent="-285750" algn="just">
              <a:lnSpc>
                <a:spcPct val="150000"/>
              </a:lnSpc>
              <a:buFont typeface="Wingdings" panose="05000000000000000000" pitchFamily="2" charset="2"/>
              <a:buChar char="q"/>
            </a:pPr>
            <a:r>
              <a:rPr lang="en-ZW" sz="1800" dirty="0">
                <a:solidFill>
                  <a:schemeClr val="tx1"/>
                </a:solidFill>
              </a:rPr>
              <a:t>Both Incremental and Spiral would achieve the goal of managing development for the car's anti-lock braking </a:t>
            </a:r>
            <a:r>
              <a:rPr lang="en-ZW" sz="1800" dirty="0" smtClean="0">
                <a:solidFill>
                  <a:schemeClr val="tx1"/>
                </a:solidFill>
              </a:rPr>
              <a:t>system. However, incremental </a:t>
            </a:r>
            <a:r>
              <a:rPr lang="en-ZW" sz="1800" dirty="0">
                <a:solidFill>
                  <a:schemeClr val="tx1"/>
                </a:solidFill>
              </a:rPr>
              <a:t>development would be the most </a:t>
            </a:r>
            <a:r>
              <a:rPr lang="en-ZW" sz="1800" dirty="0" smtClean="0">
                <a:solidFill>
                  <a:schemeClr val="tx1"/>
                </a:solidFill>
              </a:rPr>
              <a:t>suitable </a:t>
            </a:r>
            <a:r>
              <a:rPr lang="en-ZW" sz="1800" dirty="0">
                <a:solidFill>
                  <a:schemeClr val="tx1"/>
                </a:solidFill>
              </a:rPr>
              <a:t>since it </a:t>
            </a:r>
            <a:r>
              <a:rPr lang="en-ZW" sz="1800" dirty="0" smtClean="0">
                <a:solidFill>
                  <a:schemeClr val="tx1"/>
                </a:solidFill>
              </a:rPr>
              <a:t>allows </a:t>
            </a:r>
            <a:r>
              <a:rPr lang="en-ZW" sz="1800" dirty="0">
                <a:solidFill>
                  <a:schemeClr val="tx1"/>
                </a:solidFill>
              </a:rPr>
              <a:t>for checks and balances throughout the life of the development.</a:t>
            </a:r>
          </a:p>
          <a:p>
            <a:pPr algn="l">
              <a:lnSpc>
                <a:spcPct val="130000"/>
              </a:lnSpc>
            </a:pPr>
            <a:endParaRPr lang="en-US" sz="1800" b="1" dirty="0" smtClean="0">
              <a:solidFill>
                <a:schemeClr val="tx1"/>
              </a:solidFill>
            </a:endParaRPr>
          </a:p>
          <a:p>
            <a:pPr algn="l"/>
            <a:endParaRPr lang="en-US" sz="1800" dirty="0" smtClean="0">
              <a:solidFill>
                <a:schemeClr val="tx1"/>
              </a:solidFill>
            </a:endParaRPr>
          </a:p>
          <a:p>
            <a:pPr algn="l"/>
            <a:endParaRPr lang="en-US" sz="1800" dirty="0" smtClean="0"/>
          </a:p>
        </p:txBody>
      </p:sp>
    </p:spTree>
    <p:extLst>
      <p:ext uri="{BB962C8B-B14F-4D97-AF65-F5344CB8AC3E}">
        <p14:creationId xmlns:p14="http://schemas.microsoft.com/office/powerpoint/2010/main" val="3870741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fontScale="90000"/>
          </a:bodyPr>
          <a:lstStyle/>
          <a:p>
            <a:r>
              <a:rPr lang="en-US" dirty="0"/>
              <a:t>Chapter 2- Question 2.1 </a:t>
            </a:r>
          </a:p>
        </p:txBody>
      </p:sp>
      <p:sp>
        <p:nvSpPr>
          <p:cNvPr id="3" name="Subtitle 2"/>
          <p:cNvSpPr>
            <a:spLocks noGrp="1"/>
          </p:cNvSpPr>
          <p:nvPr>
            <p:ph type="subTitle" idx="1"/>
          </p:nvPr>
        </p:nvSpPr>
        <p:spPr>
          <a:xfrm>
            <a:off x="251520" y="620688"/>
            <a:ext cx="8280920" cy="5904656"/>
          </a:xfrm>
        </p:spPr>
        <p:txBody>
          <a:bodyPr>
            <a:noAutofit/>
          </a:bodyPr>
          <a:lstStyle/>
          <a:p>
            <a:r>
              <a:rPr lang="en-ZW" sz="1800" b="1" dirty="0" smtClean="0">
                <a:solidFill>
                  <a:schemeClr val="tx1"/>
                </a:solidFill>
              </a:rPr>
              <a:t>A </a:t>
            </a:r>
            <a:r>
              <a:rPr lang="en-ZW" sz="1800" b="1" dirty="0">
                <a:solidFill>
                  <a:schemeClr val="tx1"/>
                </a:solidFill>
              </a:rPr>
              <a:t>virtual reality system to support software </a:t>
            </a:r>
            <a:r>
              <a:rPr lang="en-ZW" sz="1800" b="1" dirty="0" smtClean="0">
                <a:solidFill>
                  <a:schemeClr val="tx1"/>
                </a:solidFill>
              </a:rPr>
              <a:t>maintenance</a:t>
            </a:r>
          </a:p>
          <a:p>
            <a:endParaRPr lang="en-ZW" sz="1800" b="1" dirty="0">
              <a:solidFill>
                <a:schemeClr val="tx1"/>
              </a:solidFill>
            </a:endParaRPr>
          </a:p>
          <a:p>
            <a:pPr algn="just">
              <a:lnSpc>
                <a:spcPct val="150000"/>
              </a:lnSpc>
            </a:pPr>
            <a:r>
              <a:rPr lang="en-ZW" sz="1800" dirty="0">
                <a:solidFill>
                  <a:schemeClr val="tx1"/>
                </a:solidFill>
              </a:rPr>
              <a:t>An evolutionary model seems to be an ideal solution for a virtual reality system, as the development team has two methods </a:t>
            </a:r>
            <a:r>
              <a:rPr lang="en-ZW" sz="1800" dirty="0" smtClean="0">
                <a:solidFill>
                  <a:schemeClr val="tx1"/>
                </a:solidFill>
              </a:rPr>
              <a:t>firstly, the </a:t>
            </a:r>
            <a:r>
              <a:rPr lang="en-ZW" sz="1800" dirty="0">
                <a:solidFill>
                  <a:schemeClr val="tx1"/>
                </a:solidFill>
              </a:rPr>
              <a:t>exploratory development which works well with customers and to evolve a final system from an initial outline specification. </a:t>
            </a:r>
            <a:endParaRPr lang="en-ZW" sz="1800" dirty="0" smtClean="0">
              <a:solidFill>
                <a:schemeClr val="tx1"/>
              </a:solidFill>
            </a:endParaRPr>
          </a:p>
          <a:p>
            <a:pPr algn="just">
              <a:lnSpc>
                <a:spcPct val="150000"/>
              </a:lnSpc>
            </a:pPr>
            <a:r>
              <a:rPr lang="en-ZW" sz="1800" dirty="0" smtClean="0">
                <a:solidFill>
                  <a:schemeClr val="tx1"/>
                </a:solidFill>
              </a:rPr>
              <a:t>Secondly, the </a:t>
            </a:r>
            <a:r>
              <a:rPr lang="en-ZW" sz="1800" dirty="0">
                <a:solidFill>
                  <a:schemeClr val="tx1"/>
                </a:solidFill>
              </a:rPr>
              <a:t>throw-away prototyping with this method the objective is to understand the system requirements if the requirements are not fully laid out</a:t>
            </a:r>
            <a:r>
              <a:rPr lang="en-ZW" sz="1800" dirty="0" smtClean="0">
                <a:solidFill>
                  <a:schemeClr val="tx1"/>
                </a:solidFill>
              </a:rPr>
              <a:t>.</a:t>
            </a:r>
          </a:p>
          <a:p>
            <a:pPr algn="just">
              <a:lnSpc>
                <a:spcPct val="150000"/>
              </a:lnSpc>
            </a:pPr>
            <a:r>
              <a:rPr lang="en-ZW" sz="1800" dirty="0" smtClean="0">
                <a:solidFill>
                  <a:schemeClr val="tx1"/>
                </a:solidFill>
              </a:rPr>
              <a:t>The requirements of this system will change and there will be an extensive user interface components. Incremental develpoment maybe used. Agile process may also suite this scenario.</a:t>
            </a:r>
            <a:endParaRPr lang="en-ZW" sz="1800" dirty="0">
              <a:solidFill>
                <a:schemeClr val="tx1"/>
              </a:solidFill>
            </a:endParaRPr>
          </a:p>
          <a:p>
            <a:pPr algn="l"/>
            <a:endParaRPr lang="en-US" sz="1800" dirty="0" smtClean="0">
              <a:solidFill>
                <a:srgbClr val="000000"/>
              </a:solidFill>
            </a:endParaRPr>
          </a:p>
          <a:p>
            <a:pPr algn="l"/>
            <a:endParaRPr lang="en-US" sz="1800" dirty="0">
              <a:solidFill>
                <a:srgbClr val="000000"/>
              </a:solidFill>
            </a:endParaRPr>
          </a:p>
          <a:p>
            <a:pPr algn="l"/>
            <a:endParaRPr lang="en-US" sz="1800" dirty="0">
              <a:solidFill>
                <a:schemeClr val="tx1"/>
              </a:solidFill>
            </a:endParaRPr>
          </a:p>
          <a:p>
            <a:pPr algn="l"/>
            <a:endParaRPr lang="en-US" sz="1800" dirty="0"/>
          </a:p>
          <a:p>
            <a:pPr algn="l"/>
            <a:endParaRPr lang="en-US" sz="1800" dirty="0"/>
          </a:p>
        </p:txBody>
      </p:sp>
    </p:spTree>
    <p:extLst>
      <p:ext uri="{BB962C8B-B14F-4D97-AF65-F5344CB8AC3E}">
        <p14:creationId xmlns:p14="http://schemas.microsoft.com/office/powerpoint/2010/main" val="3342726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fontScale="90000"/>
          </a:bodyPr>
          <a:lstStyle/>
          <a:p>
            <a:r>
              <a:rPr lang="en-US" dirty="0"/>
              <a:t>Chapter 2- Question 2.1 </a:t>
            </a:r>
          </a:p>
        </p:txBody>
      </p:sp>
      <p:sp>
        <p:nvSpPr>
          <p:cNvPr id="3" name="Subtitle 2"/>
          <p:cNvSpPr>
            <a:spLocks noGrp="1"/>
          </p:cNvSpPr>
          <p:nvPr>
            <p:ph type="subTitle" idx="1"/>
          </p:nvPr>
        </p:nvSpPr>
        <p:spPr>
          <a:xfrm>
            <a:off x="395536" y="908720"/>
            <a:ext cx="8280920" cy="5616624"/>
          </a:xfrm>
        </p:spPr>
        <p:txBody>
          <a:bodyPr>
            <a:noAutofit/>
          </a:bodyPr>
          <a:lstStyle/>
          <a:p>
            <a:pPr algn="l"/>
            <a:r>
              <a:rPr lang="en-ZW" sz="1800" b="1" dirty="0" smtClean="0">
                <a:solidFill>
                  <a:schemeClr val="tx1"/>
                </a:solidFill>
              </a:rPr>
              <a:t>A </a:t>
            </a:r>
            <a:r>
              <a:rPr lang="en-ZW" sz="1800" b="1" dirty="0">
                <a:solidFill>
                  <a:schemeClr val="tx1"/>
                </a:solidFill>
              </a:rPr>
              <a:t>university accounting system that replaces an existing </a:t>
            </a:r>
            <a:r>
              <a:rPr lang="en-ZW" sz="1800" b="1" dirty="0" smtClean="0">
                <a:solidFill>
                  <a:schemeClr val="tx1"/>
                </a:solidFill>
              </a:rPr>
              <a:t>system</a:t>
            </a:r>
          </a:p>
          <a:p>
            <a:pPr algn="l"/>
            <a:endParaRPr lang="en-ZW" sz="1800" b="1" dirty="0">
              <a:solidFill>
                <a:schemeClr val="tx1"/>
              </a:solidFill>
            </a:endParaRPr>
          </a:p>
          <a:p>
            <a:pPr algn="just">
              <a:lnSpc>
                <a:spcPct val="150000"/>
              </a:lnSpc>
            </a:pPr>
            <a:r>
              <a:rPr lang="en-ZW" sz="1800" dirty="0">
                <a:solidFill>
                  <a:schemeClr val="tx1"/>
                </a:solidFill>
              </a:rPr>
              <a:t>Waterfall has formal structure to manage the </a:t>
            </a:r>
            <a:r>
              <a:rPr lang="en-ZW" sz="1800" dirty="0" smtClean="0">
                <a:solidFill>
                  <a:schemeClr val="tx1"/>
                </a:solidFill>
              </a:rPr>
              <a:t>process, however, the </a:t>
            </a:r>
            <a:r>
              <a:rPr lang="en-ZW" sz="1800" dirty="0">
                <a:solidFill>
                  <a:schemeClr val="tx1"/>
                </a:solidFill>
              </a:rPr>
              <a:t>drawback is that it is difficult to accommodate changes after starting. But in the waterfall model you would go through a series of step to manage the large requirements, design and implementation requirements</a:t>
            </a:r>
            <a:r>
              <a:rPr lang="en-ZW" sz="1800" dirty="0" smtClean="0">
                <a:solidFill>
                  <a:schemeClr val="tx1"/>
                </a:solidFill>
              </a:rPr>
              <a:t>. The requirements are fairly well-known and this system will be used in conjunction with lots of other systems e.g. enrolment system, reasearch system and academic system.</a:t>
            </a:r>
          </a:p>
          <a:p>
            <a:pPr algn="just"/>
            <a:endParaRPr lang="en-ZW" sz="1800" dirty="0">
              <a:solidFill>
                <a:schemeClr val="tx1"/>
              </a:solidFill>
            </a:endParaRPr>
          </a:p>
          <a:p>
            <a:pPr marL="342900" lvl="0" indent="-342900" algn="l">
              <a:buFont typeface="Wingdings" panose="05000000000000000000" pitchFamily="2" charset="2"/>
              <a:buChar char="§"/>
            </a:pPr>
            <a:r>
              <a:rPr lang="en-ZW" sz="1800" dirty="0">
                <a:solidFill>
                  <a:schemeClr val="tx1"/>
                </a:solidFill>
              </a:rPr>
              <a:t>Requirements analysis and definition</a:t>
            </a:r>
          </a:p>
          <a:p>
            <a:pPr marL="342900" lvl="0" indent="-342900" algn="l">
              <a:buFont typeface="Wingdings" panose="05000000000000000000" pitchFamily="2" charset="2"/>
              <a:buChar char="§"/>
            </a:pPr>
            <a:r>
              <a:rPr lang="en-ZW" sz="1800" dirty="0">
                <a:solidFill>
                  <a:schemeClr val="tx1"/>
                </a:solidFill>
              </a:rPr>
              <a:t>System and software design</a:t>
            </a:r>
          </a:p>
          <a:p>
            <a:pPr marL="342900" lvl="0" indent="-342900" algn="l">
              <a:buFont typeface="Wingdings" panose="05000000000000000000" pitchFamily="2" charset="2"/>
              <a:buChar char="§"/>
            </a:pPr>
            <a:r>
              <a:rPr lang="en-ZW" sz="1800" dirty="0">
                <a:solidFill>
                  <a:schemeClr val="tx1"/>
                </a:solidFill>
              </a:rPr>
              <a:t>Implementation and unit testing</a:t>
            </a:r>
          </a:p>
          <a:p>
            <a:pPr marL="342900" lvl="0" indent="-342900" algn="l">
              <a:buFont typeface="Wingdings" panose="05000000000000000000" pitchFamily="2" charset="2"/>
              <a:buChar char="§"/>
            </a:pPr>
            <a:r>
              <a:rPr lang="en-ZW" sz="1800" dirty="0">
                <a:solidFill>
                  <a:schemeClr val="tx1"/>
                </a:solidFill>
              </a:rPr>
              <a:t>Integration and system testing</a:t>
            </a:r>
          </a:p>
          <a:p>
            <a:pPr marL="342900" lvl="0" indent="-342900" algn="l">
              <a:buFont typeface="Wingdings" panose="05000000000000000000" pitchFamily="2" charset="2"/>
              <a:buChar char="§"/>
            </a:pPr>
            <a:r>
              <a:rPr lang="en-ZW" sz="1800" dirty="0">
                <a:solidFill>
                  <a:schemeClr val="tx1"/>
                </a:solidFill>
              </a:rPr>
              <a:t>Operation </a:t>
            </a:r>
            <a:r>
              <a:rPr lang="en-ZW" sz="1800">
                <a:solidFill>
                  <a:schemeClr val="tx1"/>
                </a:solidFill>
              </a:rPr>
              <a:t>and </a:t>
            </a:r>
            <a:r>
              <a:rPr lang="en-ZW" sz="1800" smtClean="0">
                <a:solidFill>
                  <a:schemeClr val="tx1"/>
                </a:solidFill>
              </a:rPr>
              <a:t>maintenance </a:t>
            </a:r>
            <a:endParaRPr lang="en-ZW" sz="1800" dirty="0">
              <a:solidFill>
                <a:schemeClr val="tx1"/>
              </a:solidFill>
            </a:endParaRPr>
          </a:p>
          <a:p>
            <a:pPr algn="l">
              <a:lnSpc>
                <a:spcPct val="150000"/>
              </a:lnSpc>
            </a:pPr>
            <a:endParaRPr lang="en-US" sz="1800" dirty="0" smtClean="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l"/>
            <a:endParaRPr lang="en-US" sz="1400" dirty="0">
              <a:solidFill>
                <a:schemeClr val="tx1"/>
              </a:solidFill>
            </a:endParaRPr>
          </a:p>
        </p:txBody>
      </p:sp>
    </p:spTree>
    <p:extLst>
      <p:ext uri="{BB962C8B-B14F-4D97-AF65-F5344CB8AC3E}">
        <p14:creationId xmlns:p14="http://schemas.microsoft.com/office/powerpoint/2010/main" val="415299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rmAutofit fontScale="90000"/>
          </a:bodyPr>
          <a:lstStyle/>
          <a:p>
            <a:r>
              <a:rPr lang="en-US" dirty="0"/>
              <a:t>Chapter 2- Question 2.1 </a:t>
            </a:r>
          </a:p>
        </p:txBody>
      </p:sp>
      <p:sp>
        <p:nvSpPr>
          <p:cNvPr id="3" name="Subtitle 2"/>
          <p:cNvSpPr>
            <a:spLocks noGrp="1"/>
          </p:cNvSpPr>
          <p:nvPr>
            <p:ph type="subTitle" idx="1"/>
          </p:nvPr>
        </p:nvSpPr>
        <p:spPr>
          <a:xfrm>
            <a:off x="395536" y="908720"/>
            <a:ext cx="8280920" cy="5616624"/>
          </a:xfrm>
        </p:spPr>
        <p:txBody>
          <a:bodyPr>
            <a:noAutofit/>
          </a:bodyPr>
          <a:lstStyle/>
          <a:p>
            <a:pPr algn="just"/>
            <a:r>
              <a:rPr lang="en-ZW" sz="1800" b="1" dirty="0" smtClean="0">
                <a:solidFill>
                  <a:schemeClr val="tx1"/>
                </a:solidFill>
              </a:rPr>
              <a:t>An </a:t>
            </a:r>
            <a:r>
              <a:rPr lang="en-ZW" sz="1800" b="1" dirty="0">
                <a:solidFill>
                  <a:schemeClr val="tx1"/>
                </a:solidFill>
              </a:rPr>
              <a:t>interactive </a:t>
            </a:r>
            <a:r>
              <a:rPr lang="en-ZW" sz="1800" b="1" dirty="0" smtClean="0">
                <a:solidFill>
                  <a:schemeClr val="tx1"/>
                </a:solidFill>
              </a:rPr>
              <a:t>travel-planning system that helps users plan journeys with lowest environmental impact.</a:t>
            </a:r>
          </a:p>
          <a:p>
            <a:pPr algn="just"/>
            <a:endParaRPr lang="en-ZW" sz="1800" b="1" dirty="0">
              <a:solidFill>
                <a:schemeClr val="tx1"/>
              </a:solidFill>
            </a:endParaRPr>
          </a:p>
          <a:p>
            <a:pPr algn="just">
              <a:lnSpc>
                <a:spcPct val="150000"/>
              </a:lnSpc>
            </a:pPr>
            <a:r>
              <a:rPr lang="en-ZW" sz="1800" dirty="0" smtClean="0">
                <a:solidFill>
                  <a:schemeClr val="tx1"/>
                </a:solidFill>
              </a:rPr>
              <a:t>This is a system with a complex user interface but which must be stable and reliable. An incremental approach is the most appropriate as the system requiremnts will change as the real user experience with the system is gained.</a:t>
            </a:r>
          </a:p>
          <a:p>
            <a:pPr algn="just">
              <a:lnSpc>
                <a:spcPct val="150000"/>
              </a:lnSpc>
            </a:pPr>
            <a:r>
              <a:rPr lang="en-ZW" sz="1800" dirty="0" smtClean="0">
                <a:solidFill>
                  <a:schemeClr val="tx1"/>
                </a:solidFill>
              </a:rPr>
              <a:t>Also, </a:t>
            </a:r>
            <a:r>
              <a:rPr lang="en-ZW" sz="1800" dirty="0">
                <a:solidFill>
                  <a:schemeClr val="tx1"/>
                </a:solidFill>
              </a:rPr>
              <a:t>i</a:t>
            </a:r>
            <a:r>
              <a:rPr lang="en-ZW" sz="1800" dirty="0" smtClean="0">
                <a:solidFill>
                  <a:schemeClr val="tx1"/>
                </a:solidFill>
              </a:rPr>
              <a:t>n </a:t>
            </a:r>
            <a:r>
              <a:rPr lang="en-ZW" sz="1800" dirty="0">
                <a:solidFill>
                  <a:schemeClr val="tx1"/>
                </a:solidFill>
              </a:rPr>
              <a:t>this </a:t>
            </a:r>
            <a:r>
              <a:rPr lang="en-ZW" sz="1800" dirty="0" smtClean="0">
                <a:solidFill>
                  <a:schemeClr val="tx1"/>
                </a:solidFill>
              </a:rPr>
              <a:t>scenario, another approach </a:t>
            </a:r>
            <a:r>
              <a:rPr lang="en-ZW" sz="1800" dirty="0">
                <a:solidFill>
                  <a:schemeClr val="tx1"/>
                </a:solidFill>
              </a:rPr>
              <a:t>would be evolutionary model using a throw away prototyping to find the requirements then switching to a waterfall model for a structured design and implementation. </a:t>
            </a:r>
          </a:p>
          <a:p>
            <a:pPr algn="l">
              <a:lnSpc>
                <a:spcPct val="150000"/>
              </a:lnSpc>
            </a:pPr>
            <a:r>
              <a:rPr lang="en-ZW" sz="1800" b="1" dirty="0" smtClean="0">
                <a:solidFill>
                  <a:schemeClr val="tx1"/>
                </a:solidFill>
              </a:rPr>
              <a:t> </a:t>
            </a:r>
            <a:endParaRPr lang="en-ZW" sz="1800" b="1" dirty="0">
              <a:solidFill>
                <a:schemeClr val="tx1"/>
              </a:solidFill>
            </a:endParaRPr>
          </a:p>
          <a:p>
            <a:pPr algn="l">
              <a:lnSpc>
                <a:spcPct val="150000"/>
              </a:lnSpc>
            </a:pPr>
            <a:r>
              <a:rPr lang="en-ZW" sz="1800" b="1" i="1" dirty="0">
                <a:solidFill>
                  <a:schemeClr val="tx1"/>
                </a:solidFill>
              </a:rPr>
              <a:t>References</a:t>
            </a:r>
          </a:p>
          <a:p>
            <a:pPr lvl="0" algn="l">
              <a:lnSpc>
                <a:spcPct val="150000"/>
              </a:lnSpc>
            </a:pPr>
            <a:r>
              <a:rPr lang="en-ZW" sz="1800" dirty="0" smtClean="0">
                <a:solidFill>
                  <a:schemeClr val="tx1"/>
                </a:solidFill>
              </a:rPr>
              <a:t>Ian </a:t>
            </a:r>
            <a:r>
              <a:rPr lang="en-ZW" sz="1800" dirty="0">
                <a:solidFill>
                  <a:schemeClr val="tx1"/>
                </a:solidFill>
              </a:rPr>
              <a:t>Sommerville, (2010) Software Engineering </a:t>
            </a:r>
            <a:r>
              <a:rPr lang="en-ZW" sz="1800" dirty="0" smtClean="0">
                <a:solidFill>
                  <a:schemeClr val="tx1"/>
                </a:solidFill>
              </a:rPr>
              <a:t>(9th </a:t>
            </a:r>
            <a:r>
              <a:rPr lang="en-ZW" sz="1800" dirty="0">
                <a:solidFill>
                  <a:schemeClr val="tx1"/>
                </a:solidFill>
              </a:rPr>
              <a:t>edition), Chapter </a:t>
            </a:r>
            <a:r>
              <a:rPr lang="en-ZW" sz="1800" dirty="0" smtClean="0">
                <a:solidFill>
                  <a:schemeClr val="tx1"/>
                </a:solidFill>
              </a:rPr>
              <a:t>2.</a:t>
            </a:r>
            <a:endParaRPr lang="en-ZW" sz="1800" dirty="0">
              <a:solidFill>
                <a:schemeClr val="tx1"/>
              </a:solidFill>
            </a:endParaRPr>
          </a:p>
          <a:p>
            <a:pPr algn="l">
              <a:lnSpc>
                <a:spcPct val="150000"/>
              </a:lnSpc>
            </a:pPr>
            <a:endParaRPr lang="en-US" sz="1800" dirty="0" smtClean="0">
              <a:solidFill>
                <a:schemeClr val="tx1"/>
              </a:solidFill>
            </a:endParaRPr>
          </a:p>
        </p:txBody>
      </p:sp>
    </p:spTree>
    <p:extLst>
      <p:ext uri="{BB962C8B-B14F-4D97-AF65-F5344CB8AC3E}">
        <p14:creationId xmlns:p14="http://schemas.microsoft.com/office/powerpoint/2010/main" val="3883876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664</Words>
  <Application>Microsoft Office PowerPoint</Application>
  <PresentationFormat>On-screen Show (4:3)</PresentationFormat>
  <Paragraphs>48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Chapter 2- Question 2.1 </vt:lpstr>
      <vt:lpstr>Chapter 2- Question 2.1 </vt:lpstr>
      <vt:lpstr>Chapter 2- Question 2.1 </vt:lpstr>
      <vt:lpstr>Chapter 2- Question 2.1 </vt:lpstr>
      <vt:lpstr>Chapter 2- Question 2.1 </vt:lpstr>
    </vt:vector>
  </TitlesOfParts>
  <Company>Sasol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Mashingaidze, Cheten (C)</dc:creator>
  <cp:lastModifiedBy>Mashingaidze, Cheten (C)</cp:lastModifiedBy>
  <cp:revision>45</cp:revision>
  <dcterms:created xsi:type="dcterms:W3CDTF">2016-05-03T08:23:13Z</dcterms:created>
  <dcterms:modified xsi:type="dcterms:W3CDTF">2020-09-21T11:54:09Z</dcterms:modified>
</cp:coreProperties>
</file>