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2" r:id="rId2"/>
    <p:sldId id="268" r:id="rId3"/>
    <p:sldId id="273" r:id="rId4"/>
    <p:sldId id="267" r:id="rId5"/>
    <p:sldId id="269" r:id="rId6"/>
    <p:sldId id="270" r:id="rId7"/>
    <p:sldId id="27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5490" autoAdjust="0"/>
  </p:normalViewPr>
  <p:slideViewPr>
    <p:cSldViewPr>
      <p:cViewPr varScale="1">
        <p:scale>
          <a:sx n="74" d="100"/>
          <a:sy n="74" d="100"/>
        </p:scale>
        <p:origin x="1325" y="56"/>
      </p:cViewPr>
      <p:guideLst>
        <p:guide orient="horz" pos="2160"/>
        <p:guide pos="2880"/>
      </p:guideLst>
    </p:cSldViewPr>
  </p:slideViewPr>
  <p:outlineViewPr>
    <p:cViewPr>
      <p:scale>
        <a:sx n="33" d="100"/>
        <a:sy n="33" d="100"/>
      </p:scale>
      <p:origin x="8" y="274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BA74F-9EEB-46DC-BB46-259DB7312F13}" type="datetimeFigureOut">
              <a:rPr lang="en-US" smtClean="0"/>
              <a:t>3/6/2020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89190A-B56D-420C-8A87-FCE1C4A9F78D}" type="slidenum">
              <a:rPr lang="en-US" smtClean="0"/>
              <a:t>‹#›</a:t>
            </a:fld>
            <a:endParaRPr lang="en-US"/>
          </a:p>
        </p:txBody>
      </p:sp>
    </p:spTree>
    <p:extLst>
      <p:ext uri="{BB962C8B-B14F-4D97-AF65-F5344CB8AC3E}">
        <p14:creationId xmlns:p14="http://schemas.microsoft.com/office/powerpoint/2010/main" val="333380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1</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2</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3</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4</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5</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6</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7</a:t>
            </a:fld>
            <a:endParaRPr lang="en-US"/>
          </a:p>
        </p:txBody>
      </p:sp>
    </p:spTree>
    <p:extLst>
      <p:ext uri="{BB962C8B-B14F-4D97-AF65-F5344CB8AC3E}">
        <p14:creationId xmlns:p14="http://schemas.microsoft.com/office/powerpoint/2010/main" val="294166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27871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7235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56947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58931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F6A674-F27C-4233-844D-B8936021F200}"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423232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F6A674-F27C-4233-844D-B8936021F200}"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70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F6A674-F27C-4233-844D-B8936021F200}" type="datetimeFigureOut">
              <a:rPr lang="en-US" smtClean="0"/>
              <a:t>3/6/2020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27021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F6A674-F27C-4233-844D-B8936021F200}" type="datetimeFigureOut">
              <a:rPr lang="en-US" smtClean="0"/>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88625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6A674-F27C-4233-844D-B8936021F200}" type="datetimeFigureOut">
              <a:rPr lang="en-US" smtClean="0"/>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37331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5278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161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6A674-F27C-4233-844D-B8936021F200}" type="datetimeFigureOut">
              <a:rPr lang="en-US" smtClean="0"/>
              <a:t>3/6/2020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A34C0-BEA2-45B1-BB6F-8B2005E3E3AE}" type="slidenum">
              <a:rPr lang="en-US" smtClean="0"/>
              <a:t>‹#›</a:t>
            </a:fld>
            <a:endParaRPr lang="en-US"/>
          </a:p>
        </p:txBody>
      </p:sp>
    </p:spTree>
    <p:extLst>
      <p:ext uri="{BB962C8B-B14F-4D97-AF65-F5344CB8AC3E}">
        <p14:creationId xmlns:p14="http://schemas.microsoft.com/office/powerpoint/2010/main" val="294092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Autofit/>
          </a:bodyPr>
          <a:lstStyle/>
          <a:p>
            <a:r>
              <a:rPr lang="en-US" sz="3200" b="1" dirty="0">
                <a:solidFill>
                  <a:srgbClr val="000000"/>
                </a:solidFill>
              </a:rPr>
              <a:t>Exercise </a:t>
            </a:r>
            <a:r>
              <a:rPr lang="en-US" sz="3200" b="1" dirty="0" smtClean="0">
                <a:solidFill>
                  <a:srgbClr val="000000"/>
                </a:solidFill>
              </a:rPr>
              <a:t>4.10</a:t>
            </a:r>
            <a:r>
              <a:rPr lang="en-US" sz="3200" b="1" dirty="0" smtClean="0"/>
              <a:t>-</a:t>
            </a:r>
            <a:r>
              <a:rPr lang="en-US" sz="3200" dirty="0" smtClean="0"/>
              <a:t>Users and Systems Requirements</a:t>
            </a:r>
            <a:endParaRPr lang="en-US" sz="3200" dirty="0"/>
          </a:p>
        </p:txBody>
      </p:sp>
      <p:sp>
        <p:nvSpPr>
          <p:cNvPr id="3" name="Subtitle 2"/>
          <p:cNvSpPr>
            <a:spLocks noGrp="1"/>
          </p:cNvSpPr>
          <p:nvPr>
            <p:ph type="subTitle" idx="1"/>
          </p:nvPr>
        </p:nvSpPr>
        <p:spPr>
          <a:xfrm>
            <a:off x="0" y="620688"/>
            <a:ext cx="9144000" cy="6237312"/>
          </a:xfrm>
        </p:spPr>
        <p:txBody>
          <a:bodyPr>
            <a:noAutofit/>
          </a:bodyPr>
          <a:lstStyle/>
          <a:p>
            <a:pPr algn="just">
              <a:lnSpc>
                <a:spcPct val="130000"/>
              </a:lnSpc>
            </a:pPr>
            <a:r>
              <a:rPr lang="en-US" sz="2000" b="1" dirty="0" smtClean="0">
                <a:solidFill>
                  <a:srgbClr val="000000"/>
                </a:solidFill>
              </a:rPr>
              <a:t>Exercise 4.10</a:t>
            </a:r>
            <a:r>
              <a:rPr lang="en-US" sz="2000" b="1" dirty="0" smtClean="0">
                <a:solidFill>
                  <a:schemeClr val="tx1"/>
                </a:solidFill>
              </a:rPr>
              <a:t> </a:t>
            </a:r>
            <a:r>
              <a:rPr lang="mr-IN" sz="2000" i="1" dirty="0" smtClean="0">
                <a:solidFill>
                  <a:schemeClr val="tx1"/>
                </a:solidFill>
              </a:rPr>
              <a:t>–</a:t>
            </a:r>
            <a:r>
              <a:rPr lang="en-US" sz="2000" i="1" dirty="0" smtClean="0">
                <a:solidFill>
                  <a:schemeClr val="tx1"/>
                </a:solidFill>
              </a:rPr>
              <a:t> </a:t>
            </a:r>
            <a:r>
              <a:rPr lang="en-US" sz="2000" i="1" dirty="0">
                <a:solidFill>
                  <a:schemeClr val="tx1"/>
                </a:solidFill>
              </a:rPr>
              <a:t>You have taken a job with a software user who has contracted your previous employer </a:t>
            </a:r>
            <a:r>
              <a:rPr lang="en-US" sz="2000" i="1" dirty="0" smtClean="0">
                <a:solidFill>
                  <a:schemeClr val="tx1"/>
                </a:solidFill>
              </a:rPr>
              <a:t>to develop </a:t>
            </a:r>
            <a:r>
              <a:rPr lang="en-US" sz="2000" i="1" dirty="0">
                <a:solidFill>
                  <a:schemeClr val="tx1"/>
                </a:solidFill>
              </a:rPr>
              <a:t>a system for them. You discover that your company’s interpretation of the </a:t>
            </a:r>
            <a:r>
              <a:rPr lang="en-US" sz="2000" i="1" dirty="0" smtClean="0">
                <a:solidFill>
                  <a:schemeClr val="tx1"/>
                </a:solidFill>
              </a:rPr>
              <a:t>requirements is </a:t>
            </a:r>
            <a:r>
              <a:rPr lang="en-US" sz="2000" i="1" dirty="0">
                <a:solidFill>
                  <a:schemeClr val="tx1"/>
                </a:solidFill>
              </a:rPr>
              <a:t>different from </a:t>
            </a:r>
            <a:r>
              <a:rPr lang="en-US" sz="2000" i="1" dirty="0" smtClean="0">
                <a:solidFill>
                  <a:schemeClr val="tx1"/>
                </a:solidFill>
              </a:rPr>
              <a:t>the interpretation </a:t>
            </a:r>
            <a:r>
              <a:rPr lang="en-US" sz="2000" i="1" dirty="0">
                <a:solidFill>
                  <a:schemeClr val="tx1"/>
                </a:solidFill>
              </a:rPr>
              <a:t>taken by your previous employer. Discuss what </a:t>
            </a:r>
            <a:r>
              <a:rPr lang="en-US" sz="2000" i="1" dirty="0" smtClean="0">
                <a:solidFill>
                  <a:schemeClr val="tx1"/>
                </a:solidFill>
              </a:rPr>
              <a:t>you </a:t>
            </a:r>
            <a:r>
              <a:rPr lang="en-US" sz="2000" i="1" dirty="0">
                <a:solidFill>
                  <a:schemeClr val="tx1"/>
                </a:solidFill>
              </a:rPr>
              <a:t>should do </a:t>
            </a:r>
            <a:r>
              <a:rPr lang="en-US" sz="2000" i="1" dirty="0" smtClean="0">
                <a:solidFill>
                  <a:schemeClr val="tx1"/>
                </a:solidFill>
              </a:rPr>
              <a:t>in such </a:t>
            </a:r>
            <a:r>
              <a:rPr lang="en-US" sz="2000" i="1" dirty="0">
                <a:solidFill>
                  <a:schemeClr val="tx1"/>
                </a:solidFill>
              </a:rPr>
              <a:t>a situation. You know that the costs to your current employer will increase </a:t>
            </a:r>
            <a:r>
              <a:rPr lang="en-US" sz="2000" i="1" dirty="0" smtClean="0">
                <a:solidFill>
                  <a:schemeClr val="tx1"/>
                </a:solidFill>
              </a:rPr>
              <a:t>if the </a:t>
            </a:r>
            <a:r>
              <a:rPr lang="en-US" sz="2000" i="1" dirty="0">
                <a:solidFill>
                  <a:schemeClr val="tx1"/>
                </a:solidFill>
              </a:rPr>
              <a:t>ambiguities are not resolved. However, you also have a responsibility of confidentiality </a:t>
            </a:r>
            <a:r>
              <a:rPr lang="en-US" sz="2000" i="1" dirty="0" smtClean="0">
                <a:solidFill>
                  <a:schemeClr val="tx1"/>
                </a:solidFill>
              </a:rPr>
              <a:t>to your </a:t>
            </a:r>
            <a:r>
              <a:rPr lang="en-US" sz="2000" i="1" dirty="0">
                <a:solidFill>
                  <a:schemeClr val="tx1"/>
                </a:solidFill>
              </a:rPr>
              <a:t>previous employer.</a:t>
            </a:r>
            <a:r>
              <a:rPr lang="en-US" sz="2000" i="1" dirty="0" smtClean="0">
                <a:solidFill>
                  <a:schemeClr val="tx1"/>
                </a:solidFill>
              </a:rPr>
              <a:t> </a:t>
            </a:r>
            <a:endParaRPr lang="en-US" sz="2000" i="1" dirty="0">
              <a:solidFill>
                <a:schemeClr val="tx1"/>
              </a:solidFill>
            </a:endParaRPr>
          </a:p>
          <a:p>
            <a:pPr algn="just">
              <a:lnSpc>
                <a:spcPct val="130000"/>
              </a:lnSpc>
            </a:pPr>
            <a:endParaRPr lang="en-US" sz="2000" dirty="0" smtClean="0">
              <a:solidFill>
                <a:srgbClr val="000000"/>
              </a:solidFill>
            </a:endParaRPr>
          </a:p>
          <a:p>
            <a:pPr algn="just">
              <a:lnSpc>
                <a:spcPct val="130000"/>
              </a:lnSpc>
            </a:pPr>
            <a:r>
              <a:rPr lang="en-US" sz="2000" dirty="0" smtClean="0">
                <a:solidFill>
                  <a:srgbClr val="000000"/>
                </a:solidFill>
              </a:rPr>
              <a:t>So</a:t>
            </a:r>
            <a:r>
              <a:rPr lang="en-US" sz="2000" dirty="0">
                <a:solidFill>
                  <a:srgbClr val="000000"/>
                </a:solidFill>
              </a:rPr>
              <a:t>, coming to the question </a:t>
            </a:r>
            <a:r>
              <a:rPr lang="is-IS" sz="2000" dirty="0">
                <a:solidFill>
                  <a:srgbClr val="000000"/>
                </a:solidFill>
              </a:rPr>
              <a:t>… </a:t>
            </a:r>
            <a:r>
              <a:rPr lang="is-IS" sz="2000" dirty="0" smtClean="0">
                <a:solidFill>
                  <a:srgbClr val="000000"/>
                </a:solidFill>
              </a:rPr>
              <a:t>ask yourself these question</a:t>
            </a:r>
            <a:r>
              <a:rPr lang="is-IS" sz="2000" b="1" dirty="0" smtClean="0">
                <a:solidFill>
                  <a:srgbClr val="000000"/>
                </a:solidFill>
              </a:rPr>
              <a:t>-What </a:t>
            </a:r>
            <a:r>
              <a:rPr lang="is-IS" sz="2000" b="1" dirty="0">
                <a:solidFill>
                  <a:srgbClr val="000000"/>
                </a:solidFill>
              </a:rPr>
              <a:t>are the fundamental </a:t>
            </a:r>
            <a:r>
              <a:rPr lang="is-IS" sz="2000" b="1" dirty="0" smtClean="0">
                <a:solidFill>
                  <a:srgbClr val="000000"/>
                </a:solidFill>
              </a:rPr>
              <a:t>concepts of users and system requirements, and why must these </a:t>
            </a:r>
            <a:r>
              <a:rPr lang="is-IS" sz="2000" b="1" dirty="0">
                <a:solidFill>
                  <a:srgbClr val="000000"/>
                </a:solidFill>
              </a:rPr>
              <a:t>requirements be written in different ways”... </a:t>
            </a:r>
            <a:r>
              <a:rPr lang="is-IS" sz="2000" b="1" dirty="0" smtClean="0">
                <a:solidFill>
                  <a:srgbClr val="000000"/>
                </a:solidFill>
              </a:rPr>
              <a:t> </a:t>
            </a:r>
            <a:endParaRPr lang="is-IS" sz="2000" b="1" dirty="0">
              <a:solidFill>
                <a:srgbClr val="000000"/>
              </a:solidFill>
            </a:endParaRPr>
          </a:p>
          <a:p>
            <a:pPr algn="l"/>
            <a:endParaRPr lang="en-US" sz="2000" dirty="0" smtClean="0">
              <a:solidFill>
                <a:srgbClr val="000000"/>
              </a:solidFill>
            </a:endParaRPr>
          </a:p>
          <a:p>
            <a:pPr algn="l"/>
            <a:endParaRPr lang="en-US" sz="1800" dirty="0" smtClean="0"/>
          </a:p>
          <a:p>
            <a:pPr algn="l"/>
            <a:endParaRPr lang="en-US" sz="1800" dirty="0" smtClean="0"/>
          </a:p>
        </p:txBody>
      </p:sp>
    </p:spTree>
    <p:extLst>
      <p:ext uri="{BB962C8B-B14F-4D97-AF65-F5344CB8AC3E}">
        <p14:creationId xmlns:p14="http://schemas.microsoft.com/office/powerpoint/2010/main" val="379453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a:bodyPr>
          <a:lstStyle/>
          <a:p>
            <a:r>
              <a:rPr lang="en-US" sz="3200" b="1" dirty="0">
                <a:solidFill>
                  <a:srgbClr val="000000"/>
                </a:solidFill>
              </a:rPr>
              <a:t>Exercise </a:t>
            </a:r>
            <a:r>
              <a:rPr lang="en-US" sz="3200" b="1" dirty="0" smtClean="0">
                <a:solidFill>
                  <a:srgbClr val="000000"/>
                </a:solidFill>
              </a:rPr>
              <a:t>4.10</a:t>
            </a:r>
            <a:r>
              <a:rPr lang="en-US" sz="3200" b="1" dirty="0" smtClean="0"/>
              <a:t>-</a:t>
            </a:r>
            <a:r>
              <a:rPr lang="en-US" sz="3200" dirty="0" smtClean="0"/>
              <a:t>Users </a:t>
            </a:r>
            <a:r>
              <a:rPr lang="en-US" sz="3200" dirty="0"/>
              <a:t>and Systems Requirements</a:t>
            </a:r>
          </a:p>
        </p:txBody>
      </p:sp>
      <p:sp>
        <p:nvSpPr>
          <p:cNvPr id="3" name="Subtitle 2"/>
          <p:cNvSpPr>
            <a:spLocks noGrp="1"/>
          </p:cNvSpPr>
          <p:nvPr>
            <p:ph type="subTitle" idx="1"/>
          </p:nvPr>
        </p:nvSpPr>
        <p:spPr>
          <a:xfrm>
            <a:off x="0" y="620688"/>
            <a:ext cx="9144000" cy="6912768"/>
          </a:xfrm>
        </p:spPr>
        <p:txBody>
          <a:bodyPr>
            <a:noAutofit/>
          </a:bodyPr>
          <a:lstStyle/>
          <a:p>
            <a:pPr algn="just">
              <a:lnSpc>
                <a:spcPct val="150000"/>
              </a:lnSpc>
            </a:pPr>
            <a:r>
              <a:rPr lang="en-US" sz="2000" b="1" dirty="0">
                <a:solidFill>
                  <a:srgbClr val="000000"/>
                </a:solidFill>
              </a:rPr>
              <a:t>User requirements </a:t>
            </a:r>
            <a:r>
              <a:rPr lang="en-US" sz="2000" dirty="0">
                <a:solidFill>
                  <a:srgbClr val="000000"/>
                </a:solidFill>
              </a:rPr>
              <a:t>are statements, in a natural language plus diagrams, of what </a:t>
            </a:r>
            <a:r>
              <a:rPr lang="en-US" sz="2000" dirty="0" smtClean="0">
                <a:solidFill>
                  <a:srgbClr val="000000"/>
                </a:solidFill>
              </a:rPr>
              <a:t>services the </a:t>
            </a:r>
            <a:r>
              <a:rPr lang="en-US" sz="2000" dirty="0">
                <a:solidFill>
                  <a:srgbClr val="000000"/>
                </a:solidFill>
              </a:rPr>
              <a:t>system is expected to provide to system users and the constraints </a:t>
            </a:r>
            <a:r>
              <a:rPr lang="en-US" sz="2000" dirty="0" smtClean="0">
                <a:solidFill>
                  <a:srgbClr val="000000"/>
                </a:solidFill>
              </a:rPr>
              <a:t>under which </a:t>
            </a:r>
            <a:r>
              <a:rPr lang="en-US" sz="2000" dirty="0">
                <a:solidFill>
                  <a:srgbClr val="000000"/>
                </a:solidFill>
              </a:rPr>
              <a:t>it must operate. The user requirements may vary from broad statements of </a:t>
            </a:r>
            <a:r>
              <a:rPr lang="en-US" sz="2000" dirty="0" smtClean="0">
                <a:solidFill>
                  <a:srgbClr val="000000"/>
                </a:solidFill>
              </a:rPr>
              <a:t>the system </a:t>
            </a:r>
            <a:r>
              <a:rPr lang="en-US" sz="2000" dirty="0">
                <a:solidFill>
                  <a:srgbClr val="000000"/>
                </a:solidFill>
              </a:rPr>
              <a:t>features required to detailed, precise descriptions of the system functionality</a:t>
            </a:r>
            <a:r>
              <a:rPr lang="en-US" sz="2000" dirty="0" smtClean="0">
                <a:solidFill>
                  <a:srgbClr val="000000"/>
                </a:solidFill>
              </a:rPr>
              <a:t>.</a:t>
            </a:r>
          </a:p>
          <a:p>
            <a:pPr algn="just">
              <a:lnSpc>
                <a:spcPct val="150000"/>
              </a:lnSpc>
            </a:pPr>
            <a:r>
              <a:rPr lang="en-US" sz="2000" dirty="0">
                <a:solidFill>
                  <a:srgbClr val="000000"/>
                </a:solidFill>
              </a:rPr>
              <a:t>Users have their own requirements called user requirements and systems have their own requirements called system requirements. Users specify what they want the system to do through a data gathering method call user requirement analysis. This information is collected using use case, and requirements document. This process involves the users through and through. The </a:t>
            </a:r>
            <a:r>
              <a:rPr lang="en-US" sz="2000" b="1" dirty="0">
                <a:solidFill>
                  <a:srgbClr val="000000"/>
                </a:solidFill>
              </a:rPr>
              <a:t>system analyst </a:t>
            </a:r>
            <a:r>
              <a:rPr lang="en-US" sz="2000" dirty="0">
                <a:solidFill>
                  <a:srgbClr val="000000"/>
                </a:solidFill>
              </a:rPr>
              <a:t>collect this information, in most cases as he/she is the one who is a go between the users and the systems developers</a:t>
            </a:r>
            <a:r>
              <a:rPr lang="en-US" sz="2000" dirty="0" smtClean="0">
                <a:solidFill>
                  <a:srgbClr val="000000"/>
                </a:solidFill>
              </a:rPr>
              <a:t>.</a:t>
            </a:r>
          </a:p>
          <a:p>
            <a:pPr algn="just">
              <a:lnSpc>
                <a:spcPct val="150000"/>
              </a:lnSpc>
            </a:pPr>
            <a:endParaRPr lang="en-US" sz="2000" dirty="0" smtClean="0">
              <a:solidFill>
                <a:srgbClr val="000000"/>
              </a:solidFill>
            </a:endParaRPr>
          </a:p>
        </p:txBody>
      </p:sp>
    </p:spTree>
    <p:extLst>
      <p:ext uri="{BB962C8B-B14F-4D97-AF65-F5344CB8AC3E}">
        <p14:creationId xmlns:p14="http://schemas.microsoft.com/office/powerpoint/2010/main" val="228712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a:bodyPr>
          <a:lstStyle/>
          <a:p>
            <a:r>
              <a:rPr lang="en-US" sz="3200" b="1" dirty="0" smtClean="0"/>
              <a:t>Exercise 4.10</a:t>
            </a:r>
            <a:r>
              <a:rPr lang="en-US" sz="3200" dirty="0" smtClean="0"/>
              <a:t>-Users and Systems Requirements</a:t>
            </a:r>
            <a:endParaRPr lang="en-US" sz="3200" dirty="0"/>
          </a:p>
        </p:txBody>
      </p:sp>
      <p:sp>
        <p:nvSpPr>
          <p:cNvPr id="3" name="Subtitle 2"/>
          <p:cNvSpPr>
            <a:spLocks noGrp="1"/>
          </p:cNvSpPr>
          <p:nvPr>
            <p:ph type="subTitle" idx="1"/>
          </p:nvPr>
        </p:nvSpPr>
        <p:spPr>
          <a:xfrm>
            <a:off x="2232" y="692696"/>
            <a:ext cx="9144000" cy="5949280"/>
          </a:xfrm>
        </p:spPr>
        <p:txBody>
          <a:bodyPr>
            <a:noAutofit/>
          </a:bodyPr>
          <a:lstStyle/>
          <a:p>
            <a:pPr algn="just">
              <a:lnSpc>
                <a:spcPct val="150000"/>
              </a:lnSpc>
            </a:pPr>
            <a:r>
              <a:rPr lang="en-US" sz="2000" dirty="0" smtClean="0">
                <a:solidFill>
                  <a:srgbClr val="000000"/>
                </a:solidFill>
              </a:rPr>
              <a:t>If developers </a:t>
            </a:r>
            <a:r>
              <a:rPr lang="en-US" sz="2000" dirty="0">
                <a:solidFill>
                  <a:srgbClr val="000000"/>
                </a:solidFill>
              </a:rPr>
              <a:t>don</a:t>
            </a:r>
            <a:r>
              <a:rPr lang="uk-UA" sz="2000" dirty="0">
                <a:solidFill>
                  <a:srgbClr val="000000"/>
                </a:solidFill>
              </a:rPr>
              <a:t>’</a:t>
            </a:r>
            <a:r>
              <a:rPr lang="en-US" sz="2000" dirty="0">
                <a:solidFill>
                  <a:srgbClr val="000000"/>
                </a:solidFill>
              </a:rPr>
              <a:t>t know what the users require, then, how are they going to develop a system that will be helpful to the users ? Developers of systems need to understand the power that the user </a:t>
            </a:r>
            <a:r>
              <a:rPr lang="en-US" sz="2000" dirty="0" smtClean="0">
                <a:solidFill>
                  <a:srgbClr val="000000"/>
                </a:solidFill>
              </a:rPr>
              <a:t>have. I </a:t>
            </a:r>
            <a:r>
              <a:rPr lang="en-US" sz="2000" dirty="0">
                <a:solidFill>
                  <a:srgbClr val="000000"/>
                </a:solidFill>
              </a:rPr>
              <a:t>have seen a lot of companies that do a shortcut to user requirement analysis, leading to the users rejecting the system outright. Like in the business industry where the customer is a king concept, same as in system development, the user is the king. Many of today’s system provide nice graphical user interfaces (GUI) but lacks the functionality leading the users to reject/ abandon using the system. So </a:t>
            </a:r>
            <a:r>
              <a:rPr lang="en-US" sz="2000" b="1" dirty="0">
                <a:solidFill>
                  <a:srgbClr val="000000"/>
                </a:solidFill>
              </a:rPr>
              <a:t>ONLY</a:t>
            </a:r>
            <a:r>
              <a:rPr lang="en-US" sz="2000" dirty="0">
                <a:solidFill>
                  <a:srgbClr val="000000"/>
                </a:solidFill>
              </a:rPr>
              <a:t> when the user requirements are known, then, we can develop a system that meets the expectations of these users</a:t>
            </a:r>
            <a:r>
              <a:rPr lang="en-US" sz="2000" dirty="0" smtClean="0">
                <a:solidFill>
                  <a:srgbClr val="000000"/>
                </a:solidFill>
              </a:rPr>
              <a:t>. </a:t>
            </a:r>
            <a:endParaRPr lang="en-US" sz="2000" b="1" i="1" dirty="0">
              <a:solidFill>
                <a:srgbClr val="000000"/>
              </a:solidFill>
            </a:endParaRPr>
          </a:p>
          <a:p>
            <a:pPr algn="just">
              <a:lnSpc>
                <a:spcPct val="150000"/>
              </a:lnSpc>
            </a:pPr>
            <a:r>
              <a:rPr lang="en-US" sz="2000" b="1" dirty="0">
                <a:solidFill>
                  <a:srgbClr val="000000"/>
                </a:solidFill>
              </a:rPr>
              <a:t>Second scenario is</a:t>
            </a:r>
            <a:r>
              <a:rPr lang="en-US" sz="2000" dirty="0">
                <a:solidFill>
                  <a:srgbClr val="000000"/>
                </a:solidFill>
              </a:rPr>
              <a:t>, when a system is bought “off the shelf system”, then the users requirements are not specific. They are generic, and most of these have to be </a:t>
            </a:r>
            <a:r>
              <a:rPr lang="en-US" sz="2000" dirty="0" smtClean="0">
                <a:solidFill>
                  <a:srgbClr val="000000"/>
                </a:solidFill>
              </a:rPr>
              <a:t>customized </a:t>
            </a:r>
            <a:r>
              <a:rPr lang="en-US" sz="2000" dirty="0">
                <a:solidFill>
                  <a:srgbClr val="000000"/>
                </a:solidFill>
              </a:rPr>
              <a:t>to suit the requirements. This is always one of the challenges with customization, leading to many systems not meeting user expectations.</a:t>
            </a:r>
            <a:endParaRPr lang="is-IS" sz="2000" b="1" dirty="0">
              <a:solidFill>
                <a:srgbClr val="000000"/>
              </a:solidFill>
            </a:endParaRPr>
          </a:p>
          <a:p>
            <a:pPr algn="l">
              <a:lnSpc>
                <a:spcPct val="150000"/>
              </a:lnSpc>
            </a:pPr>
            <a:endParaRPr lang="en-US" sz="2000" dirty="0">
              <a:solidFill>
                <a:srgbClr val="000000"/>
              </a:solidFill>
            </a:endParaRPr>
          </a:p>
          <a:p>
            <a:pPr algn="l"/>
            <a:endParaRPr lang="en-US" sz="1800" dirty="0" smtClean="0"/>
          </a:p>
          <a:p>
            <a:pPr algn="l"/>
            <a:endParaRPr lang="en-US" sz="1800" dirty="0" smtClean="0"/>
          </a:p>
        </p:txBody>
      </p:sp>
    </p:spTree>
    <p:extLst>
      <p:ext uri="{BB962C8B-B14F-4D97-AF65-F5344CB8AC3E}">
        <p14:creationId xmlns:p14="http://schemas.microsoft.com/office/powerpoint/2010/main" val="4119710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a:bodyPr>
          <a:lstStyle/>
          <a:p>
            <a:r>
              <a:rPr lang="en-US" sz="3200" b="1" dirty="0"/>
              <a:t>Exercise 4.10</a:t>
            </a:r>
            <a:r>
              <a:rPr lang="en-US" sz="3200" dirty="0"/>
              <a:t>-Users and Systems Requirements</a:t>
            </a:r>
          </a:p>
        </p:txBody>
      </p:sp>
      <p:sp>
        <p:nvSpPr>
          <p:cNvPr id="3" name="Subtitle 2"/>
          <p:cNvSpPr>
            <a:spLocks noGrp="1"/>
          </p:cNvSpPr>
          <p:nvPr>
            <p:ph type="subTitle" idx="1"/>
          </p:nvPr>
        </p:nvSpPr>
        <p:spPr>
          <a:xfrm>
            <a:off x="0" y="620688"/>
            <a:ext cx="9144000" cy="6237312"/>
          </a:xfrm>
        </p:spPr>
        <p:txBody>
          <a:bodyPr>
            <a:noAutofit/>
          </a:bodyPr>
          <a:lstStyle/>
          <a:p>
            <a:pPr algn="just">
              <a:lnSpc>
                <a:spcPct val="150000"/>
              </a:lnSpc>
            </a:pPr>
            <a:r>
              <a:rPr lang="en-US" sz="2000" b="1" i="1" dirty="0">
                <a:solidFill>
                  <a:srgbClr val="000000"/>
                </a:solidFill>
              </a:rPr>
              <a:t>What of buying a cellphone ? Are the user requirements known yet ?</a:t>
            </a:r>
            <a:endParaRPr lang="en-US" sz="2000" dirty="0" smtClean="0">
              <a:solidFill>
                <a:srgbClr val="000000"/>
              </a:solidFill>
            </a:endParaRPr>
          </a:p>
          <a:p>
            <a:pPr algn="just">
              <a:lnSpc>
                <a:spcPct val="150000"/>
              </a:lnSpc>
            </a:pPr>
            <a:r>
              <a:rPr lang="en-US" sz="2000" dirty="0" smtClean="0">
                <a:solidFill>
                  <a:srgbClr val="000000"/>
                </a:solidFill>
              </a:rPr>
              <a:t>The first time a cellphone is launched it has generic user requirement, thereafter as a new version of that phone is released, the requirements are collected from </a:t>
            </a:r>
            <a:r>
              <a:rPr lang="en-US" sz="2000" smtClean="0">
                <a:solidFill>
                  <a:srgbClr val="000000"/>
                </a:solidFill>
              </a:rPr>
              <a:t>user experiences.</a:t>
            </a:r>
          </a:p>
          <a:p>
            <a:pPr algn="just">
              <a:lnSpc>
                <a:spcPct val="150000"/>
              </a:lnSpc>
            </a:pPr>
            <a:endParaRPr lang="en-US" sz="2000" dirty="0" smtClean="0">
              <a:solidFill>
                <a:srgbClr val="000000"/>
              </a:solidFill>
            </a:endParaRPr>
          </a:p>
          <a:p>
            <a:pPr algn="just">
              <a:lnSpc>
                <a:spcPct val="150000"/>
              </a:lnSpc>
            </a:pPr>
            <a:r>
              <a:rPr lang="en-US" sz="2000" dirty="0" smtClean="0">
                <a:solidFill>
                  <a:srgbClr val="000000"/>
                </a:solidFill>
              </a:rPr>
              <a:t>Gathering </a:t>
            </a:r>
            <a:r>
              <a:rPr lang="en-US" sz="2000" dirty="0">
                <a:solidFill>
                  <a:srgbClr val="000000"/>
                </a:solidFill>
              </a:rPr>
              <a:t>these requirement uses tool like use case scenario, requirement documentation and the different levels that each group of users would require. </a:t>
            </a:r>
            <a:r>
              <a:rPr lang="en-US" sz="2000" dirty="0" err="1">
                <a:solidFill>
                  <a:srgbClr val="000000"/>
                </a:solidFill>
              </a:rPr>
              <a:t>e.g</a:t>
            </a:r>
            <a:r>
              <a:rPr lang="en-US" sz="2000" dirty="0">
                <a:solidFill>
                  <a:srgbClr val="000000"/>
                </a:solidFill>
              </a:rPr>
              <a:t>, managers and systems engineers require different access level from the data entry clerks. Same applies when it comes to testing the software, these users have different test cases that they can test the software at their levels.</a:t>
            </a:r>
          </a:p>
          <a:p>
            <a:pPr algn="l"/>
            <a:endParaRPr lang="en-US" sz="1800" dirty="0" smtClean="0"/>
          </a:p>
        </p:txBody>
      </p:sp>
    </p:spTree>
    <p:extLst>
      <p:ext uri="{BB962C8B-B14F-4D97-AF65-F5344CB8AC3E}">
        <p14:creationId xmlns:p14="http://schemas.microsoft.com/office/powerpoint/2010/main" val="3117429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a:bodyPr>
          <a:lstStyle/>
          <a:p>
            <a:r>
              <a:rPr lang="en-US" sz="3200" b="1" dirty="0"/>
              <a:t>Exercise 4.10</a:t>
            </a:r>
            <a:r>
              <a:rPr lang="en-US" sz="3200" dirty="0"/>
              <a:t>-Users and Systems Requirements</a:t>
            </a:r>
          </a:p>
        </p:txBody>
      </p:sp>
      <p:sp>
        <p:nvSpPr>
          <p:cNvPr id="3" name="Subtitle 2"/>
          <p:cNvSpPr>
            <a:spLocks noGrp="1"/>
          </p:cNvSpPr>
          <p:nvPr>
            <p:ph type="subTitle" idx="1"/>
          </p:nvPr>
        </p:nvSpPr>
        <p:spPr>
          <a:xfrm>
            <a:off x="0" y="620688"/>
            <a:ext cx="9144000" cy="6237312"/>
          </a:xfrm>
        </p:spPr>
        <p:txBody>
          <a:bodyPr>
            <a:noAutofit/>
          </a:bodyPr>
          <a:lstStyle/>
          <a:p>
            <a:pPr marL="0" marR="0" indent="0" algn="just" defTabSz="914400" rtl="0" eaLnBrk="1" fontAlgn="auto" latinLnBrk="0" hangingPunct="1">
              <a:lnSpc>
                <a:spcPct val="150000"/>
              </a:lnSpc>
              <a:spcBef>
                <a:spcPct val="20000"/>
              </a:spcBef>
              <a:spcAft>
                <a:spcPts val="0"/>
              </a:spcAft>
              <a:buClrTx/>
              <a:buSzTx/>
              <a:buFont typeface="Arial" panose="020B0604020202020204" pitchFamily="34" charset="0"/>
              <a:buNone/>
              <a:tabLst/>
              <a:defRPr/>
            </a:pPr>
            <a:r>
              <a:rPr lang="en-US" sz="2000" b="1" kern="1200" dirty="0" smtClean="0">
                <a:solidFill>
                  <a:srgbClr val="000000"/>
                </a:solidFill>
                <a:effectLst/>
              </a:rPr>
              <a:t>System requirements </a:t>
            </a:r>
            <a:r>
              <a:rPr lang="en-US" sz="2000" kern="1200" dirty="0" smtClean="0">
                <a:solidFill>
                  <a:srgbClr val="000000"/>
                </a:solidFill>
                <a:effectLst/>
              </a:rPr>
              <a:t>are a more detailed descriptions </a:t>
            </a:r>
            <a:r>
              <a:rPr lang="en-US" sz="2000" dirty="0" smtClean="0">
                <a:solidFill>
                  <a:srgbClr val="000000"/>
                </a:solidFill>
              </a:rPr>
              <a:t>of </a:t>
            </a:r>
            <a:r>
              <a:rPr lang="en-US" sz="2000" dirty="0">
                <a:solidFill>
                  <a:srgbClr val="000000"/>
                </a:solidFill>
              </a:rPr>
              <a:t>the software system’s functions, services, and operational constraints. </a:t>
            </a:r>
            <a:r>
              <a:rPr lang="en-US" sz="2000" dirty="0" smtClean="0">
                <a:solidFill>
                  <a:srgbClr val="000000"/>
                </a:solidFill>
              </a:rPr>
              <a:t> These are </a:t>
            </a:r>
            <a:r>
              <a:rPr lang="en-US" sz="2000" dirty="0">
                <a:solidFill>
                  <a:srgbClr val="000000"/>
                </a:solidFill>
              </a:rPr>
              <a:t>those specification that the system that we are buying or developing needs meet. </a:t>
            </a:r>
            <a:r>
              <a:rPr lang="en-US" sz="2000" dirty="0" smtClean="0">
                <a:solidFill>
                  <a:srgbClr val="000000"/>
                </a:solidFill>
              </a:rPr>
              <a:t>These </a:t>
            </a:r>
            <a:r>
              <a:rPr lang="en-US" sz="2000" dirty="0">
                <a:solidFill>
                  <a:srgbClr val="000000"/>
                </a:solidFill>
              </a:rPr>
              <a:t>requirements don</a:t>
            </a:r>
            <a:r>
              <a:rPr lang="uk-UA" sz="2000" dirty="0">
                <a:solidFill>
                  <a:srgbClr val="000000"/>
                </a:solidFill>
              </a:rPr>
              <a:t>’</a:t>
            </a:r>
            <a:r>
              <a:rPr lang="en-US" sz="2000" dirty="0">
                <a:solidFill>
                  <a:srgbClr val="000000"/>
                </a:solidFill>
              </a:rPr>
              <a:t>t exist without the users. These system  requirements are measured against functional and non-functional system requirements.</a:t>
            </a:r>
          </a:p>
          <a:p>
            <a:pPr algn="just">
              <a:lnSpc>
                <a:spcPct val="150000"/>
              </a:lnSpc>
            </a:pPr>
            <a:r>
              <a:rPr lang="en-US" sz="2000" dirty="0" smtClean="0">
                <a:solidFill>
                  <a:srgbClr val="000000"/>
                </a:solidFill>
              </a:rPr>
              <a:t>The </a:t>
            </a:r>
            <a:r>
              <a:rPr lang="en-US" sz="2000" dirty="0">
                <a:solidFill>
                  <a:srgbClr val="000000"/>
                </a:solidFill>
              </a:rPr>
              <a:t>system requirements document (sometimes called a functional specification) should define exactly what is to be implemented. It may be part of the contract between the system buyer and the software developers.</a:t>
            </a:r>
          </a:p>
          <a:p>
            <a:pPr algn="l"/>
            <a:endParaRPr lang="en-US" sz="2000" dirty="0" smtClean="0">
              <a:solidFill>
                <a:srgbClr val="000000"/>
              </a:solidFill>
            </a:endParaRPr>
          </a:p>
          <a:p>
            <a:pPr algn="l"/>
            <a:endParaRPr lang="en-US" sz="1800" dirty="0" smtClean="0"/>
          </a:p>
          <a:p>
            <a:pPr algn="l"/>
            <a:endParaRPr lang="en-US" sz="1800" dirty="0" smtClean="0"/>
          </a:p>
        </p:txBody>
      </p:sp>
    </p:spTree>
    <p:extLst>
      <p:ext uri="{BB962C8B-B14F-4D97-AF65-F5344CB8AC3E}">
        <p14:creationId xmlns:p14="http://schemas.microsoft.com/office/powerpoint/2010/main" val="4272147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a:bodyPr>
          <a:lstStyle/>
          <a:p>
            <a:r>
              <a:rPr lang="en-US" sz="3200" b="1" dirty="0"/>
              <a:t>Exercise 4.10</a:t>
            </a:r>
            <a:r>
              <a:rPr lang="en-US" sz="3200" dirty="0"/>
              <a:t>-Users and Systems Requirements</a:t>
            </a:r>
          </a:p>
        </p:txBody>
      </p:sp>
      <p:sp>
        <p:nvSpPr>
          <p:cNvPr id="3" name="Subtitle 2"/>
          <p:cNvSpPr>
            <a:spLocks noGrp="1"/>
          </p:cNvSpPr>
          <p:nvPr>
            <p:ph type="subTitle" idx="1"/>
          </p:nvPr>
        </p:nvSpPr>
        <p:spPr>
          <a:xfrm>
            <a:off x="0" y="620688"/>
            <a:ext cx="9144000" cy="6237312"/>
          </a:xfrm>
        </p:spPr>
        <p:txBody>
          <a:bodyPr>
            <a:noAutofit/>
          </a:bodyPr>
          <a:lstStyle/>
          <a:p>
            <a:pPr algn="just">
              <a:lnSpc>
                <a:spcPct val="150000"/>
              </a:lnSpc>
            </a:pPr>
            <a:r>
              <a:rPr lang="en-US" sz="2000" b="1" dirty="0" smtClean="0">
                <a:solidFill>
                  <a:srgbClr val="000000"/>
                </a:solidFill>
              </a:rPr>
              <a:t>Functional requirements</a:t>
            </a:r>
            <a:r>
              <a:rPr lang="en-US" sz="2000" dirty="0" smtClean="0">
                <a:solidFill>
                  <a:srgbClr val="000000"/>
                </a:solidFill>
              </a:rPr>
              <a:t>- These </a:t>
            </a:r>
            <a:r>
              <a:rPr lang="en-US" sz="2000" dirty="0">
                <a:solidFill>
                  <a:srgbClr val="000000"/>
                </a:solidFill>
              </a:rPr>
              <a:t>are statements of services the system </a:t>
            </a:r>
            <a:r>
              <a:rPr lang="en-US" sz="2000" dirty="0" smtClean="0">
                <a:solidFill>
                  <a:srgbClr val="000000"/>
                </a:solidFill>
              </a:rPr>
              <a:t>should provide</a:t>
            </a:r>
            <a:r>
              <a:rPr lang="en-US" sz="2000" dirty="0">
                <a:solidFill>
                  <a:srgbClr val="000000"/>
                </a:solidFill>
              </a:rPr>
              <a:t>, how the system should react to particular inputs, and how the </a:t>
            </a:r>
            <a:r>
              <a:rPr lang="en-US" sz="2000" dirty="0" smtClean="0">
                <a:solidFill>
                  <a:srgbClr val="000000"/>
                </a:solidFill>
              </a:rPr>
              <a:t>system should </a:t>
            </a:r>
            <a:r>
              <a:rPr lang="en-US" sz="2000" dirty="0">
                <a:solidFill>
                  <a:srgbClr val="000000"/>
                </a:solidFill>
              </a:rPr>
              <a:t>behave in particular situations. In some cases, the functional </a:t>
            </a:r>
            <a:r>
              <a:rPr lang="en-US" sz="2000" dirty="0" smtClean="0">
                <a:solidFill>
                  <a:srgbClr val="000000"/>
                </a:solidFill>
              </a:rPr>
              <a:t>requirements may </a:t>
            </a:r>
            <a:r>
              <a:rPr lang="en-US" sz="2000" dirty="0">
                <a:solidFill>
                  <a:srgbClr val="000000"/>
                </a:solidFill>
              </a:rPr>
              <a:t>also explicitly state what the system should not </a:t>
            </a:r>
            <a:r>
              <a:rPr lang="en-US" sz="2000" dirty="0" smtClean="0">
                <a:solidFill>
                  <a:srgbClr val="000000"/>
                </a:solidFill>
              </a:rPr>
              <a:t>do. Functional </a:t>
            </a:r>
            <a:r>
              <a:rPr lang="en-US" sz="2000" dirty="0">
                <a:solidFill>
                  <a:srgbClr val="000000"/>
                </a:solidFill>
              </a:rPr>
              <a:t>requirements are those that are mandatory for the system to function and non-functional does not stop the system to operate, but is it what the system is supposed to produce ? (these include </a:t>
            </a:r>
            <a:r>
              <a:rPr lang="en-US" sz="2000" dirty="0" smtClean="0">
                <a:solidFill>
                  <a:srgbClr val="000000"/>
                </a:solidFill>
              </a:rPr>
              <a:t>domain requirements i.e. </a:t>
            </a:r>
            <a:r>
              <a:rPr lang="en-US" sz="2000" dirty="0">
                <a:solidFill>
                  <a:srgbClr val="000000"/>
                </a:solidFill>
              </a:rPr>
              <a:t>where the system will be operating, imagine developing an application that runs on 3G network and implement it on a 2G network). Is it meeting standards and specifications.  Examples of non-functional requirements are efficiency requirements, organizational requirements, performance requirements</a:t>
            </a:r>
            <a:r>
              <a:rPr lang="en-US" sz="2000" dirty="0" smtClean="0">
                <a:solidFill>
                  <a:srgbClr val="000000"/>
                </a:solidFill>
              </a:rPr>
              <a:t>. </a:t>
            </a:r>
          </a:p>
          <a:p>
            <a:pPr algn="l">
              <a:lnSpc>
                <a:spcPct val="150000"/>
              </a:lnSpc>
            </a:pPr>
            <a:endParaRPr lang="en-US" sz="2000" dirty="0" smtClean="0">
              <a:solidFill>
                <a:srgbClr val="000000"/>
              </a:solidFill>
            </a:endParaRPr>
          </a:p>
        </p:txBody>
      </p:sp>
    </p:spTree>
    <p:extLst>
      <p:ext uri="{BB962C8B-B14F-4D97-AF65-F5344CB8AC3E}">
        <p14:creationId xmlns:p14="http://schemas.microsoft.com/office/powerpoint/2010/main" val="1456901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352928" cy="692695"/>
          </a:xfrm>
        </p:spPr>
        <p:txBody>
          <a:bodyPr>
            <a:normAutofit/>
          </a:bodyPr>
          <a:lstStyle/>
          <a:p>
            <a:r>
              <a:rPr lang="en-US" sz="3200" b="1" dirty="0"/>
              <a:t>Exercise 4.10</a:t>
            </a:r>
            <a:r>
              <a:rPr lang="en-US" sz="3200" dirty="0"/>
              <a:t>-Users and Systems Requirements</a:t>
            </a:r>
          </a:p>
        </p:txBody>
      </p:sp>
      <p:sp>
        <p:nvSpPr>
          <p:cNvPr id="3" name="Subtitle 2"/>
          <p:cNvSpPr>
            <a:spLocks noGrp="1"/>
          </p:cNvSpPr>
          <p:nvPr>
            <p:ph type="subTitle" idx="1"/>
          </p:nvPr>
        </p:nvSpPr>
        <p:spPr>
          <a:xfrm>
            <a:off x="0" y="620688"/>
            <a:ext cx="9144000" cy="6237312"/>
          </a:xfrm>
        </p:spPr>
        <p:txBody>
          <a:bodyPr>
            <a:noAutofit/>
          </a:bodyPr>
          <a:lstStyle/>
          <a:p>
            <a:pPr algn="just">
              <a:lnSpc>
                <a:spcPct val="150000"/>
              </a:lnSpc>
            </a:pPr>
            <a:r>
              <a:rPr lang="en-US" sz="2000" dirty="0">
                <a:solidFill>
                  <a:srgbClr val="000000"/>
                </a:solidFill>
              </a:rPr>
              <a:t>After these requirements have been collected they are handed to the developers, who in turn will use this as a guide for the system that they are developing</a:t>
            </a:r>
            <a:r>
              <a:rPr lang="en-US" sz="2000" dirty="0" smtClean="0">
                <a:solidFill>
                  <a:srgbClr val="000000"/>
                </a:solidFill>
              </a:rPr>
              <a:t>. The </a:t>
            </a:r>
            <a:r>
              <a:rPr lang="en-US" sz="2000" dirty="0">
                <a:solidFill>
                  <a:srgbClr val="000000"/>
                </a:solidFill>
              </a:rPr>
              <a:t>system analyst will also determine the system requirements together with the assistance or support from the management. When the system is determined what it needs to do, the analyst records this on requirement analysis. This acts as the official contract between the developers and the customer</a:t>
            </a:r>
            <a:r>
              <a:rPr lang="en-US" sz="2000" dirty="0" smtClean="0">
                <a:solidFill>
                  <a:srgbClr val="000000"/>
                </a:solidFill>
              </a:rPr>
              <a:t>.</a:t>
            </a:r>
          </a:p>
          <a:p>
            <a:pPr algn="just">
              <a:lnSpc>
                <a:spcPct val="150000"/>
              </a:lnSpc>
            </a:pPr>
            <a:r>
              <a:rPr lang="en-US" sz="2000" b="1" dirty="0" smtClean="0">
                <a:solidFill>
                  <a:srgbClr val="000000"/>
                </a:solidFill>
              </a:rPr>
              <a:t>Non</a:t>
            </a:r>
            <a:r>
              <a:rPr lang="en-US" sz="2000" b="1" dirty="0">
                <a:solidFill>
                  <a:srgbClr val="000000"/>
                </a:solidFill>
              </a:rPr>
              <a:t>-functional </a:t>
            </a:r>
            <a:r>
              <a:rPr lang="en-US" sz="2000" b="1" dirty="0" smtClean="0">
                <a:solidFill>
                  <a:srgbClr val="000000"/>
                </a:solidFill>
              </a:rPr>
              <a:t>requirements</a:t>
            </a:r>
            <a:r>
              <a:rPr lang="en-US" sz="2000" dirty="0" smtClean="0">
                <a:solidFill>
                  <a:srgbClr val="000000"/>
                </a:solidFill>
              </a:rPr>
              <a:t>- These </a:t>
            </a:r>
            <a:r>
              <a:rPr lang="en-US" sz="2000" dirty="0">
                <a:solidFill>
                  <a:srgbClr val="000000"/>
                </a:solidFill>
              </a:rPr>
              <a:t>are constraints on the services or </a:t>
            </a:r>
            <a:r>
              <a:rPr lang="en-US" sz="2000" dirty="0" smtClean="0">
                <a:solidFill>
                  <a:srgbClr val="000000"/>
                </a:solidFill>
              </a:rPr>
              <a:t>functions offered </a:t>
            </a:r>
            <a:r>
              <a:rPr lang="en-US" sz="2000" dirty="0">
                <a:solidFill>
                  <a:srgbClr val="000000"/>
                </a:solidFill>
              </a:rPr>
              <a:t>by the system. They include timing constraints, constraints on the </a:t>
            </a:r>
            <a:r>
              <a:rPr lang="en-US" sz="2000" dirty="0" smtClean="0">
                <a:solidFill>
                  <a:srgbClr val="000000"/>
                </a:solidFill>
              </a:rPr>
              <a:t>development process</a:t>
            </a:r>
            <a:r>
              <a:rPr lang="en-US" sz="2000" dirty="0">
                <a:solidFill>
                  <a:srgbClr val="000000"/>
                </a:solidFill>
              </a:rPr>
              <a:t>, and constraints imposed by standards. Non-functional </a:t>
            </a:r>
            <a:r>
              <a:rPr lang="en-US" sz="2000" dirty="0" smtClean="0">
                <a:solidFill>
                  <a:srgbClr val="000000"/>
                </a:solidFill>
              </a:rPr>
              <a:t>requirements often </a:t>
            </a:r>
            <a:r>
              <a:rPr lang="en-US" sz="2000" dirty="0">
                <a:solidFill>
                  <a:srgbClr val="000000"/>
                </a:solidFill>
              </a:rPr>
              <a:t>apply to the system as a whole rather than individual system </a:t>
            </a:r>
            <a:r>
              <a:rPr lang="en-US" sz="2000" dirty="0" smtClean="0">
                <a:solidFill>
                  <a:srgbClr val="000000"/>
                </a:solidFill>
              </a:rPr>
              <a:t>features or </a:t>
            </a:r>
            <a:r>
              <a:rPr lang="en-US" sz="2000" dirty="0">
                <a:solidFill>
                  <a:srgbClr val="000000"/>
                </a:solidFill>
              </a:rPr>
              <a:t>services.</a:t>
            </a:r>
          </a:p>
          <a:p>
            <a:pPr algn="l">
              <a:lnSpc>
                <a:spcPct val="150000"/>
              </a:lnSpc>
            </a:pPr>
            <a:endParaRPr lang="is-IS" sz="2000" dirty="0" smtClean="0">
              <a:solidFill>
                <a:srgbClr val="000000"/>
              </a:solidFill>
            </a:endParaRPr>
          </a:p>
        </p:txBody>
      </p:sp>
    </p:spTree>
    <p:extLst>
      <p:ext uri="{BB962C8B-B14F-4D97-AF65-F5344CB8AC3E}">
        <p14:creationId xmlns:p14="http://schemas.microsoft.com/office/powerpoint/2010/main" val="54319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973</Words>
  <Application>Microsoft Office PowerPoint</Application>
  <PresentationFormat>On-screen Show (4:3)</PresentationFormat>
  <Paragraphs>33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Mangal</vt:lpstr>
      <vt:lpstr>Office Theme</vt:lpstr>
      <vt:lpstr>Exercise 4.10-Users and Systems Requirements</vt:lpstr>
      <vt:lpstr>Exercise 4.10-Users and Systems Requirements</vt:lpstr>
      <vt:lpstr>Exercise 4.10-Users and Systems Requirements</vt:lpstr>
      <vt:lpstr>Exercise 4.10-Users and Systems Requirements</vt:lpstr>
      <vt:lpstr>Exercise 4.10-Users and Systems Requirements</vt:lpstr>
      <vt:lpstr>Exercise 4.10-Users and Systems Requirements</vt:lpstr>
      <vt:lpstr>Exercise 4.10-Users and Systems Requirements</vt:lpstr>
    </vt:vector>
  </TitlesOfParts>
  <Company>Sasol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Mashingaidze, Cheten (C)</dc:creator>
  <cp:lastModifiedBy>Mashingaidze, Cheten (C)</cp:lastModifiedBy>
  <cp:revision>47</cp:revision>
  <dcterms:created xsi:type="dcterms:W3CDTF">2016-05-03T08:23:13Z</dcterms:created>
  <dcterms:modified xsi:type="dcterms:W3CDTF">2020-03-06T08:05:29Z</dcterms:modified>
</cp:coreProperties>
</file>