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3" r:id="rId2"/>
    <p:sldId id="275" r:id="rId3"/>
    <p:sldId id="276" r:id="rId4"/>
    <p:sldId id="27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40" autoAdjust="0"/>
    <p:restoredTop sz="95490" autoAdjust="0"/>
  </p:normalViewPr>
  <p:slideViewPr>
    <p:cSldViewPr>
      <p:cViewPr varScale="1">
        <p:scale>
          <a:sx n="74" d="100"/>
          <a:sy n="74" d="100"/>
        </p:scale>
        <p:origin x="1039" y="56"/>
      </p:cViewPr>
      <p:guideLst>
        <p:guide orient="horz" pos="2160"/>
        <p:guide pos="2880"/>
      </p:guideLst>
    </p:cSldViewPr>
  </p:slideViewPr>
  <p:outlineViewPr>
    <p:cViewPr>
      <p:scale>
        <a:sx n="33" d="100"/>
        <a:sy n="33" d="100"/>
      </p:scale>
      <p:origin x="8" y="274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BA74F-9EEB-46DC-BB46-259DB7312F13}" type="datetimeFigureOut">
              <a:rPr lang="en-US" smtClean="0"/>
              <a:t>3/6/2020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89190A-B56D-420C-8A87-FCE1C4A9F78D}" type="slidenum">
              <a:rPr lang="en-US" smtClean="0"/>
              <a:t>‹#›</a:t>
            </a:fld>
            <a:endParaRPr lang="en-US"/>
          </a:p>
        </p:txBody>
      </p:sp>
    </p:spTree>
    <p:extLst>
      <p:ext uri="{BB962C8B-B14F-4D97-AF65-F5344CB8AC3E}">
        <p14:creationId xmlns:p14="http://schemas.microsoft.com/office/powerpoint/2010/main" val="333380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1</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2</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3</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4</a:t>
            </a:fld>
            <a:endParaRPr lang="en-US"/>
          </a:p>
        </p:txBody>
      </p:sp>
    </p:spTree>
    <p:extLst>
      <p:ext uri="{BB962C8B-B14F-4D97-AF65-F5344CB8AC3E}">
        <p14:creationId xmlns:p14="http://schemas.microsoft.com/office/powerpoint/2010/main" val="294166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27871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7235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56947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58931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423232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F6A674-F27C-4233-844D-B8936021F200}"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70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F6A674-F27C-4233-844D-B8936021F200}" type="datetimeFigureOut">
              <a:rPr lang="en-US" smtClean="0"/>
              <a:t>3/6/2020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27021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F6A674-F27C-4233-844D-B8936021F200}" type="datetimeFigureOut">
              <a:rPr lang="en-US" smtClean="0"/>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88625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6A674-F27C-4233-844D-B8936021F200}" type="datetimeFigureOut">
              <a:rPr lang="en-US" smtClean="0"/>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37331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5278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161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6A674-F27C-4233-844D-B8936021F200}" type="datetimeFigureOut">
              <a:rPr lang="en-US" smtClean="0"/>
              <a:t>3/6/2020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A34C0-BEA2-45B1-BB6F-8B2005E3E3AE}" type="slidenum">
              <a:rPr lang="en-US" smtClean="0"/>
              <a:t>‹#›</a:t>
            </a:fld>
            <a:endParaRPr lang="en-US"/>
          </a:p>
        </p:txBody>
      </p:sp>
    </p:spTree>
    <p:extLst>
      <p:ext uri="{BB962C8B-B14F-4D97-AF65-F5344CB8AC3E}">
        <p14:creationId xmlns:p14="http://schemas.microsoft.com/office/powerpoint/2010/main" val="294092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Autofit/>
          </a:bodyPr>
          <a:lstStyle/>
          <a:p>
            <a:r>
              <a:rPr lang="en-US" sz="3200" b="1" dirty="0">
                <a:solidFill>
                  <a:srgbClr val="000000"/>
                </a:solidFill>
              </a:rPr>
              <a:t>Exercise </a:t>
            </a:r>
            <a:r>
              <a:rPr lang="en-US" sz="3200" b="1" dirty="0" smtClean="0">
                <a:solidFill>
                  <a:srgbClr val="000000"/>
                </a:solidFill>
              </a:rPr>
              <a:t>5.1</a:t>
            </a:r>
            <a:r>
              <a:rPr lang="en-US" sz="3200" b="1" dirty="0" smtClean="0"/>
              <a:t>-</a:t>
            </a:r>
            <a:r>
              <a:rPr lang="en-US" sz="3200" dirty="0" smtClean="0"/>
              <a:t>Scope Creep</a:t>
            </a:r>
            <a:endParaRPr lang="en-US" sz="3200" dirty="0"/>
          </a:p>
        </p:txBody>
      </p:sp>
      <p:sp>
        <p:nvSpPr>
          <p:cNvPr id="3" name="Subtitle 2"/>
          <p:cNvSpPr>
            <a:spLocks noGrp="1"/>
          </p:cNvSpPr>
          <p:nvPr>
            <p:ph type="subTitle" idx="1"/>
          </p:nvPr>
        </p:nvSpPr>
        <p:spPr>
          <a:xfrm>
            <a:off x="0" y="620688"/>
            <a:ext cx="9144000" cy="6237312"/>
          </a:xfrm>
        </p:spPr>
        <p:txBody>
          <a:bodyPr>
            <a:noAutofit/>
          </a:bodyPr>
          <a:lstStyle/>
          <a:p>
            <a:pPr algn="just">
              <a:lnSpc>
                <a:spcPct val="120000"/>
              </a:lnSpc>
            </a:pPr>
            <a:r>
              <a:rPr lang="en-US" sz="2000" b="1" i="1" dirty="0" smtClean="0">
                <a:solidFill>
                  <a:schemeClr val="tx1"/>
                </a:solidFill>
              </a:rPr>
              <a:t>Exercise 5.1 Scope </a:t>
            </a:r>
            <a:r>
              <a:rPr lang="en-US" sz="2000" b="1" i="1" dirty="0">
                <a:solidFill>
                  <a:schemeClr val="tx1"/>
                </a:solidFill>
              </a:rPr>
              <a:t>creep can be defined as a continuous increase in the scope of a project that </a:t>
            </a:r>
            <a:r>
              <a:rPr lang="en-US" sz="2000" b="1" i="1" dirty="0" smtClean="0">
                <a:solidFill>
                  <a:schemeClr val="tx1"/>
                </a:solidFill>
              </a:rPr>
              <a:t>can significantly </a:t>
            </a:r>
            <a:r>
              <a:rPr lang="en-US" sz="2000" b="1" i="1" dirty="0" smtClean="0">
                <a:solidFill>
                  <a:schemeClr val="tx1"/>
                </a:solidFill>
              </a:rPr>
              <a:t>increase </a:t>
            </a:r>
            <a:r>
              <a:rPr lang="en-US" sz="2000" b="1" i="1" dirty="0">
                <a:solidFill>
                  <a:schemeClr val="tx1"/>
                </a:solidFill>
              </a:rPr>
              <a:t>project cost. Explain how a proper model of the system context </a:t>
            </a:r>
            <a:r>
              <a:rPr lang="en-US" sz="2000" b="1" i="1" dirty="0" smtClean="0">
                <a:solidFill>
                  <a:schemeClr val="tx1"/>
                </a:solidFill>
              </a:rPr>
              <a:t>can help prevent scope creeps. ?</a:t>
            </a:r>
            <a:endParaRPr lang="en-US" sz="1800" b="1" i="1" dirty="0" smtClean="0"/>
          </a:p>
          <a:p>
            <a:pPr algn="just">
              <a:lnSpc>
                <a:spcPct val="140000"/>
              </a:lnSpc>
            </a:pPr>
            <a:r>
              <a:rPr lang="en-US" sz="1800" b="1" dirty="0" smtClean="0">
                <a:solidFill>
                  <a:srgbClr val="000000"/>
                </a:solidFill>
              </a:rPr>
              <a:t>Scope creep: </a:t>
            </a:r>
            <a:r>
              <a:rPr lang="en-US" sz="1800" dirty="0">
                <a:solidFill>
                  <a:srgbClr val="000000"/>
                </a:solidFill>
              </a:rPr>
              <a:t>Adding additional features or functions of a new product, requirements, or work that is not authorized (i.e., beyond </a:t>
            </a:r>
            <a:r>
              <a:rPr lang="en-US" sz="1800" dirty="0" smtClean="0">
                <a:solidFill>
                  <a:srgbClr val="000000"/>
                </a:solidFill>
              </a:rPr>
              <a:t>the agreed</a:t>
            </a:r>
            <a:r>
              <a:rPr lang="en-US" sz="1800" dirty="0">
                <a:solidFill>
                  <a:srgbClr val="000000"/>
                </a:solidFill>
              </a:rPr>
              <a:t>-upon scope)</a:t>
            </a:r>
            <a:r>
              <a:rPr lang="en-US" sz="1800" dirty="0" smtClean="0">
                <a:solidFill>
                  <a:srgbClr val="000000"/>
                </a:solidFill>
              </a:rPr>
              <a:t>. When adding these additional features, its an extra cost to the project. </a:t>
            </a:r>
            <a:r>
              <a:rPr lang="en-US" sz="1800" dirty="0">
                <a:solidFill>
                  <a:srgbClr val="000000"/>
                </a:solidFill>
              </a:rPr>
              <a:t>At an early stage in the specification of a system, you should decide on the </a:t>
            </a:r>
            <a:r>
              <a:rPr lang="en-US" sz="1800" dirty="0" smtClean="0">
                <a:solidFill>
                  <a:srgbClr val="000000"/>
                </a:solidFill>
              </a:rPr>
              <a:t>system boundaries</a:t>
            </a:r>
            <a:r>
              <a:rPr lang="en-US" sz="1800" dirty="0">
                <a:solidFill>
                  <a:srgbClr val="000000"/>
                </a:solidFill>
              </a:rPr>
              <a:t>, that is, on what is and is not part of the system being developed. This involves working with system stakeholders to decide what functionality should be included in the system and what processing and operations should be carried out in the system’s operational environment. You may decide that automated support for some business processes should be implemented in the software being developed </a:t>
            </a:r>
            <a:r>
              <a:rPr lang="en-US" sz="1800" dirty="0" smtClean="0">
                <a:solidFill>
                  <a:srgbClr val="000000"/>
                </a:solidFill>
              </a:rPr>
              <a:t>but that </a:t>
            </a:r>
            <a:r>
              <a:rPr lang="en-US" sz="1800" dirty="0">
                <a:solidFill>
                  <a:srgbClr val="000000"/>
                </a:solidFill>
              </a:rPr>
              <a:t>other processes should be manual or supported by different systems. You should look at possible overlaps in functionality with existing systems and decide where new functionality should be implemented. These decisions should be made early in the process to limit the system costs and the time needed for understanding the system requirements and design.</a:t>
            </a:r>
            <a:endParaRPr lang="en-US" sz="1800" i="1" dirty="0" smtClean="0">
              <a:solidFill>
                <a:srgbClr val="000000"/>
              </a:solidFill>
            </a:endParaRPr>
          </a:p>
        </p:txBody>
      </p:sp>
    </p:spTree>
    <p:extLst>
      <p:ext uri="{BB962C8B-B14F-4D97-AF65-F5344CB8AC3E}">
        <p14:creationId xmlns:p14="http://schemas.microsoft.com/office/powerpoint/2010/main" val="234564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Autofit/>
          </a:bodyPr>
          <a:lstStyle/>
          <a:p>
            <a:r>
              <a:rPr lang="en-US" sz="3200" b="1" dirty="0">
                <a:solidFill>
                  <a:srgbClr val="000000"/>
                </a:solidFill>
              </a:rPr>
              <a:t>Exercise </a:t>
            </a:r>
            <a:r>
              <a:rPr lang="en-US" sz="3200" b="1" dirty="0" smtClean="0">
                <a:solidFill>
                  <a:srgbClr val="000000"/>
                </a:solidFill>
              </a:rPr>
              <a:t>5.1</a:t>
            </a:r>
            <a:r>
              <a:rPr lang="en-US" sz="3200" b="1" dirty="0" smtClean="0"/>
              <a:t>-</a:t>
            </a:r>
            <a:r>
              <a:rPr lang="en-US" sz="3200" dirty="0" smtClean="0"/>
              <a:t>Scope Creep</a:t>
            </a:r>
            <a:endParaRPr lang="en-US" sz="3200" dirty="0"/>
          </a:p>
        </p:txBody>
      </p:sp>
      <p:sp>
        <p:nvSpPr>
          <p:cNvPr id="3" name="Subtitle 2"/>
          <p:cNvSpPr>
            <a:spLocks noGrp="1"/>
          </p:cNvSpPr>
          <p:nvPr>
            <p:ph type="subTitle" idx="1"/>
          </p:nvPr>
        </p:nvSpPr>
        <p:spPr>
          <a:xfrm>
            <a:off x="0" y="620688"/>
            <a:ext cx="9144000" cy="6237312"/>
          </a:xfrm>
        </p:spPr>
        <p:txBody>
          <a:bodyPr>
            <a:noAutofit/>
          </a:bodyPr>
          <a:lstStyle/>
          <a:p>
            <a:pPr algn="just">
              <a:lnSpc>
                <a:spcPct val="150000"/>
              </a:lnSpc>
            </a:pPr>
            <a:r>
              <a:rPr lang="en-US" sz="1800" b="1" dirty="0" smtClean="0">
                <a:solidFill>
                  <a:srgbClr val="000000"/>
                </a:solidFill>
              </a:rPr>
              <a:t>Context </a:t>
            </a:r>
            <a:r>
              <a:rPr lang="en-US" sz="1800" b="1" dirty="0">
                <a:solidFill>
                  <a:srgbClr val="000000"/>
                </a:solidFill>
              </a:rPr>
              <a:t>models</a:t>
            </a:r>
            <a:r>
              <a:rPr lang="en-US" sz="1800" dirty="0">
                <a:solidFill>
                  <a:srgbClr val="000000"/>
                </a:solidFill>
              </a:rPr>
              <a:t> </a:t>
            </a:r>
            <a:r>
              <a:rPr lang="en-US" sz="1800" dirty="0" smtClean="0">
                <a:solidFill>
                  <a:srgbClr val="000000"/>
                </a:solidFill>
              </a:rPr>
              <a:t>are used to illustrate the operational context of a system- they show what lies outside the system boundaries. Social and organizational concerns may affect the decision on where to position system boundaries. Architectural model show the system and its relationship with other system.</a:t>
            </a:r>
            <a:r>
              <a:rPr lang="en-US" sz="1800" dirty="0" smtClean="0"/>
              <a:t> </a:t>
            </a:r>
          </a:p>
          <a:p>
            <a:pPr algn="just">
              <a:lnSpc>
                <a:spcPct val="150000"/>
              </a:lnSpc>
            </a:pPr>
            <a:r>
              <a:rPr lang="en-US" sz="1800" dirty="0">
                <a:solidFill>
                  <a:srgbClr val="000000"/>
                </a:solidFill>
              </a:rPr>
              <a:t>Change on projects is inevitable, so the possibility for scope creep is also inevitable. Perhaps this is the reason why taming scope creep is </a:t>
            </a:r>
            <a:r>
              <a:rPr lang="en-US" sz="1800" dirty="0" smtClean="0">
                <a:solidFill>
                  <a:srgbClr val="000000"/>
                </a:solidFill>
              </a:rPr>
              <a:t>so challenging</a:t>
            </a:r>
            <a:r>
              <a:rPr lang="en-US" sz="1800" i="1" dirty="0" smtClean="0">
                <a:solidFill>
                  <a:srgbClr val="000000"/>
                </a:solidFill>
              </a:rPr>
              <a:t>.</a:t>
            </a:r>
            <a:r>
              <a:rPr lang="en-US" sz="1800" b="1" i="1" dirty="0" smtClean="0">
                <a:solidFill>
                  <a:srgbClr val="000000"/>
                </a:solidFill>
              </a:rPr>
              <a:t> We </a:t>
            </a:r>
            <a:r>
              <a:rPr lang="en-US" sz="1800" b="1" i="1" dirty="0">
                <a:solidFill>
                  <a:srgbClr val="000000"/>
                </a:solidFill>
              </a:rPr>
              <a:t>don't mean to imply that additional functionality or work is not desirable on projects. We also don't mean that scope creep occurs </a:t>
            </a:r>
            <a:r>
              <a:rPr lang="en-US" sz="1800" b="1" i="1" dirty="0" smtClean="0">
                <a:solidFill>
                  <a:srgbClr val="000000"/>
                </a:solidFill>
              </a:rPr>
              <a:t>just because </a:t>
            </a:r>
            <a:r>
              <a:rPr lang="en-US" sz="1800" b="1" i="1" dirty="0">
                <a:solidFill>
                  <a:srgbClr val="000000"/>
                </a:solidFill>
              </a:rPr>
              <a:t>requirements change.</a:t>
            </a:r>
            <a:r>
              <a:rPr lang="en-US" sz="1800" dirty="0">
                <a:solidFill>
                  <a:srgbClr val="000000"/>
                </a:solidFill>
              </a:rPr>
              <a:t> The key part is whether changes are </a:t>
            </a:r>
            <a:r>
              <a:rPr lang="en-US" sz="1800" b="1" dirty="0">
                <a:solidFill>
                  <a:srgbClr val="000000"/>
                </a:solidFill>
              </a:rPr>
              <a:t>authorized or not. </a:t>
            </a:r>
            <a:r>
              <a:rPr lang="en-US" sz="1800" dirty="0">
                <a:solidFill>
                  <a:srgbClr val="000000"/>
                </a:solidFill>
              </a:rPr>
              <a:t>If an expansion of scope is approved, then it is not </a:t>
            </a:r>
            <a:r>
              <a:rPr lang="en-US" sz="1800" dirty="0" smtClean="0">
                <a:solidFill>
                  <a:srgbClr val="000000"/>
                </a:solidFill>
              </a:rPr>
              <a:t>scope creep.</a:t>
            </a:r>
          </a:p>
          <a:p>
            <a:pPr algn="just">
              <a:lnSpc>
                <a:spcPct val="140000"/>
              </a:lnSpc>
            </a:pPr>
            <a:r>
              <a:rPr lang="en-US" sz="1800" dirty="0">
                <a:solidFill>
                  <a:srgbClr val="000000"/>
                </a:solidFill>
              </a:rPr>
              <a:t>Scope creep is a dreaded thing that can happen on any project, wasting money, decreasing satisfaction, and causing the expected project value </a:t>
            </a:r>
            <a:r>
              <a:rPr lang="en-US" sz="1800" dirty="0" smtClean="0">
                <a:solidFill>
                  <a:srgbClr val="000000"/>
                </a:solidFill>
              </a:rPr>
              <a:t>to not </a:t>
            </a:r>
            <a:r>
              <a:rPr lang="en-US" sz="1800" dirty="0">
                <a:solidFill>
                  <a:srgbClr val="000000"/>
                </a:solidFill>
              </a:rPr>
              <a:t>be met. Most projects seem to suffer from scope creep, and both project teams and stakeholders are consistently frustrated by it. </a:t>
            </a:r>
          </a:p>
        </p:txBody>
      </p:sp>
    </p:spTree>
    <p:extLst>
      <p:ext uri="{BB962C8B-B14F-4D97-AF65-F5344CB8AC3E}">
        <p14:creationId xmlns:p14="http://schemas.microsoft.com/office/powerpoint/2010/main" val="4174248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Autofit/>
          </a:bodyPr>
          <a:lstStyle/>
          <a:p>
            <a:r>
              <a:rPr lang="en-US" sz="3200" b="1" dirty="0">
                <a:solidFill>
                  <a:srgbClr val="000000"/>
                </a:solidFill>
              </a:rPr>
              <a:t>Exercise </a:t>
            </a:r>
            <a:r>
              <a:rPr lang="en-US" sz="3200" b="1" dirty="0" smtClean="0">
                <a:solidFill>
                  <a:srgbClr val="000000"/>
                </a:solidFill>
              </a:rPr>
              <a:t>5.1</a:t>
            </a:r>
            <a:r>
              <a:rPr lang="en-US" sz="3200" b="1" dirty="0" smtClean="0"/>
              <a:t>-</a:t>
            </a:r>
            <a:r>
              <a:rPr lang="en-US" sz="3200" dirty="0" smtClean="0"/>
              <a:t>Scope Creep</a:t>
            </a:r>
            <a:endParaRPr lang="en-US" sz="3200" dirty="0"/>
          </a:p>
        </p:txBody>
      </p:sp>
      <p:sp>
        <p:nvSpPr>
          <p:cNvPr id="3" name="Subtitle 2"/>
          <p:cNvSpPr>
            <a:spLocks noGrp="1"/>
          </p:cNvSpPr>
          <p:nvPr>
            <p:ph type="subTitle" idx="1"/>
          </p:nvPr>
        </p:nvSpPr>
        <p:spPr>
          <a:xfrm>
            <a:off x="0" y="620688"/>
            <a:ext cx="9144000" cy="6237312"/>
          </a:xfrm>
        </p:spPr>
        <p:txBody>
          <a:bodyPr>
            <a:noAutofit/>
          </a:bodyPr>
          <a:lstStyle/>
          <a:p>
            <a:pPr algn="just">
              <a:lnSpc>
                <a:spcPct val="150000"/>
              </a:lnSpc>
            </a:pPr>
            <a:r>
              <a:rPr lang="en-US" sz="1800" b="1" dirty="0" smtClean="0">
                <a:solidFill>
                  <a:srgbClr val="000000"/>
                </a:solidFill>
              </a:rPr>
              <a:t>What </a:t>
            </a:r>
            <a:r>
              <a:rPr lang="en-US" sz="1800" b="1" dirty="0">
                <a:solidFill>
                  <a:srgbClr val="000000"/>
                </a:solidFill>
              </a:rPr>
              <a:t>is Wrong with Scope Creep?</a:t>
            </a:r>
          </a:p>
          <a:p>
            <a:pPr algn="just">
              <a:lnSpc>
                <a:spcPct val="150000"/>
              </a:lnSpc>
            </a:pPr>
            <a:r>
              <a:rPr lang="en-US" sz="1800" dirty="0">
                <a:solidFill>
                  <a:srgbClr val="000000"/>
                </a:solidFill>
              </a:rPr>
              <a:t>By working on unapproved features of a product, a project team devotes time to the unauthorized changes. The work to incorporate </a:t>
            </a:r>
            <a:r>
              <a:rPr lang="en-US" sz="1800" dirty="0" smtClean="0">
                <a:solidFill>
                  <a:srgbClr val="000000"/>
                </a:solidFill>
              </a:rPr>
              <a:t>these changes </a:t>
            </a:r>
            <a:r>
              <a:rPr lang="en-US" sz="1800" dirty="0">
                <a:solidFill>
                  <a:srgbClr val="000000"/>
                </a:solidFill>
              </a:rPr>
              <a:t>must usually be done within the original time and budget estimates, leaving less time for approved parts of the scope. That could </a:t>
            </a:r>
            <a:r>
              <a:rPr lang="en-US" sz="1800" dirty="0" smtClean="0">
                <a:solidFill>
                  <a:srgbClr val="000000"/>
                </a:solidFill>
              </a:rPr>
              <a:t>mean approved </a:t>
            </a:r>
            <a:r>
              <a:rPr lang="en-US" sz="1800" dirty="0">
                <a:solidFill>
                  <a:srgbClr val="000000"/>
                </a:solidFill>
              </a:rPr>
              <a:t>features don't get completed, and the end-product is not what was chartered. Or, it can mean that time and cost overruns to finish </a:t>
            </a:r>
            <a:r>
              <a:rPr lang="en-US" sz="1800" dirty="0" smtClean="0">
                <a:solidFill>
                  <a:srgbClr val="000000"/>
                </a:solidFill>
              </a:rPr>
              <a:t>the authorized </a:t>
            </a:r>
            <a:r>
              <a:rPr lang="en-US" sz="1800" dirty="0">
                <a:solidFill>
                  <a:srgbClr val="000000"/>
                </a:solidFill>
              </a:rPr>
              <a:t>parts of the scope will occur</a:t>
            </a:r>
            <a:r>
              <a:rPr lang="en-US" sz="1800" dirty="0" smtClean="0">
                <a:solidFill>
                  <a:srgbClr val="000000"/>
                </a:solidFill>
              </a:rPr>
              <a:t>.</a:t>
            </a:r>
          </a:p>
          <a:p>
            <a:pPr algn="just">
              <a:lnSpc>
                <a:spcPct val="150000"/>
              </a:lnSpc>
            </a:pPr>
            <a:r>
              <a:rPr lang="en-US" sz="1800" b="1" dirty="0">
                <a:solidFill>
                  <a:srgbClr val="000000"/>
                </a:solidFill>
              </a:rPr>
              <a:t>How Does Scope Creep Occur?</a:t>
            </a:r>
          </a:p>
          <a:p>
            <a:pPr algn="just">
              <a:lnSpc>
                <a:spcPct val="150000"/>
              </a:lnSpc>
            </a:pPr>
            <a:r>
              <a:rPr lang="en-US" sz="1800" dirty="0">
                <a:solidFill>
                  <a:srgbClr val="000000"/>
                </a:solidFill>
              </a:rPr>
              <a:t>There are many ways scope creep can occur on projects. Executives at the sponsor level frequently don't want to be involved in every </a:t>
            </a:r>
            <a:r>
              <a:rPr lang="en-US" sz="1800" dirty="0" smtClean="0">
                <a:solidFill>
                  <a:srgbClr val="000000"/>
                </a:solidFill>
              </a:rPr>
              <a:t>decision. So</a:t>
            </a:r>
            <a:r>
              <a:rPr lang="en-US" sz="1800" dirty="0">
                <a:solidFill>
                  <a:srgbClr val="000000"/>
                </a:solidFill>
              </a:rPr>
              <a:t>, project teams make them. Some change requests are or appear to be small, so again, project teams act on them instead of following a </a:t>
            </a:r>
            <a:r>
              <a:rPr lang="en-US" sz="1800" dirty="0" smtClean="0">
                <a:solidFill>
                  <a:srgbClr val="000000"/>
                </a:solidFill>
              </a:rPr>
              <a:t>formal change </a:t>
            </a:r>
            <a:r>
              <a:rPr lang="en-US" sz="1800" dirty="0">
                <a:solidFill>
                  <a:srgbClr val="000000"/>
                </a:solidFill>
              </a:rPr>
              <a:t>management process. An inflexible or cumbersome change control process may also contribute to unauthorized scope additions</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3292946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Autofit/>
          </a:bodyPr>
          <a:lstStyle/>
          <a:p>
            <a:r>
              <a:rPr lang="en-US" sz="3200" b="1" dirty="0">
                <a:solidFill>
                  <a:srgbClr val="000000"/>
                </a:solidFill>
              </a:rPr>
              <a:t>Exercise </a:t>
            </a:r>
            <a:r>
              <a:rPr lang="en-US" sz="3200" b="1" dirty="0" smtClean="0">
                <a:solidFill>
                  <a:srgbClr val="000000"/>
                </a:solidFill>
              </a:rPr>
              <a:t>5.1</a:t>
            </a:r>
            <a:r>
              <a:rPr lang="en-US" sz="3200" b="1" dirty="0" smtClean="0"/>
              <a:t>-</a:t>
            </a:r>
            <a:r>
              <a:rPr lang="en-US" sz="3200" dirty="0" smtClean="0"/>
              <a:t>Scope Creep</a:t>
            </a:r>
            <a:endParaRPr lang="en-US" sz="3200" dirty="0"/>
          </a:p>
        </p:txBody>
      </p:sp>
      <p:sp>
        <p:nvSpPr>
          <p:cNvPr id="3" name="Subtitle 2"/>
          <p:cNvSpPr>
            <a:spLocks noGrp="1"/>
          </p:cNvSpPr>
          <p:nvPr>
            <p:ph type="subTitle" idx="1"/>
          </p:nvPr>
        </p:nvSpPr>
        <p:spPr>
          <a:xfrm>
            <a:off x="0" y="620688"/>
            <a:ext cx="9144000" cy="6237312"/>
          </a:xfrm>
        </p:spPr>
        <p:txBody>
          <a:bodyPr>
            <a:noAutofit/>
          </a:bodyPr>
          <a:lstStyle/>
          <a:p>
            <a:pPr algn="just">
              <a:lnSpc>
                <a:spcPct val="140000"/>
              </a:lnSpc>
            </a:pPr>
            <a:r>
              <a:rPr lang="en-US" sz="1800" dirty="0" smtClean="0">
                <a:solidFill>
                  <a:srgbClr val="000000"/>
                </a:solidFill>
              </a:rPr>
              <a:t>For </a:t>
            </a:r>
            <a:r>
              <a:rPr lang="en-US" sz="1800" dirty="0">
                <a:solidFill>
                  <a:srgbClr val="000000"/>
                </a:solidFill>
              </a:rPr>
              <a:t>various reasons, the project team may want to exceed expectations and deliver “more value” by adding unrequested functionality. </a:t>
            </a:r>
            <a:r>
              <a:rPr lang="en-US" sz="1800" dirty="0" smtClean="0">
                <a:solidFill>
                  <a:srgbClr val="000000"/>
                </a:solidFill>
              </a:rPr>
              <a:t>IT managers </a:t>
            </a:r>
            <a:r>
              <a:rPr lang="en-US" sz="1800" dirty="0">
                <a:solidFill>
                  <a:srgbClr val="000000"/>
                </a:solidFill>
              </a:rPr>
              <a:t>often fail to negotiate more time and budget when requests for additional functionality are made, and the scope creeps.</a:t>
            </a:r>
          </a:p>
          <a:p>
            <a:pPr algn="just">
              <a:lnSpc>
                <a:spcPct val="140000"/>
              </a:lnSpc>
            </a:pPr>
            <a:r>
              <a:rPr lang="en-US" sz="1800" dirty="0">
                <a:solidFill>
                  <a:srgbClr val="000000"/>
                </a:solidFill>
              </a:rPr>
              <a:t>LinkedIn colleagues cited reasons for scope creep that include:</a:t>
            </a:r>
          </a:p>
          <a:p>
            <a:pPr marL="342900" indent="-342900" algn="just">
              <a:lnSpc>
                <a:spcPct val="140000"/>
              </a:lnSpc>
              <a:buFont typeface="+mj-ea"/>
              <a:buAutoNum type="circleNumDbPlain"/>
            </a:pPr>
            <a:r>
              <a:rPr lang="en-US" sz="1800" dirty="0">
                <a:solidFill>
                  <a:srgbClr val="000000"/>
                </a:solidFill>
              </a:rPr>
              <a:t>Lack of clarity and depth to the original specification document.</a:t>
            </a:r>
          </a:p>
          <a:p>
            <a:pPr marL="342900" indent="-342900" algn="just">
              <a:lnSpc>
                <a:spcPct val="140000"/>
              </a:lnSpc>
              <a:buFont typeface="+mj-ea"/>
              <a:buAutoNum type="circleNumDbPlain"/>
            </a:pPr>
            <a:r>
              <a:rPr lang="en-US" sz="1800" dirty="0">
                <a:solidFill>
                  <a:srgbClr val="000000"/>
                </a:solidFill>
              </a:rPr>
              <a:t>Allowing direct [unmanaged] contact between client and team participants.</a:t>
            </a:r>
          </a:p>
          <a:p>
            <a:pPr marL="342900" indent="-342900" algn="just">
              <a:lnSpc>
                <a:spcPct val="140000"/>
              </a:lnSpc>
              <a:buFont typeface="+mj-ea"/>
              <a:buAutoNum type="circleNumDbPlain"/>
            </a:pPr>
            <a:r>
              <a:rPr lang="en-US" sz="1800" dirty="0">
                <a:solidFill>
                  <a:srgbClr val="000000"/>
                </a:solidFill>
              </a:rPr>
              <a:t>Customers trying to get extra work “on the cheap.”</a:t>
            </a:r>
          </a:p>
          <a:p>
            <a:pPr marL="342900" indent="-342900" algn="just">
              <a:lnSpc>
                <a:spcPct val="140000"/>
              </a:lnSpc>
              <a:buFont typeface="+mj-ea"/>
              <a:buAutoNum type="circleNumDbPlain"/>
            </a:pPr>
            <a:r>
              <a:rPr lang="en-US" sz="1800" dirty="0">
                <a:solidFill>
                  <a:srgbClr val="000000"/>
                </a:solidFill>
              </a:rPr>
              <a:t>Beginning design and development of something before a thorough requirements analysis and cost-benefit analysis </a:t>
            </a:r>
            <a:r>
              <a:rPr lang="en-US" sz="1800" dirty="0" smtClean="0">
                <a:solidFill>
                  <a:srgbClr val="000000"/>
                </a:solidFill>
              </a:rPr>
              <a:t>has been </a:t>
            </a:r>
            <a:r>
              <a:rPr lang="en-US" sz="1800" dirty="0">
                <a:solidFill>
                  <a:srgbClr val="000000"/>
                </a:solidFill>
              </a:rPr>
              <a:t>done.</a:t>
            </a:r>
          </a:p>
          <a:p>
            <a:pPr marL="342900" indent="-342900" algn="just">
              <a:lnSpc>
                <a:spcPct val="140000"/>
              </a:lnSpc>
              <a:buFont typeface="+mj-ea"/>
              <a:buAutoNum type="circleNumDbPlain"/>
            </a:pPr>
            <a:r>
              <a:rPr lang="en-US" sz="1800" dirty="0">
                <a:solidFill>
                  <a:srgbClr val="000000"/>
                </a:solidFill>
              </a:rPr>
              <a:t>Scope creep “where you do it to yourself” because of lack of foresight and planning.</a:t>
            </a:r>
          </a:p>
          <a:p>
            <a:pPr marL="342900" indent="-342900" algn="just">
              <a:lnSpc>
                <a:spcPct val="140000"/>
              </a:lnSpc>
              <a:buFont typeface="+mj-ea"/>
              <a:buAutoNum type="circleNumDbPlain"/>
            </a:pPr>
            <a:r>
              <a:rPr lang="en-US" sz="1800" dirty="0">
                <a:solidFill>
                  <a:srgbClr val="000000"/>
                </a:solidFill>
              </a:rPr>
              <a:t>Poorly defined initial requirements.</a:t>
            </a:r>
          </a:p>
          <a:p>
            <a:pPr marL="342900" indent="-342900" algn="just">
              <a:lnSpc>
                <a:spcPct val="140000"/>
              </a:lnSpc>
              <a:buFont typeface="+mj-ea"/>
              <a:buAutoNum type="circleNumDbPlain"/>
            </a:pPr>
            <a:r>
              <a:rPr lang="en-US" sz="1800" dirty="0">
                <a:solidFill>
                  <a:srgbClr val="000000"/>
                </a:solidFill>
              </a:rPr>
              <a:t>“Management promises the sun and the moon, and breaks the backs of the developers to give them just that </a:t>
            </a:r>
            <a:r>
              <a:rPr lang="en-US" sz="1800" dirty="0" smtClean="0">
                <a:solidFill>
                  <a:srgbClr val="000000"/>
                </a:solidFill>
              </a:rPr>
              <a:t>in impossibly </a:t>
            </a:r>
            <a:r>
              <a:rPr lang="en-US" sz="1800" dirty="0">
                <a:solidFill>
                  <a:srgbClr val="000000"/>
                </a:solidFill>
              </a:rPr>
              <a:t>tight time frames.”</a:t>
            </a:r>
          </a:p>
          <a:p>
            <a:pPr marL="342900" indent="-342900" algn="just">
              <a:lnSpc>
                <a:spcPct val="140000"/>
              </a:lnSpc>
              <a:buFont typeface="+mj-ea"/>
              <a:buAutoNum type="circleNumDbPlain"/>
            </a:pPr>
            <a:r>
              <a:rPr lang="en-US" sz="1800" dirty="0">
                <a:solidFill>
                  <a:srgbClr val="000000"/>
                </a:solidFill>
              </a:rPr>
              <a:t>It is impossible to control scope creep, so always work on the highest-priority features.</a:t>
            </a:r>
            <a:endParaRPr lang="en-US" sz="1800" dirty="0" smtClean="0">
              <a:solidFill>
                <a:srgbClr val="000000"/>
              </a:solidFill>
            </a:endParaRPr>
          </a:p>
        </p:txBody>
      </p:sp>
    </p:spTree>
    <p:extLst>
      <p:ext uri="{BB962C8B-B14F-4D97-AF65-F5344CB8AC3E}">
        <p14:creationId xmlns:p14="http://schemas.microsoft.com/office/powerpoint/2010/main" val="4209211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773</Words>
  <Application>Microsoft Office PowerPoint</Application>
  <PresentationFormat>On-screen Show (4:3)</PresentationFormat>
  <Paragraphs>27</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Exercise 5.1-Scope Creep</vt:lpstr>
      <vt:lpstr>Exercise 5.1-Scope Creep</vt:lpstr>
      <vt:lpstr>Exercise 5.1-Scope Creep</vt:lpstr>
      <vt:lpstr>Exercise 5.1-Scope Creep</vt:lpstr>
    </vt:vector>
  </TitlesOfParts>
  <Company>Sasol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Mashingaidze, Cheten (C)</dc:creator>
  <cp:lastModifiedBy>Mashingaidze, Cheten (C)</cp:lastModifiedBy>
  <cp:revision>56</cp:revision>
  <dcterms:created xsi:type="dcterms:W3CDTF">2016-05-03T08:23:13Z</dcterms:created>
  <dcterms:modified xsi:type="dcterms:W3CDTF">2020-03-06T07:58:12Z</dcterms:modified>
</cp:coreProperties>
</file>