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5" r:id="rId2"/>
    <p:sldId id="274" r:id="rId3"/>
    <p:sldId id="273"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40" autoAdjust="0"/>
    <p:restoredTop sz="95490" autoAdjust="0"/>
  </p:normalViewPr>
  <p:slideViewPr>
    <p:cSldViewPr>
      <p:cViewPr>
        <p:scale>
          <a:sx n="66" d="100"/>
          <a:sy n="66" d="100"/>
        </p:scale>
        <p:origin x="-349" y="851"/>
      </p:cViewPr>
      <p:guideLst>
        <p:guide orient="horz" pos="2160"/>
        <p:guide pos="2880"/>
      </p:guideLst>
    </p:cSldViewPr>
  </p:slideViewPr>
  <p:outlineViewPr>
    <p:cViewPr>
      <p:scale>
        <a:sx n="33" d="100"/>
        <a:sy n="33" d="100"/>
      </p:scale>
      <p:origin x="8" y="274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BA74F-9EEB-46DC-BB46-259DB7312F13}" type="datetimeFigureOut">
              <a:rPr lang="en-US" smtClean="0"/>
              <a:t>3/20/2018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89190A-B56D-420C-8A87-FCE1C4A9F78D}" type="slidenum">
              <a:rPr lang="en-US" smtClean="0"/>
              <a:t>‹#›</a:t>
            </a:fld>
            <a:endParaRPr lang="en-US"/>
          </a:p>
        </p:txBody>
      </p:sp>
    </p:spTree>
    <p:extLst>
      <p:ext uri="{BB962C8B-B14F-4D97-AF65-F5344CB8AC3E}">
        <p14:creationId xmlns:p14="http://schemas.microsoft.com/office/powerpoint/2010/main" val="3333803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1</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2</a:t>
            </a:fld>
            <a:endParaRPr lang="en-US"/>
          </a:p>
        </p:txBody>
      </p:sp>
    </p:spTree>
    <p:extLst>
      <p:ext uri="{BB962C8B-B14F-4D97-AF65-F5344CB8AC3E}">
        <p14:creationId xmlns:p14="http://schemas.microsoft.com/office/powerpoint/2010/main" val="2941664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89190A-B56D-420C-8A87-FCE1C4A9F78D}" type="slidenum">
              <a:rPr lang="en-US" smtClean="0"/>
              <a:t>3</a:t>
            </a:fld>
            <a:endParaRPr lang="en-US"/>
          </a:p>
        </p:txBody>
      </p:sp>
    </p:spTree>
    <p:extLst>
      <p:ext uri="{BB962C8B-B14F-4D97-AF65-F5344CB8AC3E}">
        <p14:creationId xmlns:p14="http://schemas.microsoft.com/office/powerpoint/2010/main" val="294166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27871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723559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56947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F6A674-F27C-4233-844D-B8936021F200}"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2589316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F6A674-F27C-4233-844D-B8936021F200}" type="datetimeFigureOut">
              <a:rPr lang="en-US" smtClean="0"/>
              <a:t>3/20/2018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423232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F6A674-F27C-4233-844D-B8936021F200}"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30703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F6A674-F27C-4233-844D-B8936021F200}" type="datetimeFigureOut">
              <a:rPr lang="en-US" smtClean="0"/>
              <a:t>3/20/2018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227021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F6A674-F27C-4233-844D-B8936021F200}" type="datetimeFigureOut">
              <a:rPr lang="en-US" smtClean="0"/>
              <a:t>3/20/2018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88625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F6A674-F27C-4233-844D-B8936021F200}" type="datetimeFigureOut">
              <a:rPr lang="en-US" smtClean="0"/>
              <a:t>3/20/2018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37331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A674-F27C-4233-844D-B8936021F200}"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305278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F6A674-F27C-4233-844D-B8936021F200}" type="datetimeFigureOut">
              <a:rPr lang="en-US" smtClean="0"/>
              <a:t>3/20/2018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34C0-BEA2-45B1-BB6F-8B2005E3E3AE}" type="slidenum">
              <a:rPr lang="en-US" smtClean="0"/>
              <a:t>‹#›</a:t>
            </a:fld>
            <a:endParaRPr lang="en-US"/>
          </a:p>
        </p:txBody>
      </p:sp>
    </p:spTree>
    <p:extLst>
      <p:ext uri="{BB962C8B-B14F-4D97-AF65-F5344CB8AC3E}">
        <p14:creationId xmlns:p14="http://schemas.microsoft.com/office/powerpoint/2010/main" val="1161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6A674-F27C-4233-844D-B8936021F200}" type="datetimeFigureOut">
              <a:rPr lang="en-US" smtClean="0"/>
              <a:t>3/20/2018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0A34C0-BEA2-45B1-BB6F-8B2005E3E3AE}" type="slidenum">
              <a:rPr lang="en-US" smtClean="0"/>
              <a:t>‹#›</a:t>
            </a:fld>
            <a:endParaRPr lang="en-US"/>
          </a:p>
        </p:txBody>
      </p:sp>
    </p:spTree>
    <p:extLst>
      <p:ext uri="{BB962C8B-B14F-4D97-AF65-F5344CB8AC3E}">
        <p14:creationId xmlns:p14="http://schemas.microsoft.com/office/powerpoint/2010/main" val="294092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Autofit/>
          </a:bodyPr>
          <a:lstStyle/>
          <a:p>
            <a:r>
              <a:rPr lang="en-US" sz="3200" b="1" dirty="0">
                <a:solidFill>
                  <a:srgbClr val="000000"/>
                </a:solidFill>
              </a:rPr>
              <a:t>Exercise </a:t>
            </a:r>
            <a:r>
              <a:rPr lang="en-US" sz="3200" b="1" dirty="0" smtClean="0">
                <a:solidFill>
                  <a:srgbClr val="000000"/>
                </a:solidFill>
              </a:rPr>
              <a:t>6.1</a:t>
            </a:r>
            <a:r>
              <a:rPr lang="en-US" sz="3200" b="1" dirty="0" smtClean="0"/>
              <a:t>-</a:t>
            </a:r>
            <a:r>
              <a:rPr lang="en-US" sz="3200" dirty="0" smtClean="0"/>
              <a:t>Architectural Design</a:t>
            </a:r>
            <a:endParaRPr lang="en-US" sz="3200" dirty="0"/>
          </a:p>
        </p:txBody>
      </p:sp>
      <p:sp>
        <p:nvSpPr>
          <p:cNvPr id="3" name="Subtitle 2"/>
          <p:cNvSpPr>
            <a:spLocks noGrp="1"/>
          </p:cNvSpPr>
          <p:nvPr>
            <p:ph type="subTitle" idx="1"/>
          </p:nvPr>
        </p:nvSpPr>
        <p:spPr>
          <a:xfrm>
            <a:off x="0" y="620688"/>
            <a:ext cx="9144000" cy="6237312"/>
          </a:xfrm>
        </p:spPr>
        <p:txBody>
          <a:bodyPr>
            <a:noAutofit/>
          </a:bodyPr>
          <a:lstStyle/>
          <a:p>
            <a:pPr algn="just">
              <a:lnSpc>
                <a:spcPct val="150000"/>
              </a:lnSpc>
              <a:spcBef>
                <a:spcPts val="0"/>
              </a:spcBef>
            </a:pPr>
            <a:r>
              <a:rPr lang="en-US" sz="1800" b="1" dirty="0">
                <a:solidFill>
                  <a:srgbClr val="000000"/>
                </a:solidFill>
              </a:rPr>
              <a:t>When describing a system, explain why you may have to start the design of the system architecture before the requirements specification is complete.</a:t>
            </a:r>
          </a:p>
          <a:p>
            <a:pPr algn="just">
              <a:lnSpc>
                <a:spcPct val="150000"/>
              </a:lnSpc>
              <a:spcBef>
                <a:spcPts val="0"/>
              </a:spcBef>
            </a:pPr>
            <a:endParaRPr lang="en-ZA" sz="1800" dirty="0" smtClean="0">
              <a:solidFill>
                <a:schemeClr val="tx1"/>
              </a:solidFill>
            </a:endParaRPr>
          </a:p>
          <a:p>
            <a:pPr algn="just">
              <a:lnSpc>
                <a:spcPct val="150000"/>
              </a:lnSpc>
              <a:spcBef>
                <a:spcPts val="0"/>
              </a:spcBef>
            </a:pPr>
            <a:r>
              <a:rPr lang="en-ZA" sz="1800" dirty="0" smtClean="0">
                <a:solidFill>
                  <a:schemeClr val="tx1"/>
                </a:solidFill>
              </a:rPr>
              <a:t>The </a:t>
            </a:r>
            <a:r>
              <a:rPr lang="en-ZA" sz="1800" dirty="0">
                <a:solidFill>
                  <a:schemeClr val="tx1"/>
                </a:solidFill>
              </a:rPr>
              <a:t>architecture may have to be designed before specifications are written to provide a means of structuring the specification and developing different subsystem specifications concurrently, to allow manufacture of hardware by subcontractors and to provide a model for system costing. You may have to design the system architecture before the requirements specification is complete because the architecture has a significant impact on the non-functional requirements and can also influence the functional requirements as well. </a:t>
            </a:r>
            <a:endParaRPr lang="en-ZA" sz="1800" dirty="0" smtClean="0">
              <a:solidFill>
                <a:schemeClr val="tx1"/>
              </a:solidFill>
            </a:endParaRPr>
          </a:p>
          <a:p>
            <a:pPr algn="just">
              <a:lnSpc>
                <a:spcPct val="150000"/>
              </a:lnSpc>
              <a:spcBef>
                <a:spcPts val="0"/>
              </a:spcBef>
            </a:pPr>
            <a:r>
              <a:rPr lang="en-ZA" sz="1800" dirty="0" smtClean="0">
                <a:solidFill>
                  <a:schemeClr val="tx1"/>
                </a:solidFill>
              </a:rPr>
              <a:t>Specifically</a:t>
            </a:r>
            <a:r>
              <a:rPr lang="en-ZA" sz="1800" dirty="0">
                <a:solidFill>
                  <a:schemeClr val="tx1"/>
                </a:solidFill>
              </a:rPr>
              <a:t>, in order to demonstrate to stakeholders that an application will meet its performance requirements a project manager or system architect may have to show how the architecture will aid in accomplishing this goal. </a:t>
            </a:r>
          </a:p>
          <a:p>
            <a:pPr algn="just">
              <a:lnSpc>
                <a:spcPct val="150000"/>
              </a:lnSpc>
              <a:spcBef>
                <a:spcPts val="0"/>
              </a:spcBef>
            </a:pPr>
            <a:r>
              <a:rPr lang="en-ZA" sz="1800" dirty="0">
                <a:solidFill>
                  <a:schemeClr val="tx1"/>
                </a:solidFill>
              </a:rPr>
              <a:t>According to </a:t>
            </a:r>
            <a:r>
              <a:rPr lang="en-ZA" sz="1800" dirty="0" err="1">
                <a:solidFill>
                  <a:schemeClr val="tx1"/>
                </a:solidFill>
              </a:rPr>
              <a:t>Sommerville</a:t>
            </a:r>
            <a:r>
              <a:rPr lang="en-ZA" sz="1800" dirty="0">
                <a:solidFill>
                  <a:schemeClr val="tx1"/>
                </a:solidFill>
              </a:rPr>
              <a:t> the components affect the requirements and therefore an architecture that explains the components and their relationships may aid in the determination of the requirements. </a:t>
            </a:r>
            <a:endParaRPr lang="en-US" sz="1800" b="1" dirty="0" smtClean="0">
              <a:solidFill>
                <a:schemeClr val="tx1"/>
              </a:solidFill>
            </a:endParaRPr>
          </a:p>
        </p:txBody>
      </p:sp>
    </p:spTree>
    <p:extLst>
      <p:ext uri="{BB962C8B-B14F-4D97-AF65-F5344CB8AC3E}">
        <p14:creationId xmlns:p14="http://schemas.microsoft.com/office/powerpoint/2010/main" val="3578186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Autofit/>
          </a:bodyPr>
          <a:lstStyle/>
          <a:p>
            <a:r>
              <a:rPr lang="en-US" sz="3200" b="1" dirty="0">
                <a:solidFill>
                  <a:srgbClr val="000000"/>
                </a:solidFill>
              </a:rPr>
              <a:t>Exercise </a:t>
            </a:r>
            <a:r>
              <a:rPr lang="en-US" sz="3200" b="1" dirty="0" smtClean="0">
                <a:solidFill>
                  <a:srgbClr val="000000"/>
                </a:solidFill>
              </a:rPr>
              <a:t>6.1</a:t>
            </a:r>
            <a:r>
              <a:rPr lang="en-US" sz="3200" b="1" dirty="0" smtClean="0"/>
              <a:t>-</a:t>
            </a:r>
            <a:r>
              <a:rPr lang="en-US" sz="3200" dirty="0" smtClean="0"/>
              <a:t>Architectural Design</a:t>
            </a:r>
            <a:endParaRPr lang="en-US" sz="3200" dirty="0"/>
          </a:p>
        </p:txBody>
      </p:sp>
      <p:sp>
        <p:nvSpPr>
          <p:cNvPr id="3" name="Subtitle 2"/>
          <p:cNvSpPr>
            <a:spLocks noGrp="1"/>
          </p:cNvSpPr>
          <p:nvPr>
            <p:ph type="subTitle" idx="1"/>
          </p:nvPr>
        </p:nvSpPr>
        <p:spPr>
          <a:xfrm>
            <a:off x="0" y="620688"/>
            <a:ext cx="9144000" cy="6237312"/>
          </a:xfrm>
        </p:spPr>
        <p:txBody>
          <a:bodyPr>
            <a:noAutofit/>
          </a:bodyPr>
          <a:lstStyle/>
          <a:p>
            <a:pPr algn="just">
              <a:lnSpc>
                <a:spcPct val="150000"/>
              </a:lnSpc>
            </a:pPr>
            <a:r>
              <a:rPr lang="en-ZA" sz="1800" dirty="0">
                <a:solidFill>
                  <a:schemeClr val="tx1"/>
                </a:solidFill>
              </a:rPr>
              <a:t>System architecture is to be designed first before describing the system itself simply because the architectural design serves as basis for the description. Since it involves identifying major system components, subsystems, and their communications, it will be easier in the description to specify which one goes to which subsystems. When subsystems are already made, it will be easier to determine what components are needed by hardware manufacturers. </a:t>
            </a:r>
            <a:r>
              <a:rPr lang="en-ZA" sz="1800" dirty="0" smtClean="0">
                <a:solidFill>
                  <a:schemeClr val="tx1"/>
                </a:solidFill>
              </a:rPr>
              <a:t>So</a:t>
            </a:r>
            <a:r>
              <a:rPr lang="en-ZA" sz="1800" dirty="0">
                <a:solidFill>
                  <a:schemeClr val="tx1"/>
                </a:solidFill>
              </a:rPr>
              <a:t>, the architectural design provides a model for system costing.</a:t>
            </a:r>
            <a:endParaRPr lang="en-US" sz="1800" b="1" dirty="0">
              <a:solidFill>
                <a:schemeClr val="tx1"/>
              </a:solidFill>
            </a:endParaRPr>
          </a:p>
          <a:p>
            <a:pPr algn="just">
              <a:lnSpc>
                <a:spcPct val="150000"/>
              </a:lnSpc>
            </a:pPr>
            <a:endParaRPr lang="en-US" sz="1800" b="1" dirty="0" smtClean="0">
              <a:solidFill>
                <a:srgbClr val="000000"/>
              </a:solidFill>
            </a:endParaRPr>
          </a:p>
          <a:p>
            <a:pPr algn="just">
              <a:lnSpc>
                <a:spcPct val="150000"/>
              </a:lnSpc>
            </a:pPr>
            <a:r>
              <a:rPr lang="en-US" sz="1800" b="1" smtClean="0">
                <a:solidFill>
                  <a:srgbClr val="000000"/>
                </a:solidFill>
              </a:rPr>
              <a:t> </a:t>
            </a:r>
            <a:endParaRPr lang="en-US" sz="1800" b="1" dirty="0" smtClean="0">
              <a:solidFill>
                <a:srgbClr val="000000"/>
              </a:solidFill>
            </a:endParaRPr>
          </a:p>
          <a:p>
            <a:pPr algn="just">
              <a:lnSpc>
                <a:spcPct val="150000"/>
              </a:lnSpc>
            </a:pPr>
            <a:endParaRPr lang="en-US" sz="1800" b="1" dirty="0">
              <a:solidFill>
                <a:srgbClr val="000000"/>
              </a:solidFill>
            </a:endParaRPr>
          </a:p>
          <a:p>
            <a:pPr algn="just">
              <a:lnSpc>
                <a:spcPct val="150000"/>
              </a:lnSpc>
            </a:pPr>
            <a:endParaRPr lang="en-US" sz="1800" b="1" dirty="0">
              <a:solidFill>
                <a:srgbClr val="000000"/>
              </a:solidFill>
            </a:endParaRPr>
          </a:p>
          <a:p>
            <a:pPr>
              <a:lnSpc>
                <a:spcPct val="150000"/>
              </a:lnSpc>
            </a:pPr>
            <a:r>
              <a:rPr lang="en-US" sz="1800" b="1" dirty="0" smtClean="0">
                <a:solidFill>
                  <a:srgbClr val="000000"/>
                </a:solidFill>
              </a:rPr>
              <a:t>OR you may Answer it this way </a:t>
            </a:r>
            <a:endParaRPr lang="en-US" sz="1800" b="1" dirty="0" smtClean="0">
              <a:solidFill>
                <a:srgbClr val="000000"/>
              </a:solidFill>
            </a:endParaRPr>
          </a:p>
        </p:txBody>
      </p:sp>
    </p:spTree>
    <p:extLst>
      <p:ext uri="{BB962C8B-B14F-4D97-AF65-F5344CB8AC3E}">
        <p14:creationId xmlns:p14="http://schemas.microsoft.com/office/powerpoint/2010/main" val="37804031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
            <a:ext cx="8136904" cy="692695"/>
          </a:xfrm>
        </p:spPr>
        <p:txBody>
          <a:bodyPr>
            <a:noAutofit/>
          </a:bodyPr>
          <a:lstStyle/>
          <a:p>
            <a:r>
              <a:rPr lang="en-US" sz="3200" b="1" dirty="0">
                <a:solidFill>
                  <a:srgbClr val="000000"/>
                </a:solidFill>
              </a:rPr>
              <a:t>Exercise </a:t>
            </a:r>
            <a:r>
              <a:rPr lang="en-US" sz="3200" b="1" dirty="0" smtClean="0">
                <a:solidFill>
                  <a:srgbClr val="000000"/>
                </a:solidFill>
              </a:rPr>
              <a:t>6.1</a:t>
            </a:r>
            <a:r>
              <a:rPr lang="en-US" sz="3200" b="1" dirty="0" smtClean="0"/>
              <a:t>-</a:t>
            </a:r>
            <a:r>
              <a:rPr lang="en-US" sz="3200" dirty="0" smtClean="0"/>
              <a:t>Architectural Design</a:t>
            </a:r>
            <a:endParaRPr lang="en-US" sz="3200" dirty="0"/>
          </a:p>
        </p:txBody>
      </p:sp>
      <p:sp>
        <p:nvSpPr>
          <p:cNvPr id="3" name="Subtitle 2"/>
          <p:cNvSpPr>
            <a:spLocks noGrp="1"/>
          </p:cNvSpPr>
          <p:nvPr>
            <p:ph type="subTitle" idx="1"/>
          </p:nvPr>
        </p:nvSpPr>
        <p:spPr>
          <a:xfrm>
            <a:off x="0" y="620688"/>
            <a:ext cx="9144000" cy="6237312"/>
          </a:xfrm>
        </p:spPr>
        <p:txBody>
          <a:bodyPr>
            <a:noAutofit/>
          </a:bodyPr>
          <a:lstStyle/>
          <a:p>
            <a:pPr algn="just">
              <a:lnSpc>
                <a:spcPct val="150000"/>
              </a:lnSpc>
              <a:spcBef>
                <a:spcPts val="0"/>
              </a:spcBef>
            </a:pPr>
            <a:r>
              <a:rPr lang="en-ZA" sz="1800" dirty="0" smtClean="0">
                <a:solidFill>
                  <a:schemeClr val="tx1"/>
                </a:solidFill>
              </a:rPr>
              <a:t>Architecture </a:t>
            </a:r>
            <a:r>
              <a:rPr lang="en-ZA" sz="1800" dirty="0">
                <a:solidFill>
                  <a:schemeClr val="tx1"/>
                </a:solidFill>
              </a:rPr>
              <a:t>design is concerned with understanding how a system should be organized and designing of the overall structure of that system. You need to model the system architecture in order to identify sub-systems and associate requirements with each sub-system. In the model of software development process, architecture design is the first stage of the system. It describes how the system is organised as a set of communicating components.</a:t>
            </a:r>
          </a:p>
          <a:p>
            <a:pPr algn="just">
              <a:lnSpc>
                <a:spcPct val="150000"/>
              </a:lnSpc>
              <a:spcBef>
                <a:spcPts val="0"/>
              </a:spcBef>
            </a:pPr>
            <a:r>
              <a:rPr lang="en-ZA" sz="1800" dirty="0">
                <a:solidFill>
                  <a:schemeClr val="tx1"/>
                </a:solidFill>
              </a:rPr>
              <a:t>Writing specification for the whole system might be great complexity and it’s difficult to formulate. It is easier to divide the system into simpler subsystems and define their specifications and it put it into subsystems. </a:t>
            </a:r>
          </a:p>
          <a:p>
            <a:pPr algn="just">
              <a:lnSpc>
                <a:spcPct val="150000"/>
              </a:lnSpc>
              <a:spcBef>
                <a:spcPts val="0"/>
              </a:spcBef>
            </a:pPr>
            <a:r>
              <a:rPr lang="en-ZA" sz="1800" dirty="0">
                <a:solidFill>
                  <a:schemeClr val="tx1"/>
                </a:solidFill>
              </a:rPr>
              <a:t>The architecture has to be designed before specifications are written, because:</a:t>
            </a:r>
          </a:p>
          <a:p>
            <a:pPr marL="342900" lvl="0" indent="-342900" algn="just">
              <a:lnSpc>
                <a:spcPct val="150000"/>
              </a:lnSpc>
              <a:spcBef>
                <a:spcPts val="0"/>
              </a:spcBef>
              <a:buFont typeface="+mj-lt"/>
              <a:buAutoNum type="alphaLcPeriod"/>
            </a:pPr>
            <a:r>
              <a:rPr lang="en-ZA" sz="1800" dirty="0">
                <a:solidFill>
                  <a:schemeClr val="tx1"/>
                </a:solidFill>
              </a:rPr>
              <a:t>To provide a means of structuring.</a:t>
            </a:r>
          </a:p>
          <a:p>
            <a:pPr marL="342900" lvl="0" indent="-342900" algn="just">
              <a:lnSpc>
                <a:spcPct val="150000"/>
              </a:lnSpc>
              <a:spcBef>
                <a:spcPts val="0"/>
              </a:spcBef>
              <a:buFont typeface="+mj-lt"/>
              <a:buAutoNum type="alphaLcPeriod"/>
            </a:pPr>
            <a:r>
              <a:rPr lang="en-ZA" sz="1800" dirty="0">
                <a:solidFill>
                  <a:schemeClr val="tx1"/>
                </a:solidFill>
              </a:rPr>
              <a:t>The specification and developing different sub-system concurrently.</a:t>
            </a:r>
          </a:p>
          <a:p>
            <a:pPr marL="342900" lvl="0" indent="-342900" algn="just">
              <a:lnSpc>
                <a:spcPct val="150000"/>
              </a:lnSpc>
              <a:spcBef>
                <a:spcPts val="0"/>
              </a:spcBef>
              <a:buFont typeface="+mj-lt"/>
              <a:buAutoNum type="alphaLcPeriod"/>
            </a:pPr>
            <a:r>
              <a:rPr lang="en-ZA" sz="1800" dirty="0">
                <a:solidFill>
                  <a:schemeClr val="tx1"/>
                </a:solidFill>
              </a:rPr>
              <a:t>To allow manufacturers of hardware by sub-contractors and provide a model of system costing.</a:t>
            </a:r>
          </a:p>
          <a:p>
            <a:pPr algn="just">
              <a:lnSpc>
                <a:spcPct val="150000"/>
              </a:lnSpc>
            </a:pPr>
            <a:endParaRPr lang="en-US" sz="1800" b="1" dirty="0" smtClean="0">
              <a:solidFill>
                <a:srgbClr val="000000"/>
              </a:solidFill>
            </a:endParaRPr>
          </a:p>
        </p:txBody>
      </p:sp>
    </p:spTree>
    <p:extLst>
      <p:ext uri="{BB962C8B-B14F-4D97-AF65-F5344CB8AC3E}">
        <p14:creationId xmlns:p14="http://schemas.microsoft.com/office/powerpoint/2010/main" val="2345646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TotalTime>
  <Words>425</Words>
  <Application>Microsoft Office PowerPoint</Application>
  <PresentationFormat>On-screen Show (4:3)</PresentationFormat>
  <Paragraphs>23</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Exercise 6.1-Architectural Design</vt:lpstr>
      <vt:lpstr>Exercise 6.1-Architectural Design</vt:lpstr>
      <vt:lpstr>Exercise 6.1-Architectural Design</vt:lpstr>
    </vt:vector>
  </TitlesOfParts>
  <Company>Sasol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Mashingaidze, Cheten (C)</dc:creator>
  <cp:lastModifiedBy>Mashingaidze, Cheten (C)</cp:lastModifiedBy>
  <cp:revision>58</cp:revision>
  <dcterms:created xsi:type="dcterms:W3CDTF">2016-05-03T08:23:13Z</dcterms:created>
  <dcterms:modified xsi:type="dcterms:W3CDTF">2018-03-20T13:49:45Z</dcterms:modified>
</cp:coreProperties>
</file>