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2" r:id="rId6"/>
    <p:sldId id="263" r:id="rId7"/>
    <p:sldId id="265" r:id="rId8"/>
    <p:sldId id="271" r:id="rId9"/>
    <p:sldId id="266" r:id="rId10"/>
    <p:sldId id="267" r:id="rId11"/>
    <p:sldId id="268" r:id="rId12"/>
    <p:sldId id="270" r:id="rId13"/>
    <p:sldId id="269"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CDF450-BA26-46F8-855D-6D70213244DA}" type="datetimeFigureOut">
              <a:rPr lang="en-IN" smtClean="0"/>
              <a:t>02-02-2019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055372-34B1-4D6D-B78B-5375D73062C4}" type="slidenum">
              <a:rPr lang="en-IN" smtClean="0"/>
              <a:t>‹#›</a:t>
            </a:fld>
            <a:endParaRPr lang="en-IN"/>
          </a:p>
        </p:txBody>
      </p:sp>
    </p:spTree>
    <p:extLst>
      <p:ext uri="{BB962C8B-B14F-4D97-AF65-F5344CB8AC3E}">
        <p14:creationId xmlns:p14="http://schemas.microsoft.com/office/powerpoint/2010/main" val="3832985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a:solidFill>
                  <a:schemeClr val="tx1"/>
                </a:solidFill>
                <a:latin typeface="Palatino Linotype" panose="02040502050505030304" pitchFamily="18" charset="0"/>
              </a:defRPr>
            </a:lvl1pPr>
            <a:lvl2pPr marL="742950" indent="-285750" defTabSz="990600" eaLnBrk="0" hangingPunct="0">
              <a:defRPr sz="3200">
                <a:solidFill>
                  <a:schemeClr val="tx1"/>
                </a:solidFill>
                <a:latin typeface="Palatino Linotype" panose="02040502050505030304" pitchFamily="18" charset="0"/>
              </a:defRPr>
            </a:lvl2pPr>
            <a:lvl3pPr marL="1143000" indent="-228600" defTabSz="990600" eaLnBrk="0" hangingPunct="0">
              <a:defRPr sz="3200">
                <a:solidFill>
                  <a:schemeClr val="tx1"/>
                </a:solidFill>
                <a:latin typeface="Palatino Linotype" panose="02040502050505030304" pitchFamily="18" charset="0"/>
              </a:defRPr>
            </a:lvl3pPr>
            <a:lvl4pPr marL="1600200" indent="-228600" defTabSz="990600" eaLnBrk="0" hangingPunct="0">
              <a:defRPr sz="3200">
                <a:solidFill>
                  <a:schemeClr val="tx1"/>
                </a:solidFill>
                <a:latin typeface="Palatino Linotype" panose="02040502050505030304" pitchFamily="18" charset="0"/>
              </a:defRPr>
            </a:lvl4pPr>
            <a:lvl5pPr marL="2057400" indent="-228600" defTabSz="990600" eaLnBrk="0" hangingPunct="0">
              <a:defRPr sz="3200">
                <a:solidFill>
                  <a:schemeClr val="tx1"/>
                </a:solidFill>
                <a:latin typeface="Palatino Linotype" panose="02040502050505030304" pitchFamily="18" charset="0"/>
              </a:defRPr>
            </a:lvl5pPr>
            <a:lvl6pPr marL="2514600" indent="-228600" defTabSz="990600" eaLnBrk="0" fontAlgn="base" hangingPunct="0">
              <a:spcBef>
                <a:spcPct val="0"/>
              </a:spcBef>
              <a:spcAft>
                <a:spcPct val="0"/>
              </a:spcAft>
              <a:defRPr sz="3200">
                <a:solidFill>
                  <a:schemeClr val="tx1"/>
                </a:solidFill>
                <a:latin typeface="Palatino Linotype" panose="02040502050505030304" pitchFamily="18" charset="0"/>
              </a:defRPr>
            </a:lvl6pPr>
            <a:lvl7pPr marL="2971800" indent="-228600" defTabSz="990600" eaLnBrk="0" fontAlgn="base" hangingPunct="0">
              <a:spcBef>
                <a:spcPct val="0"/>
              </a:spcBef>
              <a:spcAft>
                <a:spcPct val="0"/>
              </a:spcAft>
              <a:defRPr sz="3200">
                <a:solidFill>
                  <a:schemeClr val="tx1"/>
                </a:solidFill>
                <a:latin typeface="Palatino Linotype" panose="02040502050505030304" pitchFamily="18" charset="0"/>
              </a:defRPr>
            </a:lvl7pPr>
            <a:lvl8pPr marL="3429000" indent="-228600" defTabSz="990600" eaLnBrk="0" fontAlgn="base" hangingPunct="0">
              <a:spcBef>
                <a:spcPct val="0"/>
              </a:spcBef>
              <a:spcAft>
                <a:spcPct val="0"/>
              </a:spcAft>
              <a:defRPr sz="3200">
                <a:solidFill>
                  <a:schemeClr val="tx1"/>
                </a:solidFill>
                <a:latin typeface="Palatino Linotype" panose="02040502050505030304" pitchFamily="18" charset="0"/>
              </a:defRPr>
            </a:lvl8pPr>
            <a:lvl9pPr marL="3886200" indent="-228600" defTabSz="990600" eaLnBrk="0" fontAlgn="base" hangingPunct="0">
              <a:spcBef>
                <a:spcPct val="0"/>
              </a:spcBef>
              <a:spcAft>
                <a:spcPct val="0"/>
              </a:spcAft>
              <a:defRPr sz="3200">
                <a:solidFill>
                  <a:schemeClr val="tx1"/>
                </a:solidFill>
                <a:latin typeface="Palatino Linotype" panose="02040502050505030304" pitchFamily="18" charset="0"/>
              </a:defRPr>
            </a:lvl9pPr>
          </a:lstStyle>
          <a:p>
            <a:pPr eaLnBrk="1" hangingPunct="1"/>
            <a:fld id="{C5585194-DDE7-4DFA-A65B-58C9A35C41A2}" type="slidenum">
              <a:rPr lang="tr-TR" altLang="en-US" sz="1300">
                <a:latin typeface="Arial" panose="020B0604020202020204" pitchFamily="34" charset="0"/>
              </a:rPr>
              <a:pPr eaLnBrk="1" hangingPunct="1"/>
              <a:t>6</a:t>
            </a:fld>
            <a:endParaRPr lang="tr-TR" altLang="en-US" sz="1300">
              <a:latin typeface="Arial" panose="020B0604020202020204" pitchFamily="3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latin typeface="Arial" panose="020B0604020202020204" pitchFamily="34" charset="0"/>
            </a:endParaRPr>
          </a:p>
        </p:txBody>
      </p:sp>
    </p:spTree>
    <p:extLst>
      <p:ext uri="{BB962C8B-B14F-4D97-AF65-F5344CB8AC3E}">
        <p14:creationId xmlns:p14="http://schemas.microsoft.com/office/powerpoint/2010/main" val="787435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DED5950-23A7-46A6-B989-AA344361D55E}" type="datetimeFigureOut">
              <a:rPr lang="en-IN" smtClean="0"/>
              <a:t>02-02-2019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4C888F-3A70-4719-A069-9EE56F3FD59C}" type="slidenum">
              <a:rPr lang="en-IN" smtClean="0"/>
              <a:t>‹#›</a:t>
            </a:fld>
            <a:endParaRPr lang="en-IN"/>
          </a:p>
        </p:txBody>
      </p:sp>
    </p:spTree>
    <p:extLst>
      <p:ext uri="{BB962C8B-B14F-4D97-AF65-F5344CB8AC3E}">
        <p14:creationId xmlns:p14="http://schemas.microsoft.com/office/powerpoint/2010/main" val="1229521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ED5950-23A7-46A6-B989-AA344361D55E}" type="datetimeFigureOut">
              <a:rPr lang="en-IN" smtClean="0"/>
              <a:t>02-02-2019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4C888F-3A70-4719-A069-9EE56F3FD59C}" type="slidenum">
              <a:rPr lang="en-IN" smtClean="0"/>
              <a:t>‹#›</a:t>
            </a:fld>
            <a:endParaRPr lang="en-IN"/>
          </a:p>
        </p:txBody>
      </p:sp>
    </p:spTree>
    <p:extLst>
      <p:ext uri="{BB962C8B-B14F-4D97-AF65-F5344CB8AC3E}">
        <p14:creationId xmlns:p14="http://schemas.microsoft.com/office/powerpoint/2010/main" val="3429525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ED5950-23A7-46A6-B989-AA344361D55E}" type="datetimeFigureOut">
              <a:rPr lang="en-IN" smtClean="0"/>
              <a:t>02-02-2019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4C888F-3A70-4719-A069-9EE56F3FD59C}" type="slidenum">
              <a:rPr lang="en-IN" smtClean="0"/>
              <a:t>‹#›</a:t>
            </a:fld>
            <a:endParaRPr lang="en-IN"/>
          </a:p>
        </p:txBody>
      </p:sp>
    </p:spTree>
    <p:extLst>
      <p:ext uri="{BB962C8B-B14F-4D97-AF65-F5344CB8AC3E}">
        <p14:creationId xmlns:p14="http://schemas.microsoft.com/office/powerpoint/2010/main" val="1127481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ED5950-23A7-46A6-B989-AA344361D55E}" type="datetimeFigureOut">
              <a:rPr lang="en-IN" smtClean="0"/>
              <a:t>02-02-2019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4C888F-3A70-4719-A069-9EE56F3FD59C}" type="slidenum">
              <a:rPr lang="en-IN" smtClean="0"/>
              <a:t>‹#›</a:t>
            </a:fld>
            <a:endParaRPr lang="en-IN"/>
          </a:p>
        </p:txBody>
      </p:sp>
    </p:spTree>
    <p:extLst>
      <p:ext uri="{BB962C8B-B14F-4D97-AF65-F5344CB8AC3E}">
        <p14:creationId xmlns:p14="http://schemas.microsoft.com/office/powerpoint/2010/main" val="202522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ED5950-23A7-46A6-B989-AA344361D55E}" type="datetimeFigureOut">
              <a:rPr lang="en-IN" smtClean="0"/>
              <a:t>02-02-2019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4C888F-3A70-4719-A069-9EE56F3FD59C}" type="slidenum">
              <a:rPr lang="en-IN" smtClean="0"/>
              <a:t>‹#›</a:t>
            </a:fld>
            <a:endParaRPr lang="en-IN"/>
          </a:p>
        </p:txBody>
      </p:sp>
    </p:spTree>
    <p:extLst>
      <p:ext uri="{BB962C8B-B14F-4D97-AF65-F5344CB8AC3E}">
        <p14:creationId xmlns:p14="http://schemas.microsoft.com/office/powerpoint/2010/main" val="1011993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DED5950-23A7-46A6-B989-AA344361D55E}" type="datetimeFigureOut">
              <a:rPr lang="en-IN" smtClean="0"/>
              <a:t>02-02-2019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4C888F-3A70-4719-A069-9EE56F3FD59C}" type="slidenum">
              <a:rPr lang="en-IN" smtClean="0"/>
              <a:t>‹#›</a:t>
            </a:fld>
            <a:endParaRPr lang="en-IN"/>
          </a:p>
        </p:txBody>
      </p:sp>
    </p:spTree>
    <p:extLst>
      <p:ext uri="{BB962C8B-B14F-4D97-AF65-F5344CB8AC3E}">
        <p14:creationId xmlns:p14="http://schemas.microsoft.com/office/powerpoint/2010/main" val="1024003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DED5950-23A7-46A6-B989-AA344361D55E}" type="datetimeFigureOut">
              <a:rPr lang="en-IN" smtClean="0"/>
              <a:t>02-02-2019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4C888F-3A70-4719-A069-9EE56F3FD59C}" type="slidenum">
              <a:rPr lang="en-IN" smtClean="0"/>
              <a:t>‹#›</a:t>
            </a:fld>
            <a:endParaRPr lang="en-IN"/>
          </a:p>
        </p:txBody>
      </p:sp>
    </p:spTree>
    <p:extLst>
      <p:ext uri="{BB962C8B-B14F-4D97-AF65-F5344CB8AC3E}">
        <p14:creationId xmlns:p14="http://schemas.microsoft.com/office/powerpoint/2010/main" val="1496995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DED5950-23A7-46A6-B989-AA344361D55E}" type="datetimeFigureOut">
              <a:rPr lang="en-IN" smtClean="0"/>
              <a:t>02-02-2019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4C888F-3A70-4719-A069-9EE56F3FD59C}" type="slidenum">
              <a:rPr lang="en-IN" smtClean="0"/>
              <a:t>‹#›</a:t>
            </a:fld>
            <a:endParaRPr lang="en-IN"/>
          </a:p>
        </p:txBody>
      </p:sp>
    </p:spTree>
    <p:extLst>
      <p:ext uri="{BB962C8B-B14F-4D97-AF65-F5344CB8AC3E}">
        <p14:creationId xmlns:p14="http://schemas.microsoft.com/office/powerpoint/2010/main" val="1478233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ED5950-23A7-46A6-B989-AA344361D55E}" type="datetimeFigureOut">
              <a:rPr lang="en-IN" smtClean="0"/>
              <a:t>02-02-2019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4C888F-3A70-4719-A069-9EE56F3FD59C}" type="slidenum">
              <a:rPr lang="en-IN" smtClean="0"/>
              <a:t>‹#›</a:t>
            </a:fld>
            <a:endParaRPr lang="en-IN"/>
          </a:p>
        </p:txBody>
      </p:sp>
    </p:spTree>
    <p:extLst>
      <p:ext uri="{BB962C8B-B14F-4D97-AF65-F5344CB8AC3E}">
        <p14:creationId xmlns:p14="http://schemas.microsoft.com/office/powerpoint/2010/main" val="2366180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ED5950-23A7-46A6-B989-AA344361D55E}" type="datetimeFigureOut">
              <a:rPr lang="en-IN" smtClean="0"/>
              <a:t>02-02-2019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4C888F-3A70-4719-A069-9EE56F3FD59C}" type="slidenum">
              <a:rPr lang="en-IN" smtClean="0"/>
              <a:t>‹#›</a:t>
            </a:fld>
            <a:endParaRPr lang="en-IN"/>
          </a:p>
        </p:txBody>
      </p:sp>
    </p:spTree>
    <p:extLst>
      <p:ext uri="{BB962C8B-B14F-4D97-AF65-F5344CB8AC3E}">
        <p14:creationId xmlns:p14="http://schemas.microsoft.com/office/powerpoint/2010/main" val="2548601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ED5950-23A7-46A6-B989-AA344361D55E}" type="datetimeFigureOut">
              <a:rPr lang="en-IN" smtClean="0"/>
              <a:t>02-02-2019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4C888F-3A70-4719-A069-9EE56F3FD59C}" type="slidenum">
              <a:rPr lang="en-IN" smtClean="0"/>
              <a:t>‹#›</a:t>
            </a:fld>
            <a:endParaRPr lang="en-IN"/>
          </a:p>
        </p:txBody>
      </p:sp>
    </p:spTree>
    <p:extLst>
      <p:ext uri="{BB962C8B-B14F-4D97-AF65-F5344CB8AC3E}">
        <p14:creationId xmlns:p14="http://schemas.microsoft.com/office/powerpoint/2010/main" val="981986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ED5950-23A7-46A6-B989-AA344361D55E}" type="datetimeFigureOut">
              <a:rPr lang="en-IN" smtClean="0"/>
              <a:t>02-02-2019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4C888F-3A70-4719-A069-9EE56F3FD59C}" type="slidenum">
              <a:rPr lang="en-IN" smtClean="0"/>
              <a:t>‹#›</a:t>
            </a:fld>
            <a:endParaRPr lang="en-IN"/>
          </a:p>
        </p:txBody>
      </p:sp>
    </p:spTree>
    <p:extLst>
      <p:ext uri="{BB962C8B-B14F-4D97-AF65-F5344CB8AC3E}">
        <p14:creationId xmlns:p14="http://schemas.microsoft.com/office/powerpoint/2010/main" val="2858444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AI, Machine Learning &amp; Deep</a:t>
            </a:r>
            <a:br>
              <a:rPr lang="en-IN" dirty="0"/>
            </a:br>
            <a:r>
              <a:rPr lang="en-IN" dirty="0"/>
              <a:t>Learning</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81978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Palatino Linotype" panose="02040502050505030304" pitchFamily="18" charset="0"/>
              </a:defRPr>
            </a:lvl1pPr>
            <a:lvl2pPr marL="742950" indent="-285750" eaLnBrk="0" hangingPunct="0">
              <a:defRPr sz="3200">
                <a:solidFill>
                  <a:schemeClr val="tx1"/>
                </a:solidFill>
                <a:latin typeface="Palatino Linotype" panose="02040502050505030304" pitchFamily="18" charset="0"/>
              </a:defRPr>
            </a:lvl2pPr>
            <a:lvl3pPr marL="1143000" indent="-228600" eaLnBrk="0" hangingPunct="0">
              <a:defRPr sz="3200">
                <a:solidFill>
                  <a:schemeClr val="tx1"/>
                </a:solidFill>
                <a:latin typeface="Palatino Linotype" panose="02040502050505030304" pitchFamily="18" charset="0"/>
              </a:defRPr>
            </a:lvl3pPr>
            <a:lvl4pPr marL="1600200" indent="-228600" eaLnBrk="0" hangingPunct="0">
              <a:defRPr sz="3200">
                <a:solidFill>
                  <a:schemeClr val="tx1"/>
                </a:solidFill>
                <a:latin typeface="Palatino Linotype" panose="02040502050505030304" pitchFamily="18" charset="0"/>
              </a:defRPr>
            </a:lvl4pPr>
            <a:lvl5pPr marL="2057400" indent="-228600" eaLnBrk="0" hangingPunct="0">
              <a:defRPr sz="3200">
                <a:solidFill>
                  <a:schemeClr val="tx1"/>
                </a:solidFill>
                <a:latin typeface="Palatino Linotype" panose="02040502050505030304" pitchFamily="18" charset="0"/>
              </a:defRPr>
            </a:lvl5pPr>
            <a:lvl6pPr marL="2514600" indent="-228600" eaLnBrk="0" fontAlgn="base" hangingPunct="0">
              <a:spcBef>
                <a:spcPct val="0"/>
              </a:spcBef>
              <a:spcAft>
                <a:spcPct val="0"/>
              </a:spcAft>
              <a:defRPr sz="3200">
                <a:solidFill>
                  <a:schemeClr val="tx1"/>
                </a:solidFill>
                <a:latin typeface="Palatino Linotype" panose="02040502050505030304" pitchFamily="18" charset="0"/>
              </a:defRPr>
            </a:lvl6pPr>
            <a:lvl7pPr marL="2971800" indent="-228600" eaLnBrk="0" fontAlgn="base" hangingPunct="0">
              <a:spcBef>
                <a:spcPct val="0"/>
              </a:spcBef>
              <a:spcAft>
                <a:spcPct val="0"/>
              </a:spcAft>
              <a:defRPr sz="3200">
                <a:solidFill>
                  <a:schemeClr val="tx1"/>
                </a:solidFill>
                <a:latin typeface="Palatino Linotype" panose="02040502050505030304" pitchFamily="18" charset="0"/>
              </a:defRPr>
            </a:lvl7pPr>
            <a:lvl8pPr marL="3429000" indent="-228600" eaLnBrk="0" fontAlgn="base" hangingPunct="0">
              <a:spcBef>
                <a:spcPct val="0"/>
              </a:spcBef>
              <a:spcAft>
                <a:spcPct val="0"/>
              </a:spcAft>
              <a:defRPr sz="3200">
                <a:solidFill>
                  <a:schemeClr val="tx1"/>
                </a:solidFill>
                <a:latin typeface="Palatino Linotype" panose="02040502050505030304" pitchFamily="18" charset="0"/>
              </a:defRPr>
            </a:lvl8pPr>
            <a:lvl9pPr marL="3886200" indent="-228600" eaLnBrk="0" fontAlgn="base" hangingPunct="0">
              <a:spcBef>
                <a:spcPct val="0"/>
              </a:spcBef>
              <a:spcAft>
                <a:spcPct val="0"/>
              </a:spcAft>
              <a:defRPr sz="3200">
                <a:solidFill>
                  <a:schemeClr val="tx1"/>
                </a:solidFill>
                <a:latin typeface="Palatino Linotype" panose="02040502050505030304" pitchFamily="18" charset="0"/>
              </a:defRPr>
            </a:lvl9pPr>
          </a:lstStyle>
          <a:p>
            <a:pPr eaLnBrk="1" hangingPunct="1"/>
            <a:fld id="{6F293A44-1EEA-4EA5-9657-ADABC29BC6CB}" type="slidenum">
              <a:rPr lang="tr-TR" altLang="en-US" sz="1400"/>
              <a:pPr eaLnBrk="1" hangingPunct="1"/>
              <a:t>10</a:t>
            </a:fld>
            <a:endParaRPr lang="tr-TR" altLang="en-US" sz="1400"/>
          </a:p>
        </p:txBody>
      </p:sp>
      <p:sp>
        <p:nvSpPr>
          <p:cNvPr id="12291" name="Rectangle 2"/>
          <p:cNvSpPr>
            <a:spLocks noGrp="1" noChangeArrowheads="1"/>
          </p:cNvSpPr>
          <p:nvPr>
            <p:ph type="title"/>
          </p:nvPr>
        </p:nvSpPr>
        <p:spPr/>
        <p:txBody>
          <a:bodyPr/>
          <a:lstStyle/>
          <a:p>
            <a:pPr eaLnBrk="1" hangingPunct="1"/>
            <a:r>
              <a:rPr lang="en-IN" altLang="en-US" dirty="0" smtClean="0"/>
              <a:t>Type of Learning</a:t>
            </a:r>
            <a:endParaRPr lang="tr-TR" altLang="en-US" dirty="0" smtClean="0"/>
          </a:p>
        </p:txBody>
      </p:sp>
      <p:sp>
        <p:nvSpPr>
          <p:cNvPr id="12292" name="Rectangle 3"/>
          <p:cNvSpPr>
            <a:spLocks noGrp="1" noChangeArrowheads="1"/>
          </p:cNvSpPr>
          <p:nvPr>
            <p:ph type="body" idx="1"/>
          </p:nvPr>
        </p:nvSpPr>
        <p:spPr/>
        <p:txBody>
          <a:bodyPr/>
          <a:lstStyle/>
          <a:p>
            <a:pPr eaLnBrk="1" hangingPunct="1"/>
            <a:r>
              <a:rPr lang="tr-TR" altLang="en-US" dirty="0" smtClean="0"/>
              <a:t>Supervised Learning</a:t>
            </a:r>
          </a:p>
          <a:p>
            <a:pPr lvl="1" eaLnBrk="1" hangingPunct="1"/>
            <a:r>
              <a:rPr lang="tr-TR" altLang="en-US" dirty="0" smtClean="0"/>
              <a:t>Classification</a:t>
            </a:r>
          </a:p>
          <a:p>
            <a:pPr lvl="1" eaLnBrk="1" hangingPunct="1"/>
            <a:r>
              <a:rPr lang="tr-TR" altLang="en-US" dirty="0" smtClean="0"/>
              <a:t>Regression</a:t>
            </a:r>
            <a:r>
              <a:rPr lang="en-US" altLang="en-US" dirty="0" smtClean="0"/>
              <a:t>/Prediction </a:t>
            </a:r>
            <a:endParaRPr lang="tr-TR" altLang="en-US" dirty="0" smtClean="0"/>
          </a:p>
          <a:p>
            <a:pPr eaLnBrk="1" hangingPunct="1"/>
            <a:r>
              <a:rPr lang="tr-TR" altLang="en-US" dirty="0" smtClean="0"/>
              <a:t>Unsupervised Learning</a:t>
            </a:r>
          </a:p>
          <a:p>
            <a:pPr eaLnBrk="1" hangingPunct="1"/>
            <a:r>
              <a:rPr lang="tr-TR" altLang="en-US" dirty="0" smtClean="0"/>
              <a:t>Reinforcement Learning</a:t>
            </a:r>
            <a:endParaRPr lang="en-US" altLang="en-US" dirty="0" smtClean="0"/>
          </a:p>
          <a:p>
            <a:pPr eaLnBrk="1" hangingPunct="1">
              <a:buFont typeface="Wingdings" panose="05000000000000000000" pitchFamily="2" charset="2"/>
              <a:buNone/>
            </a:pPr>
            <a:endParaRPr lang="tr-TR" altLang="en-US" dirty="0" smtClean="0"/>
          </a:p>
        </p:txBody>
      </p:sp>
    </p:spTree>
    <p:extLst>
      <p:ext uri="{BB962C8B-B14F-4D97-AF65-F5344CB8AC3E}">
        <p14:creationId xmlns:p14="http://schemas.microsoft.com/office/powerpoint/2010/main" val="1616366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Drawbacks of the Machine </a:t>
            </a:r>
            <a:r>
              <a:rPr lang="en-US" b="1" dirty="0" smtClean="0"/>
              <a:t>Learning</a:t>
            </a:r>
            <a:endParaRPr lang="en-IN" dirty="0"/>
          </a:p>
        </p:txBody>
      </p:sp>
      <p:sp>
        <p:nvSpPr>
          <p:cNvPr id="3" name="Content Placeholder 2"/>
          <p:cNvSpPr>
            <a:spLocks noGrp="1"/>
          </p:cNvSpPr>
          <p:nvPr>
            <p:ph idx="1"/>
          </p:nvPr>
        </p:nvSpPr>
        <p:spPr/>
        <p:txBody>
          <a:bodyPr/>
          <a:lstStyle/>
          <a:p>
            <a:r>
              <a:rPr lang="en-US" dirty="0"/>
              <a:t>Traditional ML algorithms are not useful while working with high dimensional data, that is where we have a large number of inputs and outputs. For example, in case of handwriting recognition we have large amount of input where we will have different type of inputs associated with different type of handwriting.</a:t>
            </a:r>
          </a:p>
          <a:p>
            <a:r>
              <a:rPr lang="en-US" dirty="0"/>
              <a:t>Second major challenge is to tell the computer what are the features it should look for that will play an important role in predicting the outcome as well as to achieve better accuracy while doing so. This very process is referred as</a:t>
            </a:r>
            <a:r>
              <a:rPr lang="en-US" b="1" dirty="0"/>
              <a:t> feature extraction</a:t>
            </a:r>
            <a:r>
              <a:rPr lang="en-US" dirty="0" smtClean="0"/>
              <a:t>.</a:t>
            </a:r>
            <a:endParaRPr lang="en-US" dirty="0"/>
          </a:p>
        </p:txBody>
      </p:sp>
    </p:spTree>
    <p:extLst>
      <p:ext uri="{BB962C8B-B14F-4D97-AF65-F5344CB8AC3E}">
        <p14:creationId xmlns:p14="http://schemas.microsoft.com/office/powerpoint/2010/main" val="1811452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Neural network</a:t>
            </a:r>
          </a:p>
        </p:txBody>
      </p:sp>
      <p:sp>
        <p:nvSpPr>
          <p:cNvPr id="3" name="Content Placeholder 2"/>
          <p:cNvSpPr>
            <a:spLocks noGrp="1"/>
          </p:cNvSpPr>
          <p:nvPr>
            <p:ph idx="1"/>
          </p:nvPr>
        </p:nvSpPr>
        <p:spPr/>
        <p:txBody>
          <a:bodyPr>
            <a:normAutofit/>
          </a:bodyPr>
          <a:lstStyle/>
          <a:p>
            <a:pPr marL="0" indent="0" algn="ctr">
              <a:buNone/>
            </a:pPr>
            <a:r>
              <a:rPr lang="en-US" sz="4800" dirty="0"/>
              <a:t>Artificial neural networks are </a:t>
            </a:r>
            <a:r>
              <a:rPr lang="en-US" sz="4800" dirty="0" smtClean="0"/>
              <a:t>a </a:t>
            </a:r>
            <a:r>
              <a:rPr lang="en-IN" sz="4800" dirty="0" smtClean="0"/>
              <a:t>computational </a:t>
            </a:r>
            <a:r>
              <a:rPr lang="en-IN" sz="4800" dirty="0"/>
              <a:t>model based </a:t>
            </a:r>
            <a:r>
              <a:rPr lang="en-IN" sz="4800" dirty="0" smtClean="0"/>
              <a:t>on simple </a:t>
            </a:r>
            <a:r>
              <a:rPr lang="en-IN" sz="4800" dirty="0"/>
              <a:t>neural units</a:t>
            </a:r>
          </a:p>
        </p:txBody>
      </p:sp>
    </p:spTree>
    <p:extLst>
      <p:ext uri="{BB962C8B-B14F-4D97-AF65-F5344CB8AC3E}">
        <p14:creationId xmlns:p14="http://schemas.microsoft.com/office/powerpoint/2010/main" val="2595279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Deep Learning </a:t>
            </a:r>
            <a:endParaRPr lang="en-IN" dirty="0"/>
          </a:p>
        </p:txBody>
      </p:sp>
      <p:sp>
        <p:nvSpPr>
          <p:cNvPr id="3" name="Content Placeholder 2"/>
          <p:cNvSpPr>
            <a:spLocks noGrp="1"/>
          </p:cNvSpPr>
          <p:nvPr>
            <p:ph idx="1"/>
          </p:nvPr>
        </p:nvSpPr>
        <p:spPr/>
        <p:txBody>
          <a:bodyPr/>
          <a:lstStyle/>
          <a:p>
            <a:pPr marL="0" indent="0">
              <a:buNone/>
            </a:pPr>
            <a:r>
              <a:rPr lang="en-US" dirty="0"/>
              <a:t>Deep Learning is a subfield of </a:t>
            </a:r>
            <a:r>
              <a:rPr lang="en-US" b="1" dirty="0"/>
              <a:t>machine learning </a:t>
            </a:r>
            <a:r>
              <a:rPr lang="en-US" dirty="0"/>
              <a:t>concerned with algorithms inspired by the structure and function of the brain called artificial neural networks.</a:t>
            </a:r>
            <a:endParaRPr lang="en-IN" dirty="0"/>
          </a:p>
        </p:txBody>
      </p:sp>
      <p:sp>
        <p:nvSpPr>
          <p:cNvPr id="4" name="AutoShape 2" descr="Deep Neural Network - What is Deep Learning - Edurek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Deep Neural Network - What is Deep Learning - Edurek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rotWithShape="1">
          <a:blip r:embed="rId2"/>
          <a:srcRect l="18877" t="35268" r="18654" b="12748"/>
          <a:stretch/>
        </p:blipFill>
        <p:spPr>
          <a:xfrm>
            <a:off x="2032000" y="3216417"/>
            <a:ext cx="7271657" cy="3402097"/>
          </a:xfrm>
          <a:prstGeom prst="rect">
            <a:avLst/>
          </a:prstGeom>
        </p:spPr>
      </p:pic>
    </p:spTree>
    <p:extLst>
      <p:ext uri="{BB962C8B-B14F-4D97-AF65-F5344CB8AC3E}">
        <p14:creationId xmlns:p14="http://schemas.microsoft.com/office/powerpoint/2010/main" val="2924728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I vs ML vs Deep Learning - Machine Learning Tutorial - Edurek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AI vs ML vs Deep Learning - Machine Learning Tutorial - Edurek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AI vs ML vs Deep Learning - Machine Learning Tutorial - Edureka"/>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rotWithShape="1">
          <a:blip r:embed="rId2"/>
          <a:srcRect l="18207" t="28720" r="21443" b="19098"/>
          <a:stretch/>
        </p:blipFill>
        <p:spPr>
          <a:xfrm>
            <a:off x="460375" y="740227"/>
            <a:ext cx="11339739" cy="5689601"/>
          </a:xfrm>
          <a:prstGeom prst="rect">
            <a:avLst/>
          </a:prstGeom>
        </p:spPr>
      </p:pic>
    </p:spTree>
    <p:extLst>
      <p:ext uri="{BB962C8B-B14F-4D97-AF65-F5344CB8AC3E}">
        <p14:creationId xmlns:p14="http://schemas.microsoft.com/office/powerpoint/2010/main" val="330694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Artificial intelligences</a:t>
            </a:r>
          </a:p>
        </p:txBody>
      </p:sp>
      <p:sp>
        <p:nvSpPr>
          <p:cNvPr id="3" name="Content Placeholder 2"/>
          <p:cNvSpPr>
            <a:spLocks noGrp="1"/>
          </p:cNvSpPr>
          <p:nvPr>
            <p:ph idx="1"/>
          </p:nvPr>
        </p:nvSpPr>
        <p:spPr/>
        <p:txBody>
          <a:bodyPr>
            <a:normAutofit/>
          </a:bodyPr>
          <a:lstStyle/>
          <a:p>
            <a:pPr marL="0" indent="0" algn="ctr">
              <a:buNone/>
            </a:pPr>
            <a:r>
              <a:rPr lang="en-US" sz="4800" dirty="0"/>
              <a:t>Artificial intelligence is a machine that mimics </a:t>
            </a:r>
            <a:r>
              <a:rPr lang="en-US" sz="4800" dirty="0" smtClean="0"/>
              <a:t>a "cognitive</a:t>
            </a:r>
            <a:r>
              <a:rPr lang="en-US" sz="4800" dirty="0"/>
              <a:t>" function of human mind</a:t>
            </a:r>
            <a:endParaRPr lang="en-IN" sz="4800" dirty="0"/>
          </a:p>
        </p:txBody>
      </p:sp>
      <p:pic>
        <p:nvPicPr>
          <p:cNvPr id="1026" name="Picture 2" descr="What Is Artificial Intelligence - Edurek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V="1">
            <a:off x="7321550" y="4079082"/>
            <a:ext cx="3270250" cy="1839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741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Let’s Talk About How Artificial Intelligence Came Into </a:t>
            </a:r>
            <a:r>
              <a:rPr lang="en-US" b="1" dirty="0" smtClean="0"/>
              <a:t>Existence</a:t>
            </a:r>
            <a:endParaRPr lang="en-IN" dirty="0"/>
          </a:p>
        </p:txBody>
      </p:sp>
      <p:sp>
        <p:nvSpPr>
          <p:cNvPr id="3" name="Content Placeholder 2"/>
          <p:cNvSpPr>
            <a:spLocks noGrp="1"/>
          </p:cNvSpPr>
          <p:nvPr>
            <p:ph idx="1"/>
          </p:nvPr>
        </p:nvSpPr>
        <p:spPr/>
        <p:txBody>
          <a:bodyPr>
            <a:normAutofit fontScale="92500" lnSpcReduction="20000"/>
          </a:bodyPr>
          <a:lstStyle/>
          <a:p>
            <a:r>
              <a:rPr lang="en-US" dirty="0"/>
              <a:t>The term “Artificial Intelligence” was actually coined way back in 1956 by </a:t>
            </a:r>
            <a:r>
              <a:rPr lang="en-US" b="1" dirty="0"/>
              <a:t>John McCarthy</a:t>
            </a:r>
            <a:r>
              <a:rPr lang="en-US" dirty="0"/>
              <a:t>, a professor at Dartmouth.</a:t>
            </a:r>
          </a:p>
          <a:p>
            <a:r>
              <a:rPr lang="en-US" dirty="0"/>
              <a:t>For years, it was thought that computers would </a:t>
            </a:r>
            <a:r>
              <a:rPr lang="en-US" b="1" dirty="0"/>
              <a:t>never match</a:t>
            </a:r>
            <a:r>
              <a:rPr lang="en-US" dirty="0"/>
              <a:t> the power of the human brain, but this has proven to not be the case.</a:t>
            </a:r>
          </a:p>
          <a:p>
            <a:r>
              <a:rPr lang="en-US" dirty="0" smtClean="0"/>
              <a:t>That time we did </a:t>
            </a:r>
            <a:r>
              <a:rPr lang="en-US" dirty="0"/>
              <a:t>not have enough data and computation power, but now with </a:t>
            </a:r>
            <a:r>
              <a:rPr lang="en-US" b="1" dirty="0"/>
              <a:t>Big Data</a:t>
            </a:r>
            <a:r>
              <a:rPr lang="en-US" dirty="0"/>
              <a:t> coming into existence and with the </a:t>
            </a:r>
            <a:r>
              <a:rPr lang="en-US" b="1" dirty="0"/>
              <a:t>advent of GPUs</a:t>
            </a:r>
            <a:r>
              <a:rPr lang="en-US" dirty="0"/>
              <a:t>, Artificial Intelligence is possible.</a:t>
            </a:r>
          </a:p>
          <a:p>
            <a:r>
              <a:rPr lang="en-US" b="1" dirty="0" smtClean="0"/>
              <a:t>90</a:t>
            </a:r>
            <a:r>
              <a:rPr lang="en-US" b="1" dirty="0"/>
              <a:t>% of the world’s data has been generated in the past two years alone?</a:t>
            </a:r>
            <a:r>
              <a:rPr lang="en-US" dirty="0"/>
              <a:t> </a:t>
            </a:r>
          </a:p>
          <a:p>
            <a:r>
              <a:rPr lang="en-US" dirty="0" smtClean="0"/>
              <a:t>Artificial </a:t>
            </a:r>
            <a:r>
              <a:rPr lang="en-US" dirty="0"/>
              <a:t>Intelligence being a</a:t>
            </a:r>
            <a:r>
              <a:rPr lang="en-US" b="1" dirty="0"/>
              <a:t> little less</a:t>
            </a:r>
            <a:r>
              <a:rPr lang="en-US" dirty="0"/>
              <a:t> artificial and a</a:t>
            </a:r>
            <a:r>
              <a:rPr lang="en-US" b="1" dirty="0"/>
              <a:t> lot more</a:t>
            </a:r>
            <a:r>
              <a:rPr lang="en-US" dirty="0"/>
              <a:t> </a:t>
            </a:r>
            <a:r>
              <a:rPr lang="en-US" dirty="0" smtClean="0"/>
              <a:t>intelligent</a:t>
            </a:r>
          </a:p>
          <a:p>
            <a:r>
              <a:rPr lang="en-US" b="1" dirty="0" smtClean="0"/>
              <a:t>50% chance</a:t>
            </a:r>
            <a:r>
              <a:rPr lang="en-US" dirty="0" smtClean="0"/>
              <a:t> that Artificial Intelligence would be developed between </a:t>
            </a:r>
            <a:r>
              <a:rPr lang="en-US" b="1" dirty="0" smtClean="0"/>
              <a:t>2040 and 2050</a:t>
            </a:r>
            <a:r>
              <a:rPr lang="en-US" dirty="0" smtClean="0"/>
              <a:t>, </a:t>
            </a:r>
          </a:p>
          <a:p>
            <a:r>
              <a:rPr lang="en-US" dirty="0" smtClean="0"/>
              <a:t>rising to </a:t>
            </a:r>
            <a:r>
              <a:rPr lang="en-US" b="1" dirty="0" smtClean="0"/>
              <a:t>90% by 2075</a:t>
            </a:r>
            <a:r>
              <a:rPr lang="en-US" dirty="0" smtClean="0"/>
              <a:t>.</a:t>
            </a:r>
          </a:p>
          <a:p>
            <a:endParaRPr lang="en-US" dirty="0"/>
          </a:p>
          <a:p>
            <a:endParaRPr lang="en-IN" dirty="0"/>
          </a:p>
        </p:txBody>
      </p:sp>
    </p:spTree>
    <p:extLst>
      <p:ext uri="{BB962C8B-B14F-4D97-AF65-F5344CB8AC3E}">
        <p14:creationId xmlns:p14="http://schemas.microsoft.com/office/powerpoint/2010/main" val="1103158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Case</a:t>
            </a:r>
            <a:endParaRPr lang="en-IN" dirty="0"/>
          </a:p>
        </p:txBody>
      </p:sp>
      <p:sp>
        <p:nvSpPr>
          <p:cNvPr id="3" name="Content Placeholder 2"/>
          <p:cNvSpPr>
            <a:spLocks noGrp="1"/>
          </p:cNvSpPr>
          <p:nvPr>
            <p:ph idx="1"/>
          </p:nvPr>
        </p:nvSpPr>
        <p:spPr/>
        <p:txBody>
          <a:bodyPr>
            <a:normAutofit fontScale="92500" lnSpcReduction="20000"/>
          </a:bodyPr>
          <a:lstStyle/>
          <a:p>
            <a:r>
              <a:rPr lang="en-US" b="1" dirty="0"/>
              <a:t>Artificial Intelligence In Sports – A Computer System That Defeats A World Champion – Deep Blue</a:t>
            </a:r>
            <a:endParaRPr lang="en-US" dirty="0"/>
          </a:p>
          <a:p>
            <a:pPr lvl="1"/>
            <a:r>
              <a:rPr lang="en-US" dirty="0"/>
              <a:t>Deep Blue won its </a:t>
            </a:r>
            <a:r>
              <a:rPr lang="en-US" b="1" dirty="0"/>
              <a:t>first game</a:t>
            </a:r>
            <a:r>
              <a:rPr lang="en-US" dirty="0"/>
              <a:t> against a world champion on 10 February 1996, when it defeated </a:t>
            </a:r>
            <a:r>
              <a:rPr lang="en-US" b="1" dirty="0"/>
              <a:t>Garry Kasparov</a:t>
            </a:r>
            <a:r>
              <a:rPr lang="en-US" dirty="0"/>
              <a:t> in game one of a six-game match.</a:t>
            </a:r>
          </a:p>
          <a:p>
            <a:pPr lvl="1"/>
            <a:r>
              <a:rPr lang="en-US" dirty="0"/>
              <a:t>However, Deep Blue was then </a:t>
            </a:r>
            <a:r>
              <a:rPr lang="en-US" b="1" dirty="0"/>
              <a:t>heavily upgraded</a:t>
            </a:r>
            <a:r>
              <a:rPr lang="en-US" dirty="0"/>
              <a:t> and played Kasparov again in May 1997.</a:t>
            </a:r>
          </a:p>
          <a:p>
            <a:pPr lvl="1"/>
            <a:r>
              <a:rPr lang="en-US" dirty="0"/>
              <a:t>Deep Blue became the first computer system to defeat a reigning world champion in a match under standard chess tournament time controls</a:t>
            </a:r>
            <a:r>
              <a:rPr lang="en-US" dirty="0" smtClean="0"/>
              <a:t>.</a:t>
            </a:r>
          </a:p>
          <a:p>
            <a:r>
              <a:rPr lang="en-US" b="1" dirty="0" smtClean="0"/>
              <a:t>Wildlife </a:t>
            </a:r>
            <a:r>
              <a:rPr lang="en-US" b="1" dirty="0"/>
              <a:t>Poaching Prevention</a:t>
            </a:r>
            <a:endParaRPr lang="en-US" dirty="0"/>
          </a:p>
          <a:p>
            <a:r>
              <a:rPr lang="en-IN" b="1" dirty="0" smtClean="0"/>
              <a:t>For </a:t>
            </a:r>
            <a:r>
              <a:rPr lang="en-IN" b="1" dirty="0"/>
              <a:t>Smart Agriculture</a:t>
            </a:r>
            <a:endParaRPr lang="en-IN" dirty="0"/>
          </a:p>
          <a:p>
            <a:r>
              <a:rPr lang="en-US" b="1" dirty="0" smtClean="0"/>
              <a:t>In </a:t>
            </a:r>
            <a:r>
              <a:rPr lang="en-US" b="1" dirty="0"/>
              <a:t>Healthcare – Better Surgeries And Prosthetics</a:t>
            </a:r>
            <a:endParaRPr lang="en-US" dirty="0"/>
          </a:p>
          <a:p>
            <a:r>
              <a:rPr lang="en-US" b="1" dirty="0" smtClean="0"/>
              <a:t>Tracking </a:t>
            </a:r>
            <a:r>
              <a:rPr lang="en-US" b="1" dirty="0"/>
              <a:t>Wildlife </a:t>
            </a:r>
            <a:r>
              <a:rPr lang="en-US" b="1" dirty="0" smtClean="0"/>
              <a:t>Populations</a:t>
            </a:r>
          </a:p>
          <a:p>
            <a:r>
              <a:rPr lang="en-IN" b="1" smtClean="0"/>
              <a:t>Rescue </a:t>
            </a:r>
            <a:r>
              <a:rPr lang="en-IN" b="1" dirty="0" smtClean="0"/>
              <a:t>Missions</a:t>
            </a:r>
            <a:endParaRPr lang="en-US" dirty="0"/>
          </a:p>
          <a:p>
            <a:endParaRPr lang="en-US" dirty="0"/>
          </a:p>
          <a:p>
            <a:endParaRPr lang="en-IN" dirty="0"/>
          </a:p>
        </p:txBody>
      </p:sp>
    </p:spTree>
    <p:extLst>
      <p:ext uri="{BB962C8B-B14F-4D97-AF65-F5344CB8AC3E}">
        <p14:creationId xmlns:p14="http://schemas.microsoft.com/office/powerpoint/2010/main" val="2009396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Palatino Linotype" panose="02040502050505030304" pitchFamily="18" charset="0"/>
              </a:defRPr>
            </a:lvl1pPr>
            <a:lvl2pPr marL="742950" indent="-285750" eaLnBrk="0" hangingPunct="0">
              <a:defRPr sz="3200">
                <a:solidFill>
                  <a:schemeClr val="tx1"/>
                </a:solidFill>
                <a:latin typeface="Palatino Linotype" panose="02040502050505030304" pitchFamily="18" charset="0"/>
              </a:defRPr>
            </a:lvl2pPr>
            <a:lvl3pPr marL="1143000" indent="-228600" eaLnBrk="0" hangingPunct="0">
              <a:defRPr sz="3200">
                <a:solidFill>
                  <a:schemeClr val="tx1"/>
                </a:solidFill>
                <a:latin typeface="Palatino Linotype" panose="02040502050505030304" pitchFamily="18" charset="0"/>
              </a:defRPr>
            </a:lvl3pPr>
            <a:lvl4pPr marL="1600200" indent="-228600" eaLnBrk="0" hangingPunct="0">
              <a:defRPr sz="3200">
                <a:solidFill>
                  <a:schemeClr val="tx1"/>
                </a:solidFill>
                <a:latin typeface="Palatino Linotype" panose="02040502050505030304" pitchFamily="18" charset="0"/>
              </a:defRPr>
            </a:lvl4pPr>
            <a:lvl5pPr marL="2057400" indent="-228600" eaLnBrk="0" hangingPunct="0">
              <a:defRPr sz="3200">
                <a:solidFill>
                  <a:schemeClr val="tx1"/>
                </a:solidFill>
                <a:latin typeface="Palatino Linotype" panose="02040502050505030304" pitchFamily="18" charset="0"/>
              </a:defRPr>
            </a:lvl5pPr>
            <a:lvl6pPr marL="2514600" indent="-228600" eaLnBrk="0" fontAlgn="base" hangingPunct="0">
              <a:spcBef>
                <a:spcPct val="0"/>
              </a:spcBef>
              <a:spcAft>
                <a:spcPct val="0"/>
              </a:spcAft>
              <a:defRPr sz="3200">
                <a:solidFill>
                  <a:schemeClr val="tx1"/>
                </a:solidFill>
                <a:latin typeface="Palatino Linotype" panose="02040502050505030304" pitchFamily="18" charset="0"/>
              </a:defRPr>
            </a:lvl6pPr>
            <a:lvl7pPr marL="2971800" indent="-228600" eaLnBrk="0" fontAlgn="base" hangingPunct="0">
              <a:spcBef>
                <a:spcPct val="0"/>
              </a:spcBef>
              <a:spcAft>
                <a:spcPct val="0"/>
              </a:spcAft>
              <a:defRPr sz="3200">
                <a:solidFill>
                  <a:schemeClr val="tx1"/>
                </a:solidFill>
                <a:latin typeface="Palatino Linotype" panose="02040502050505030304" pitchFamily="18" charset="0"/>
              </a:defRPr>
            </a:lvl7pPr>
            <a:lvl8pPr marL="3429000" indent="-228600" eaLnBrk="0" fontAlgn="base" hangingPunct="0">
              <a:spcBef>
                <a:spcPct val="0"/>
              </a:spcBef>
              <a:spcAft>
                <a:spcPct val="0"/>
              </a:spcAft>
              <a:defRPr sz="3200">
                <a:solidFill>
                  <a:schemeClr val="tx1"/>
                </a:solidFill>
                <a:latin typeface="Palatino Linotype" panose="02040502050505030304" pitchFamily="18" charset="0"/>
              </a:defRPr>
            </a:lvl8pPr>
            <a:lvl9pPr marL="3886200" indent="-228600" eaLnBrk="0" fontAlgn="base" hangingPunct="0">
              <a:spcBef>
                <a:spcPct val="0"/>
              </a:spcBef>
              <a:spcAft>
                <a:spcPct val="0"/>
              </a:spcAft>
              <a:defRPr sz="3200">
                <a:solidFill>
                  <a:schemeClr val="tx1"/>
                </a:solidFill>
                <a:latin typeface="Palatino Linotype" panose="02040502050505030304" pitchFamily="18" charset="0"/>
              </a:defRPr>
            </a:lvl9pPr>
          </a:lstStyle>
          <a:p>
            <a:pPr eaLnBrk="1" hangingPunct="1"/>
            <a:fld id="{184B5207-AB1E-45A8-AD1F-2323A81E7994}" type="slidenum">
              <a:rPr lang="tr-TR" altLang="en-US" sz="1400"/>
              <a:pPr eaLnBrk="1" hangingPunct="1"/>
              <a:t>5</a:t>
            </a:fld>
            <a:endParaRPr lang="tr-TR" altLang="en-US" sz="1400"/>
          </a:p>
        </p:txBody>
      </p:sp>
      <p:sp>
        <p:nvSpPr>
          <p:cNvPr id="7171" name="Rectangle 2"/>
          <p:cNvSpPr>
            <a:spLocks noGrp="1" noChangeArrowheads="1"/>
          </p:cNvSpPr>
          <p:nvPr>
            <p:ph type="title"/>
          </p:nvPr>
        </p:nvSpPr>
        <p:spPr/>
        <p:txBody>
          <a:bodyPr/>
          <a:lstStyle/>
          <a:p>
            <a:pPr eaLnBrk="1" hangingPunct="1"/>
            <a:r>
              <a:rPr lang="tr-TR" altLang="en-US" smtClean="0"/>
              <a:t>Why “Learn”?</a:t>
            </a:r>
          </a:p>
        </p:txBody>
      </p:sp>
      <p:sp>
        <p:nvSpPr>
          <p:cNvPr id="7172" name="Rectangle 3"/>
          <p:cNvSpPr>
            <a:spLocks noGrp="1" noChangeArrowheads="1"/>
          </p:cNvSpPr>
          <p:nvPr>
            <p:ph type="body" idx="1"/>
          </p:nvPr>
        </p:nvSpPr>
        <p:spPr/>
        <p:txBody>
          <a:bodyPr/>
          <a:lstStyle/>
          <a:p>
            <a:pPr eaLnBrk="1" hangingPunct="1">
              <a:lnSpc>
                <a:spcPct val="90000"/>
              </a:lnSpc>
            </a:pPr>
            <a:r>
              <a:rPr lang="tr-TR" altLang="en-US" smtClean="0"/>
              <a:t>Machine learning is programming computers to optimize a performance criterion using example data or past experience.</a:t>
            </a:r>
          </a:p>
          <a:p>
            <a:pPr eaLnBrk="1" hangingPunct="1">
              <a:lnSpc>
                <a:spcPct val="90000"/>
              </a:lnSpc>
            </a:pPr>
            <a:r>
              <a:rPr lang="tr-TR" altLang="en-US" smtClean="0"/>
              <a:t>There is no need to “learn” to calculate payroll</a:t>
            </a:r>
          </a:p>
          <a:p>
            <a:pPr eaLnBrk="1" hangingPunct="1">
              <a:lnSpc>
                <a:spcPct val="90000"/>
              </a:lnSpc>
            </a:pPr>
            <a:r>
              <a:rPr lang="tr-TR" altLang="en-US" smtClean="0"/>
              <a:t>Learning is used when:</a:t>
            </a:r>
          </a:p>
          <a:p>
            <a:pPr lvl="1" eaLnBrk="1" hangingPunct="1">
              <a:lnSpc>
                <a:spcPct val="90000"/>
              </a:lnSpc>
            </a:pPr>
            <a:r>
              <a:rPr lang="tr-TR" altLang="en-US" smtClean="0"/>
              <a:t>Human expertise does not exist (navigating on Mars),</a:t>
            </a:r>
          </a:p>
          <a:p>
            <a:pPr lvl="1" eaLnBrk="1" hangingPunct="1">
              <a:lnSpc>
                <a:spcPct val="90000"/>
              </a:lnSpc>
            </a:pPr>
            <a:r>
              <a:rPr lang="tr-TR" altLang="en-US" smtClean="0"/>
              <a:t>Humans are unable to explain their expertise (speech recognition)</a:t>
            </a:r>
          </a:p>
          <a:p>
            <a:pPr lvl="1" eaLnBrk="1" hangingPunct="1">
              <a:lnSpc>
                <a:spcPct val="90000"/>
              </a:lnSpc>
            </a:pPr>
            <a:r>
              <a:rPr lang="tr-TR" altLang="en-US" smtClean="0"/>
              <a:t>Solution changes in time (routing on a computer network)</a:t>
            </a:r>
          </a:p>
          <a:p>
            <a:pPr lvl="1" eaLnBrk="1" hangingPunct="1">
              <a:lnSpc>
                <a:spcPct val="90000"/>
              </a:lnSpc>
            </a:pPr>
            <a:r>
              <a:rPr lang="tr-TR" altLang="en-US" smtClean="0"/>
              <a:t>Solution needs to be adapted to particular cases (user biometrics)</a:t>
            </a:r>
          </a:p>
        </p:txBody>
      </p:sp>
    </p:spTree>
    <p:extLst>
      <p:ext uri="{BB962C8B-B14F-4D97-AF65-F5344CB8AC3E}">
        <p14:creationId xmlns:p14="http://schemas.microsoft.com/office/powerpoint/2010/main" val="11074681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Palatino Linotype" panose="02040502050505030304" pitchFamily="18" charset="0"/>
              </a:defRPr>
            </a:lvl1pPr>
            <a:lvl2pPr marL="742950" indent="-285750" eaLnBrk="0" hangingPunct="0">
              <a:defRPr sz="3200">
                <a:solidFill>
                  <a:schemeClr val="tx1"/>
                </a:solidFill>
                <a:latin typeface="Palatino Linotype" panose="02040502050505030304" pitchFamily="18" charset="0"/>
              </a:defRPr>
            </a:lvl2pPr>
            <a:lvl3pPr marL="1143000" indent="-228600" eaLnBrk="0" hangingPunct="0">
              <a:defRPr sz="3200">
                <a:solidFill>
                  <a:schemeClr val="tx1"/>
                </a:solidFill>
                <a:latin typeface="Palatino Linotype" panose="02040502050505030304" pitchFamily="18" charset="0"/>
              </a:defRPr>
            </a:lvl3pPr>
            <a:lvl4pPr marL="1600200" indent="-228600" eaLnBrk="0" hangingPunct="0">
              <a:defRPr sz="3200">
                <a:solidFill>
                  <a:schemeClr val="tx1"/>
                </a:solidFill>
                <a:latin typeface="Palatino Linotype" panose="02040502050505030304" pitchFamily="18" charset="0"/>
              </a:defRPr>
            </a:lvl4pPr>
            <a:lvl5pPr marL="2057400" indent="-228600" eaLnBrk="0" hangingPunct="0">
              <a:defRPr sz="3200">
                <a:solidFill>
                  <a:schemeClr val="tx1"/>
                </a:solidFill>
                <a:latin typeface="Palatino Linotype" panose="02040502050505030304" pitchFamily="18" charset="0"/>
              </a:defRPr>
            </a:lvl5pPr>
            <a:lvl6pPr marL="2514600" indent="-228600" eaLnBrk="0" fontAlgn="base" hangingPunct="0">
              <a:spcBef>
                <a:spcPct val="0"/>
              </a:spcBef>
              <a:spcAft>
                <a:spcPct val="0"/>
              </a:spcAft>
              <a:defRPr sz="3200">
                <a:solidFill>
                  <a:schemeClr val="tx1"/>
                </a:solidFill>
                <a:latin typeface="Palatino Linotype" panose="02040502050505030304" pitchFamily="18" charset="0"/>
              </a:defRPr>
            </a:lvl6pPr>
            <a:lvl7pPr marL="2971800" indent="-228600" eaLnBrk="0" fontAlgn="base" hangingPunct="0">
              <a:spcBef>
                <a:spcPct val="0"/>
              </a:spcBef>
              <a:spcAft>
                <a:spcPct val="0"/>
              </a:spcAft>
              <a:defRPr sz="3200">
                <a:solidFill>
                  <a:schemeClr val="tx1"/>
                </a:solidFill>
                <a:latin typeface="Palatino Linotype" panose="02040502050505030304" pitchFamily="18" charset="0"/>
              </a:defRPr>
            </a:lvl7pPr>
            <a:lvl8pPr marL="3429000" indent="-228600" eaLnBrk="0" fontAlgn="base" hangingPunct="0">
              <a:spcBef>
                <a:spcPct val="0"/>
              </a:spcBef>
              <a:spcAft>
                <a:spcPct val="0"/>
              </a:spcAft>
              <a:defRPr sz="3200">
                <a:solidFill>
                  <a:schemeClr val="tx1"/>
                </a:solidFill>
                <a:latin typeface="Palatino Linotype" panose="02040502050505030304" pitchFamily="18" charset="0"/>
              </a:defRPr>
            </a:lvl8pPr>
            <a:lvl9pPr marL="3886200" indent="-228600" eaLnBrk="0" fontAlgn="base" hangingPunct="0">
              <a:spcBef>
                <a:spcPct val="0"/>
              </a:spcBef>
              <a:spcAft>
                <a:spcPct val="0"/>
              </a:spcAft>
              <a:defRPr sz="3200">
                <a:solidFill>
                  <a:schemeClr val="tx1"/>
                </a:solidFill>
                <a:latin typeface="Palatino Linotype" panose="02040502050505030304" pitchFamily="18" charset="0"/>
              </a:defRPr>
            </a:lvl9pPr>
          </a:lstStyle>
          <a:p>
            <a:pPr eaLnBrk="1" hangingPunct="1"/>
            <a:fld id="{C5782197-4136-470E-9152-6C22DBAC5401}" type="slidenum">
              <a:rPr lang="tr-TR" altLang="en-US" sz="1400"/>
              <a:pPr eaLnBrk="1" hangingPunct="1"/>
              <a:t>6</a:t>
            </a:fld>
            <a:endParaRPr lang="tr-TR" altLang="en-US" sz="1400"/>
          </a:p>
        </p:txBody>
      </p:sp>
      <p:sp>
        <p:nvSpPr>
          <p:cNvPr id="8195" name="Rectangle 4"/>
          <p:cNvSpPr>
            <a:spLocks noGrp="1" noChangeArrowheads="1"/>
          </p:cNvSpPr>
          <p:nvPr>
            <p:ph type="title"/>
          </p:nvPr>
        </p:nvSpPr>
        <p:spPr/>
        <p:txBody>
          <a:bodyPr/>
          <a:lstStyle/>
          <a:p>
            <a:pPr eaLnBrk="1" hangingPunct="1"/>
            <a:r>
              <a:rPr lang="tr-TR" altLang="en-US" smtClean="0"/>
              <a:t>What We Talk About When We  Talk About“Learning”</a:t>
            </a:r>
          </a:p>
        </p:txBody>
      </p:sp>
      <p:sp>
        <p:nvSpPr>
          <p:cNvPr id="8196" name="Rectangle 6"/>
          <p:cNvSpPr>
            <a:spLocks noGrp="1" noChangeArrowheads="1"/>
          </p:cNvSpPr>
          <p:nvPr>
            <p:ph type="body" idx="1"/>
          </p:nvPr>
        </p:nvSpPr>
        <p:spPr/>
        <p:txBody>
          <a:bodyPr/>
          <a:lstStyle/>
          <a:p>
            <a:pPr eaLnBrk="1" hangingPunct="1"/>
            <a:r>
              <a:rPr lang="tr-TR" altLang="en-US" dirty="0" smtClean="0"/>
              <a:t>Learning general models from a data of particular examples </a:t>
            </a:r>
          </a:p>
          <a:p>
            <a:pPr eaLnBrk="1" hangingPunct="1"/>
            <a:r>
              <a:rPr lang="tr-TR" altLang="en-US" dirty="0" smtClean="0"/>
              <a:t>Data is cheap and abundant (data warehouses, data marts); knowledge is expensive and scarce. </a:t>
            </a:r>
          </a:p>
          <a:p>
            <a:pPr eaLnBrk="1" hangingPunct="1"/>
            <a:r>
              <a:rPr lang="tr-TR" altLang="en-US" dirty="0" smtClean="0"/>
              <a:t>Example in retail: Customer transactions to consumer behavior: </a:t>
            </a:r>
          </a:p>
          <a:p>
            <a:pPr lvl="1" eaLnBrk="1" hangingPunct="1">
              <a:buFont typeface="Wingdings" panose="05000000000000000000" pitchFamily="2" charset="2"/>
              <a:buNone/>
            </a:pPr>
            <a:r>
              <a:rPr lang="tr-TR" altLang="en-US" dirty="0"/>
              <a:t>	</a:t>
            </a:r>
            <a:r>
              <a:rPr lang="tr-TR" altLang="en-US" i="1" dirty="0" smtClean="0"/>
              <a:t>People who bought “Da Vinci Code” also bought “The Five People You Meet in Heaven”  (www.amazon.com)</a:t>
            </a:r>
          </a:p>
          <a:p>
            <a:pPr eaLnBrk="1" hangingPunct="1"/>
            <a:r>
              <a:rPr lang="tr-TR" altLang="en-US" dirty="0" smtClean="0"/>
              <a:t>Build a model that </a:t>
            </a:r>
            <a:r>
              <a:rPr lang="tr-TR" altLang="en-US" dirty="0" smtClean="0">
                <a:solidFill>
                  <a:srgbClr val="FF0000"/>
                </a:solidFill>
              </a:rPr>
              <a:t>is </a:t>
            </a:r>
            <a:r>
              <a:rPr lang="tr-TR" altLang="en-US" i="1" dirty="0" smtClean="0">
                <a:solidFill>
                  <a:srgbClr val="FF0000"/>
                </a:solidFill>
              </a:rPr>
              <a:t>a good and useful approximation</a:t>
            </a:r>
            <a:r>
              <a:rPr lang="tr-TR" altLang="en-US" dirty="0" smtClean="0">
                <a:solidFill>
                  <a:srgbClr val="FF0000"/>
                </a:solidFill>
              </a:rPr>
              <a:t> </a:t>
            </a:r>
            <a:r>
              <a:rPr lang="tr-TR" altLang="en-US" dirty="0" smtClean="0"/>
              <a:t>to the data.</a:t>
            </a:r>
            <a:r>
              <a:rPr lang="tr-TR" altLang="en-US" i="1" dirty="0" smtClean="0"/>
              <a:t> </a:t>
            </a:r>
            <a:r>
              <a:rPr lang="tr-TR" altLang="en-US" dirty="0" smtClean="0"/>
              <a:t> </a:t>
            </a:r>
          </a:p>
        </p:txBody>
      </p:sp>
    </p:spTree>
    <p:extLst>
      <p:ext uri="{BB962C8B-B14F-4D97-AF65-F5344CB8AC3E}">
        <p14:creationId xmlns:p14="http://schemas.microsoft.com/office/powerpoint/2010/main" val="42735966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Palatino Linotype" panose="02040502050505030304" pitchFamily="18" charset="0"/>
              </a:defRPr>
            </a:lvl1pPr>
            <a:lvl2pPr marL="742950" indent="-285750" eaLnBrk="0" hangingPunct="0">
              <a:defRPr sz="3200">
                <a:solidFill>
                  <a:schemeClr val="tx1"/>
                </a:solidFill>
                <a:latin typeface="Palatino Linotype" panose="02040502050505030304" pitchFamily="18" charset="0"/>
              </a:defRPr>
            </a:lvl2pPr>
            <a:lvl3pPr marL="1143000" indent="-228600" eaLnBrk="0" hangingPunct="0">
              <a:defRPr sz="3200">
                <a:solidFill>
                  <a:schemeClr val="tx1"/>
                </a:solidFill>
                <a:latin typeface="Palatino Linotype" panose="02040502050505030304" pitchFamily="18" charset="0"/>
              </a:defRPr>
            </a:lvl3pPr>
            <a:lvl4pPr marL="1600200" indent="-228600" eaLnBrk="0" hangingPunct="0">
              <a:defRPr sz="3200">
                <a:solidFill>
                  <a:schemeClr val="tx1"/>
                </a:solidFill>
                <a:latin typeface="Palatino Linotype" panose="02040502050505030304" pitchFamily="18" charset="0"/>
              </a:defRPr>
            </a:lvl4pPr>
            <a:lvl5pPr marL="2057400" indent="-228600" eaLnBrk="0" hangingPunct="0">
              <a:defRPr sz="3200">
                <a:solidFill>
                  <a:schemeClr val="tx1"/>
                </a:solidFill>
                <a:latin typeface="Palatino Linotype" panose="02040502050505030304" pitchFamily="18" charset="0"/>
              </a:defRPr>
            </a:lvl5pPr>
            <a:lvl6pPr marL="2514600" indent="-228600" eaLnBrk="0" fontAlgn="base" hangingPunct="0">
              <a:spcBef>
                <a:spcPct val="0"/>
              </a:spcBef>
              <a:spcAft>
                <a:spcPct val="0"/>
              </a:spcAft>
              <a:defRPr sz="3200">
                <a:solidFill>
                  <a:schemeClr val="tx1"/>
                </a:solidFill>
                <a:latin typeface="Palatino Linotype" panose="02040502050505030304" pitchFamily="18" charset="0"/>
              </a:defRPr>
            </a:lvl6pPr>
            <a:lvl7pPr marL="2971800" indent="-228600" eaLnBrk="0" fontAlgn="base" hangingPunct="0">
              <a:spcBef>
                <a:spcPct val="0"/>
              </a:spcBef>
              <a:spcAft>
                <a:spcPct val="0"/>
              </a:spcAft>
              <a:defRPr sz="3200">
                <a:solidFill>
                  <a:schemeClr val="tx1"/>
                </a:solidFill>
                <a:latin typeface="Palatino Linotype" panose="02040502050505030304" pitchFamily="18" charset="0"/>
              </a:defRPr>
            </a:lvl7pPr>
            <a:lvl8pPr marL="3429000" indent="-228600" eaLnBrk="0" fontAlgn="base" hangingPunct="0">
              <a:spcBef>
                <a:spcPct val="0"/>
              </a:spcBef>
              <a:spcAft>
                <a:spcPct val="0"/>
              </a:spcAft>
              <a:defRPr sz="3200">
                <a:solidFill>
                  <a:schemeClr val="tx1"/>
                </a:solidFill>
                <a:latin typeface="Palatino Linotype" panose="02040502050505030304" pitchFamily="18" charset="0"/>
              </a:defRPr>
            </a:lvl8pPr>
            <a:lvl9pPr marL="3886200" indent="-228600" eaLnBrk="0" fontAlgn="base" hangingPunct="0">
              <a:spcBef>
                <a:spcPct val="0"/>
              </a:spcBef>
              <a:spcAft>
                <a:spcPct val="0"/>
              </a:spcAft>
              <a:defRPr sz="3200">
                <a:solidFill>
                  <a:schemeClr val="tx1"/>
                </a:solidFill>
                <a:latin typeface="Palatino Linotype" panose="02040502050505030304" pitchFamily="18" charset="0"/>
              </a:defRPr>
            </a:lvl9pPr>
          </a:lstStyle>
          <a:p>
            <a:pPr eaLnBrk="1" hangingPunct="1"/>
            <a:fld id="{964DABF0-7898-4ACF-A000-FA60ABC09337}" type="slidenum">
              <a:rPr lang="tr-TR" altLang="en-US" sz="1400"/>
              <a:pPr eaLnBrk="1" hangingPunct="1"/>
              <a:t>7</a:t>
            </a:fld>
            <a:endParaRPr lang="tr-TR" altLang="en-US" sz="1400"/>
          </a:p>
        </p:txBody>
      </p:sp>
      <p:sp>
        <p:nvSpPr>
          <p:cNvPr id="10243" name="Rectangle 2"/>
          <p:cNvSpPr>
            <a:spLocks noGrp="1" noChangeArrowheads="1"/>
          </p:cNvSpPr>
          <p:nvPr>
            <p:ph type="title"/>
          </p:nvPr>
        </p:nvSpPr>
        <p:spPr/>
        <p:txBody>
          <a:bodyPr/>
          <a:lstStyle/>
          <a:p>
            <a:pPr eaLnBrk="1" hangingPunct="1"/>
            <a:r>
              <a:rPr lang="tr-TR" altLang="en-US" smtClean="0"/>
              <a:t>What is Machine Learning?</a:t>
            </a:r>
          </a:p>
        </p:txBody>
      </p:sp>
      <p:sp>
        <p:nvSpPr>
          <p:cNvPr id="107523" name="Rectangle 3"/>
          <p:cNvSpPr>
            <a:spLocks noGrp="1" noChangeArrowheads="1"/>
          </p:cNvSpPr>
          <p:nvPr>
            <p:ph type="body" idx="1"/>
          </p:nvPr>
        </p:nvSpPr>
        <p:spPr>
          <a:xfrm>
            <a:off x="838200" y="1561648"/>
            <a:ext cx="9372600" cy="4581525"/>
          </a:xfrm>
        </p:spPr>
        <p:txBody>
          <a:bodyPr>
            <a:normAutofit fontScale="92500" lnSpcReduction="10000"/>
          </a:bodyPr>
          <a:lstStyle/>
          <a:p>
            <a:pPr eaLnBrk="1" hangingPunct="1">
              <a:defRPr/>
            </a:pPr>
            <a:endParaRPr lang="en-US" dirty="0" smtClean="0"/>
          </a:p>
          <a:p>
            <a:pPr eaLnBrk="1" hangingPunct="1">
              <a:defRPr/>
            </a:pPr>
            <a:r>
              <a:rPr lang="en-US" dirty="0" smtClean="0"/>
              <a:t>Machine Learning</a:t>
            </a:r>
          </a:p>
          <a:p>
            <a:pPr lvl="1" eaLnBrk="1" hangingPunct="1">
              <a:defRPr/>
            </a:pPr>
            <a:r>
              <a:rPr lang="en-US" dirty="0" smtClean="0">
                <a:ea typeface="+mn-ea"/>
                <a:cs typeface="+mn-cs"/>
              </a:rPr>
              <a:t>Study of algorithms that</a:t>
            </a:r>
          </a:p>
          <a:p>
            <a:pPr lvl="1" eaLnBrk="1" hangingPunct="1">
              <a:defRPr/>
            </a:pPr>
            <a:r>
              <a:rPr lang="en-US" dirty="0" smtClean="0">
                <a:ea typeface="+mn-ea"/>
                <a:cs typeface="+mn-cs"/>
              </a:rPr>
              <a:t>improve their performance</a:t>
            </a:r>
          </a:p>
          <a:p>
            <a:pPr lvl="1" eaLnBrk="1" hangingPunct="1">
              <a:defRPr/>
            </a:pPr>
            <a:r>
              <a:rPr lang="en-US" dirty="0" smtClean="0">
                <a:ea typeface="+mn-ea"/>
                <a:cs typeface="+mn-cs"/>
              </a:rPr>
              <a:t>at some task</a:t>
            </a:r>
          </a:p>
          <a:p>
            <a:pPr lvl="1" eaLnBrk="1" hangingPunct="1">
              <a:defRPr/>
            </a:pPr>
            <a:r>
              <a:rPr lang="en-US" dirty="0" smtClean="0">
                <a:ea typeface="+mn-ea"/>
                <a:cs typeface="+mn-cs"/>
              </a:rPr>
              <a:t>with experience</a:t>
            </a:r>
          </a:p>
          <a:p>
            <a:pPr eaLnBrk="1" hangingPunct="1">
              <a:defRPr/>
            </a:pPr>
            <a:r>
              <a:rPr lang="tr-TR" dirty="0" smtClean="0"/>
              <a:t>Optimize a performance criterion using example data or past experience.</a:t>
            </a:r>
          </a:p>
          <a:p>
            <a:pPr eaLnBrk="1" hangingPunct="1">
              <a:defRPr/>
            </a:pPr>
            <a:r>
              <a:rPr lang="tr-TR" dirty="0" smtClean="0"/>
              <a:t>Role of Statistics: Inference from a sample</a:t>
            </a:r>
          </a:p>
          <a:p>
            <a:pPr eaLnBrk="1" hangingPunct="1">
              <a:defRPr/>
            </a:pPr>
            <a:r>
              <a:rPr lang="tr-TR" dirty="0" smtClean="0"/>
              <a:t>Role of Computer science: Efficient algorithms to</a:t>
            </a:r>
          </a:p>
          <a:p>
            <a:pPr lvl="1" eaLnBrk="1" hangingPunct="1">
              <a:defRPr/>
            </a:pPr>
            <a:r>
              <a:rPr lang="tr-TR" dirty="0"/>
              <a:t>Solve the optimization problem</a:t>
            </a:r>
          </a:p>
          <a:p>
            <a:pPr lvl="1" eaLnBrk="1" hangingPunct="1">
              <a:defRPr/>
            </a:pPr>
            <a:r>
              <a:rPr lang="tr-TR" dirty="0"/>
              <a:t>Representing and evaluating the model for inference</a:t>
            </a:r>
          </a:p>
        </p:txBody>
      </p:sp>
    </p:spTree>
    <p:extLst>
      <p:ext uri="{BB962C8B-B14F-4D97-AF65-F5344CB8AC3E}">
        <p14:creationId xmlns:p14="http://schemas.microsoft.com/office/powerpoint/2010/main" val="3454246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b="1" dirty="0" smtClean="0"/>
              <a:t>Overview</a:t>
            </a:r>
            <a:endParaRPr lang="en-IN" sz="5400" b="1" dirty="0"/>
          </a:p>
        </p:txBody>
      </p:sp>
      <p:pic>
        <p:nvPicPr>
          <p:cNvPr id="4" name="Picture 3"/>
          <p:cNvPicPr>
            <a:picLocks noChangeAspect="1"/>
          </p:cNvPicPr>
          <p:nvPr/>
        </p:nvPicPr>
        <p:blipFill rotWithShape="1">
          <a:blip r:embed="rId2"/>
          <a:srcRect l="11068" t="34474" r="30478" b="15327"/>
          <a:stretch/>
        </p:blipFill>
        <p:spPr>
          <a:xfrm>
            <a:off x="1088570" y="1901370"/>
            <a:ext cx="9332687" cy="4506049"/>
          </a:xfrm>
          <a:prstGeom prst="rect">
            <a:avLst/>
          </a:prstGeom>
        </p:spPr>
      </p:pic>
    </p:spTree>
    <p:extLst>
      <p:ext uri="{BB962C8B-B14F-4D97-AF65-F5344CB8AC3E}">
        <p14:creationId xmlns:p14="http://schemas.microsoft.com/office/powerpoint/2010/main" val="707481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981201" y="457200"/>
            <a:ext cx="8258175" cy="757238"/>
          </a:xfrm>
        </p:spPr>
        <p:txBody>
          <a:bodyPr/>
          <a:lstStyle/>
          <a:p>
            <a:pPr eaLnBrk="1" hangingPunct="1"/>
            <a:r>
              <a:rPr lang="en-US" altLang="en-US" dirty="0" smtClean="0">
                <a:solidFill>
                  <a:schemeClr val="tx1"/>
                </a:solidFill>
              </a:rPr>
              <a:t>Growth of Machine Learning</a:t>
            </a:r>
          </a:p>
        </p:txBody>
      </p:sp>
      <p:sp>
        <p:nvSpPr>
          <p:cNvPr id="3" name="Content Placeholder 2"/>
          <p:cNvSpPr>
            <a:spLocks noGrp="1"/>
          </p:cNvSpPr>
          <p:nvPr>
            <p:ph idx="1"/>
          </p:nvPr>
        </p:nvSpPr>
        <p:spPr>
          <a:xfrm>
            <a:off x="1190171" y="1357314"/>
            <a:ext cx="10174515" cy="4535486"/>
          </a:xfrm>
        </p:spPr>
        <p:txBody>
          <a:bodyPr>
            <a:normAutofit fontScale="92500" lnSpcReduction="20000"/>
          </a:bodyPr>
          <a:lstStyle/>
          <a:p>
            <a:pPr eaLnBrk="1" hangingPunct="1">
              <a:defRPr/>
            </a:pPr>
            <a:r>
              <a:rPr lang="en-US" sz="2000" dirty="0"/>
              <a:t>Machine learning is preferred approach to</a:t>
            </a:r>
          </a:p>
          <a:p>
            <a:pPr lvl="1" eaLnBrk="1" hangingPunct="1">
              <a:defRPr/>
            </a:pPr>
            <a:r>
              <a:rPr lang="en-US" dirty="0" smtClean="0">
                <a:ea typeface="+mn-ea"/>
                <a:cs typeface="+mn-cs"/>
              </a:rPr>
              <a:t>Speech recognition, Natural language processing</a:t>
            </a:r>
          </a:p>
          <a:p>
            <a:pPr lvl="1" eaLnBrk="1" hangingPunct="1">
              <a:defRPr/>
            </a:pPr>
            <a:r>
              <a:rPr lang="en-US" dirty="0" smtClean="0">
                <a:ea typeface="+mn-ea"/>
                <a:cs typeface="+mn-cs"/>
              </a:rPr>
              <a:t>Computer vision</a:t>
            </a:r>
          </a:p>
          <a:p>
            <a:pPr lvl="1" eaLnBrk="1" hangingPunct="1">
              <a:defRPr/>
            </a:pPr>
            <a:r>
              <a:rPr lang="en-US" dirty="0" smtClean="0">
                <a:ea typeface="+mn-ea"/>
                <a:cs typeface="+mn-cs"/>
              </a:rPr>
              <a:t>Medical outcomes analysis</a:t>
            </a:r>
          </a:p>
          <a:p>
            <a:pPr lvl="1" eaLnBrk="1" hangingPunct="1">
              <a:defRPr/>
            </a:pPr>
            <a:r>
              <a:rPr lang="en-US" dirty="0" smtClean="0">
                <a:ea typeface="+mn-ea"/>
                <a:cs typeface="+mn-cs"/>
              </a:rPr>
              <a:t>Robot control</a:t>
            </a:r>
          </a:p>
          <a:p>
            <a:pPr lvl="1" eaLnBrk="1" hangingPunct="1">
              <a:defRPr/>
            </a:pPr>
            <a:r>
              <a:rPr lang="en-US" dirty="0" smtClean="0">
                <a:ea typeface="+mn-ea"/>
                <a:cs typeface="+mn-cs"/>
              </a:rPr>
              <a:t>Computational biology</a:t>
            </a:r>
          </a:p>
          <a:p>
            <a:pPr eaLnBrk="1" hangingPunct="1">
              <a:defRPr/>
            </a:pPr>
            <a:r>
              <a:rPr lang="en-US" sz="2000" dirty="0"/>
              <a:t>This trend is accelerating</a:t>
            </a:r>
          </a:p>
          <a:p>
            <a:pPr lvl="1" eaLnBrk="1" hangingPunct="1">
              <a:defRPr/>
            </a:pPr>
            <a:r>
              <a:rPr lang="en-US" dirty="0" smtClean="0">
                <a:ea typeface="+mn-ea"/>
                <a:cs typeface="+mn-cs"/>
              </a:rPr>
              <a:t>Improved machine learning algorithms</a:t>
            </a:r>
          </a:p>
          <a:p>
            <a:pPr lvl="1" eaLnBrk="1" hangingPunct="1">
              <a:defRPr/>
            </a:pPr>
            <a:r>
              <a:rPr lang="en-US" dirty="0" smtClean="0">
                <a:ea typeface="+mn-ea"/>
                <a:cs typeface="+mn-cs"/>
              </a:rPr>
              <a:t>Improved data capture, networking, faster computers</a:t>
            </a:r>
          </a:p>
          <a:p>
            <a:pPr lvl="1" eaLnBrk="1" hangingPunct="1">
              <a:defRPr/>
            </a:pPr>
            <a:r>
              <a:rPr lang="en-US" dirty="0" smtClean="0">
                <a:ea typeface="+mn-ea"/>
                <a:cs typeface="+mn-cs"/>
              </a:rPr>
              <a:t>Software too complex to write by hand</a:t>
            </a:r>
          </a:p>
          <a:p>
            <a:pPr lvl="1" eaLnBrk="1" hangingPunct="1">
              <a:defRPr/>
            </a:pPr>
            <a:r>
              <a:rPr lang="en-US" dirty="0" smtClean="0">
                <a:ea typeface="+mn-ea"/>
                <a:cs typeface="+mn-cs"/>
              </a:rPr>
              <a:t>New sensors / IO devices</a:t>
            </a:r>
          </a:p>
          <a:p>
            <a:pPr lvl="1" eaLnBrk="1" hangingPunct="1">
              <a:defRPr/>
            </a:pPr>
            <a:r>
              <a:rPr lang="en-US" dirty="0" smtClean="0">
                <a:ea typeface="+mn-ea"/>
                <a:cs typeface="+mn-cs"/>
              </a:rPr>
              <a:t>Demand for self-customization to user, environment</a:t>
            </a:r>
          </a:p>
          <a:p>
            <a:pPr lvl="1" eaLnBrk="1" hangingPunct="1">
              <a:defRPr/>
            </a:pPr>
            <a:r>
              <a:rPr lang="en-US" dirty="0" smtClean="0">
                <a:ea typeface="+mn-ea"/>
                <a:cs typeface="+mn-cs"/>
              </a:rPr>
              <a:t>It turns out to be difficult to extract knowledge from human </a:t>
            </a:r>
            <a:r>
              <a:rPr lang="en-US" dirty="0" err="1" smtClean="0">
                <a:ea typeface="+mn-ea"/>
                <a:cs typeface="+mn-cs"/>
              </a:rPr>
              <a:t>experts</a:t>
            </a:r>
            <a:r>
              <a:rPr lang="en-US" dirty="0" err="1" smtClean="0">
                <a:ea typeface="+mn-ea"/>
                <a:cs typeface="+mn-cs"/>
                <a:sym typeface="Wingdings" pitchFamily="2" charset="2"/>
              </a:rPr>
              <a:t></a:t>
            </a:r>
            <a:r>
              <a:rPr lang="en-US" i="1" dirty="0" err="1" smtClean="0">
                <a:ea typeface="+mn-ea"/>
                <a:cs typeface="+mn-cs"/>
                <a:sym typeface="Wingdings" pitchFamily="2" charset="2"/>
              </a:rPr>
              <a:t>failure</a:t>
            </a:r>
            <a:r>
              <a:rPr lang="en-US" i="1" dirty="0" smtClean="0">
                <a:ea typeface="+mn-ea"/>
                <a:cs typeface="+mn-cs"/>
                <a:sym typeface="Wingdings" pitchFamily="2" charset="2"/>
              </a:rPr>
              <a:t> of expert systems in the 1980’s.</a:t>
            </a:r>
            <a:endParaRPr lang="en-US" i="1" dirty="0" smtClean="0">
              <a:ea typeface="+mn-ea"/>
              <a:cs typeface="+mn-cs"/>
            </a:endParaRPr>
          </a:p>
        </p:txBody>
      </p:sp>
      <p:sp>
        <p:nvSpPr>
          <p:cNvPr id="4" name="Footer Placeholder 3"/>
          <p:cNvSpPr>
            <a:spLocks noGrp="1"/>
          </p:cNvSpPr>
          <p:nvPr>
            <p:ph type="ftr" sz="quarter" idx="10"/>
          </p:nvPr>
        </p:nvSpPr>
        <p:spPr/>
        <p:txBody>
          <a:bodyPr/>
          <a:lstStyle/>
          <a:p>
            <a:pPr>
              <a:defRPr/>
            </a:pPr>
            <a:r>
              <a:rPr lang="en-US"/>
              <a:t>Alpydin &amp; Ch. Eick: ML Topic1</a:t>
            </a:r>
            <a:endParaRPr lang="tr-TR"/>
          </a:p>
        </p:txBody>
      </p:sp>
      <p:sp>
        <p:nvSpPr>
          <p:cNvPr id="1126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Palatino Linotype" panose="02040502050505030304" pitchFamily="18" charset="0"/>
              </a:defRPr>
            </a:lvl1pPr>
            <a:lvl2pPr marL="742950" indent="-285750" eaLnBrk="0" hangingPunct="0">
              <a:defRPr sz="3200">
                <a:solidFill>
                  <a:schemeClr val="tx1"/>
                </a:solidFill>
                <a:latin typeface="Palatino Linotype" panose="02040502050505030304" pitchFamily="18" charset="0"/>
              </a:defRPr>
            </a:lvl2pPr>
            <a:lvl3pPr marL="1143000" indent="-228600" eaLnBrk="0" hangingPunct="0">
              <a:defRPr sz="3200">
                <a:solidFill>
                  <a:schemeClr val="tx1"/>
                </a:solidFill>
                <a:latin typeface="Palatino Linotype" panose="02040502050505030304" pitchFamily="18" charset="0"/>
              </a:defRPr>
            </a:lvl3pPr>
            <a:lvl4pPr marL="1600200" indent="-228600" eaLnBrk="0" hangingPunct="0">
              <a:defRPr sz="3200">
                <a:solidFill>
                  <a:schemeClr val="tx1"/>
                </a:solidFill>
                <a:latin typeface="Palatino Linotype" panose="02040502050505030304" pitchFamily="18" charset="0"/>
              </a:defRPr>
            </a:lvl4pPr>
            <a:lvl5pPr marL="2057400" indent="-228600" eaLnBrk="0" hangingPunct="0">
              <a:defRPr sz="3200">
                <a:solidFill>
                  <a:schemeClr val="tx1"/>
                </a:solidFill>
                <a:latin typeface="Palatino Linotype" panose="02040502050505030304" pitchFamily="18" charset="0"/>
              </a:defRPr>
            </a:lvl5pPr>
            <a:lvl6pPr marL="2514600" indent="-228600" eaLnBrk="0" fontAlgn="base" hangingPunct="0">
              <a:spcBef>
                <a:spcPct val="0"/>
              </a:spcBef>
              <a:spcAft>
                <a:spcPct val="0"/>
              </a:spcAft>
              <a:defRPr sz="3200">
                <a:solidFill>
                  <a:schemeClr val="tx1"/>
                </a:solidFill>
                <a:latin typeface="Palatino Linotype" panose="02040502050505030304" pitchFamily="18" charset="0"/>
              </a:defRPr>
            </a:lvl6pPr>
            <a:lvl7pPr marL="2971800" indent="-228600" eaLnBrk="0" fontAlgn="base" hangingPunct="0">
              <a:spcBef>
                <a:spcPct val="0"/>
              </a:spcBef>
              <a:spcAft>
                <a:spcPct val="0"/>
              </a:spcAft>
              <a:defRPr sz="3200">
                <a:solidFill>
                  <a:schemeClr val="tx1"/>
                </a:solidFill>
                <a:latin typeface="Palatino Linotype" panose="02040502050505030304" pitchFamily="18" charset="0"/>
              </a:defRPr>
            </a:lvl7pPr>
            <a:lvl8pPr marL="3429000" indent="-228600" eaLnBrk="0" fontAlgn="base" hangingPunct="0">
              <a:spcBef>
                <a:spcPct val="0"/>
              </a:spcBef>
              <a:spcAft>
                <a:spcPct val="0"/>
              </a:spcAft>
              <a:defRPr sz="3200">
                <a:solidFill>
                  <a:schemeClr val="tx1"/>
                </a:solidFill>
                <a:latin typeface="Palatino Linotype" panose="02040502050505030304" pitchFamily="18" charset="0"/>
              </a:defRPr>
            </a:lvl8pPr>
            <a:lvl9pPr marL="3886200" indent="-228600" eaLnBrk="0" fontAlgn="base" hangingPunct="0">
              <a:spcBef>
                <a:spcPct val="0"/>
              </a:spcBef>
              <a:spcAft>
                <a:spcPct val="0"/>
              </a:spcAft>
              <a:defRPr sz="3200">
                <a:solidFill>
                  <a:schemeClr val="tx1"/>
                </a:solidFill>
                <a:latin typeface="Palatino Linotype" panose="02040502050505030304" pitchFamily="18" charset="0"/>
              </a:defRPr>
            </a:lvl9pPr>
          </a:lstStyle>
          <a:p>
            <a:pPr eaLnBrk="1" hangingPunct="1"/>
            <a:fld id="{B692808D-8E3A-4C57-B148-A273D03C6A43}" type="slidenum">
              <a:rPr lang="tr-TR" altLang="en-US" sz="1400"/>
              <a:pPr eaLnBrk="1" hangingPunct="1"/>
              <a:t>9</a:t>
            </a:fld>
            <a:endParaRPr lang="tr-TR" altLang="en-US" sz="1400"/>
          </a:p>
        </p:txBody>
      </p:sp>
    </p:spTree>
    <p:extLst>
      <p:ext uri="{BB962C8B-B14F-4D97-AF65-F5344CB8AC3E}">
        <p14:creationId xmlns:p14="http://schemas.microsoft.com/office/powerpoint/2010/main" val="2817442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417</Words>
  <Application>Microsoft Office PowerPoint</Application>
  <PresentationFormat>Widescreen</PresentationFormat>
  <Paragraphs>82</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Garamond</vt:lpstr>
      <vt:lpstr>Palatino Linotype</vt:lpstr>
      <vt:lpstr>Wingdings</vt:lpstr>
      <vt:lpstr>Office Theme</vt:lpstr>
      <vt:lpstr>AI, Machine Learning &amp; Deep Learning</vt:lpstr>
      <vt:lpstr>Artificial intelligences</vt:lpstr>
      <vt:lpstr>Let’s Talk About How Artificial Intelligence Came Into Existence</vt:lpstr>
      <vt:lpstr>Use Case</vt:lpstr>
      <vt:lpstr>Why “Learn”?</vt:lpstr>
      <vt:lpstr>What We Talk About When We  Talk About“Learning”</vt:lpstr>
      <vt:lpstr>What is Machine Learning?</vt:lpstr>
      <vt:lpstr>Overview</vt:lpstr>
      <vt:lpstr>Growth of Machine Learning</vt:lpstr>
      <vt:lpstr>Type of Learning</vt:lpstr>
      <vt:lpstr>Drawbacks of the Machine Learning</vt:lpstr>
      <vt:lpstr>Neural network</vt:lpstr>
      <vt:lpstr>Deep Learning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Machine Learning &amp; Deep Learning</dc:title>
  <dc:creator>anuj Kumar Jain</dc:creator>
  <cp:lastModifiedBy>anuj Kumar Jain</cp:lastModifiedBy>
  <cp:revision>7</cp:revision>
  <dcterms:created xsi:type="dcterms:W3CDTF">2019-02-02T00:43:50Z</dcterms:created>
  <dcterms:modified xsi:type="dcterms:W3CDTF">2019-02-02T04:54:43Z</dcterms:modified>
</cp:coreProperties>
</file>