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08" r:id="rId2"/>
    <p:sldMasterId id="2147483722" r:id="rId3"/>
    <p:sldMasterId id="2147483735" r:id="rId4"/>
    <p:sldMasterId id="2147483836" r:id="rId5"/>
  </p:sldMasterIdLst>
  <p:notesMasterIdLst>
    <p:notesMasterId r:id="rId24"/>
  </p:notesMasterIdLst>
  <p:handoutMasterIdLst>
    <p:handoutMasterId r:id="rId25"/>
  </p:handoutMasterIdLst>
  <p:sldIdLst>
    <p:sldId id="367" r:id="rId6"/>
    <p:sldId id="491" r:id="rId7"/>
    <p:sldId id="492" r:id="rId8"/>
    <p:sldId id="493" r:id="rId9"/>
    <p:sldId id="494" r:id="rId10"/>
    <p:sldId id="496" r:id="rId11"/>
    <p:sldId id="497" r:id="rId12"/>
    <p:sldId id="498" r:id="rId13"/>
    <p:sldId id="499" r:id="rId14"/>
    <p:sldId id="500" r:id="rId15"/>
    <p:sldId id="501" r:id="rId16"/>
    <p:sldId id="460" r:id="rId17"/>
    <p:sldId id="461" r:id="rId18"/>
    <p:sldId id="466" r:id="rId19"/>
    <p:sldId id="467" r:id="rId20"/>
    <p:sldId id="468" r:id="rId21"/>
    <p:sldId id="469" r:id="rId22"/>
    <p:sldId id="480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9822" autoAdjust="0"/>
  </p:normalViewPr>
  <p:slideViewPr>
    <p:cSldViewPr>
      <p:cViewPr>
        <p:scale>
          <a:sx n="75" d="100"/>
          <a:sy n="75" d="100"/>
        </p:scale>
        <p:origin x="450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A1110-7A87-44BD-8F72-4448EFC73F3F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9E8AD-F2C5-4FAF-8FCF-28604B1D7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0412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6T20:22:39.77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6550 5941 7847,'0'0'-128,"0"0"32,0 0 352,0 0 449,19 0 640,-19 0-128,20 0-512,-20 0-33,20 0 97,-20 0-160,0 0-193,20 20-192,-20-20 0,20 20-63,-20-20-33,0 20-32,19 0 0,-19 19 128,0-19-64,0 20 0,0 0-63,0 0-33,0-1-32,0 1-32,0 0 64,0-21-64,0 22 32,-19-2 0,19 1-32,0 0 32,-20-1 32,20 1-64,-20 1 32,0-3 0,0 2 0,1 0-32,-1 0 32,0 0 32,0-20 32,0 19 0,1 1-32,-1 0-32,0-1-32,0 1 64,-1 0-64,3 0 32,-2 0-32,-1-1 0,1 1 129,0-1-1,2 1-64,-3 20-64,1-21 32,0 1-32,0 0 32,0-1-32,20 1 0,-19 0 32,19-21 0,0 22 0,-20-21-32,0 20 0,20-1 32,-20-19-64,20 20 64,-20-1-32,1-19 0,19 20 32,-20 0-32,0 0 32,20-20-32,-21 19 32,1-19-64,20 20 32,-18 0 0,18-21 32,-20 21-32,20 0 0,-21 0 64,1-20-96,20 19 0,-20 1 32,1 0 32,19 0-32,-20-20-32,20 19-32,-20-19 160,20 20-96,-20-21-32,20 21 96,0-19-128,0-2 64,-20 1 0,20 20 32,0-20-32,0 19 0,0-19 0,0 0 32,-19 20-32,19-20 0,0-1 0,0 21 0,0-20-32,0 0 32,0 20 0,0-20 32,0-1-96,0 2 96,0 18-64,0-19 32,0 0 32,19 20 0,-19-20 0,0-1 0,0 21 0,20-20-32,-20 20 0,20-21 0,0 1 64,-20 1-128,20-2 64,-1 21 96,-19-21-64,20 2 32,0-1-64,1 0 64,-1 0 64,-2-1-224,23 2 96,-21-2 64,0 1-64,-1 0 0,1-20 65,0 20-162,0 0 161,0 0-96,-1-1 64,21 1-32,-20-20 97,0 20-97,1 0-97,17-20 162,-18 20-97,21-20-1,-23 20 130,23-20-129,-21 19 0,19-19 128,1 0-128,-20 0 32,19 21 32,-19-21-64,20 0 64,-1 0-32,1 0 0,-20 0 0,19 0 0,2 19 64,-1-19-160,-1 0 32,1 0 128,-1 20-64,1-20 0,-20 0 0,20 20-32,-1-20 96,2 0-128,-3 20 128,3-20-32,-1 0-64,-1 0 0,1 20 32,19-20 64,-19 20-96,-1-20 64,1 0-64,1 20 128,-3-20-224,3 19-97,18-19 450,-19 20-161,-1-20-64,21 0 32,-20 21 0,19-21-32,-18 19 0,-3-19 32,23 0-32,-22 20-32,1 0 96,19-20-64,-19 0 32,19 19 32,-19-19-96,19 21 256,-18-21-64,-3 0-160,3 20 0,-1-20 64,19 0-64,-19 0-32,-1 19 64,1-19 0,1 0 0,-23 0 32,22 20-64,1-20 32,-2 0-64,1 20 128,-20-20-160,19 0 128,1 0-64,-1 20 65,-19-20-162,20 0 129,-1 20-32,1-20 65,1 0-65,18 0-65,-19 0 130,-1 20-33,1-20 0,0 0-64,-1 0 64,1 0-64,19 0 160,-18 0-160,17-20 32,3 20-64,-22 0 128,21 0-64,-1 0 0,0-20 96,1 20-192,-1 0 96,2 0 0,-2 0-32,0 0 64,1-20-32,-1 20 0,1 0 64,-1 0 0,2 0 128,-22 0-160,1 0-96,-1 0 0,1 0-449,0 0-255,-21-20 31,1 20-192,-20 0-1377,0 0-8873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32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98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4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33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74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01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608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625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822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6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463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307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145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710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078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1266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491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22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9" r:id="rId20"/>
    <p:sldLayoutId id="2147483808" r:id="rId21"/>
    <p:sldLayoutId id="2147483830" r:id="rId22"/>
    <p:sldLayoutId id="2147483831" r:id="rId23"/>
    <p:sldLayoutId id="2147483832" r:id="rId24"/>
    <p:sldLayoutId id="2147483833" r:id="rId25"/>
    <p:sldLayoutId id="2147483834" r:id="rId26"/>
    <p:sldLayoutId id="2147483835" r:id="rId2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4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4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4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4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48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4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4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4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4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7" y="4932894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5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27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58.png"/><Relationship Id="rId17" Type="http://schemas.openxmlformats.org/officeDocument/2006/relationships/image" Target="../media/image67.png"/><Relationship Id="rId2" Type="http://schemas.openxmlformats.org/officeDocument/2006/relationships/tags" Target="../tags/tag51.xml"/><Relationship Id="rId16" Type="http://schemas.openxmlformats.org/officeDocument/2006/relationships/image" Target="../media/image66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24.png"/><Relationship Id="rId5" Type="http://schemas.openxmlformats.org/officeDocument/2006/relationships/tags" Target="../tags/tag54.xml"/><Relationship Id="rId15" Type="http://schemas.openxmlformats.org/officeDocument/2006/relationships/image" Target="../media/image65.png"/><Relationship Id="rId10" Type="http://schemas.openxmlformats.org/officeDocument/2006/relationships/image" Target="../media/image23.png"/><Relationship Id="rId4" Type="http://schemas.openxmlformats.org/officeDocument/2006/relationships/tags" Target="../tags/tag53.xml"/><Relationship Id="rId9" Type="http://schemas.openxmlformats.org/officeDocument/2006/relationships/image" Target="../media/image60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0.png"/><Relationship Id="rId3" Type="http://schemas.openxmlformats.org/officeDocument/2006/relationships/tags" Target="../tags/tag59.xml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5.jpeg"/><Relationship Id="rId11" Type="http://schemas.openxmlformats.org/officeDocument/2006/relationships/image" Target="../media/image68.png"/><Relationship Id="rId5" Type="http://schemas.openxmlformats.org/officeDocument/2006/relationships/slideLayout" Target="../slideLayouts/slideLayout97.xml"/><Relationship Id="rId10" Type="http://schemas.openxmlformats.org/officeDocument/2006/relationships/image" Target="../media/image63.png"/><Relationship Id="rId4" Type="http://schemas.openxmlformats.org/officeDocument/2006/relationships/tags" Target="../tags/tag60.xml"/><Relationship Id="rId9" Type="http://schemas.openxmlformats.org/officeDocument/2006/relationships/image" Target="../media/image6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tags" Target="../tags/tag63.xml"/><Relationship Id="rId21" Type="http://schemas.openxmlformats.org/officeDocument/2006/relationships/image" Target="../media/image80.png"/><Relationship Id="rId7" Type="http://schemas.openxmlformats.org/officeDocument/2006/relationships/tags" Target="../tags/tag67.xml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tags" Target="../tags/tag62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87.xml"/><Relationship Id="rId5" Type="http://schemas.openxmlformats.org/officeDocument/2006/relationships/tags" Target="../tags/tag65.xml"/><Relationship Id="rId15" Type="http://schemas.openxmlformats.org/officeDocument/2006/relationships/image" Target="../media/image74.png"/><Relationship Id="rId10" Type="http://schemas.openxmlformats.org/officeDocument/2006/relationships/tags" Target="../tags/tag70.xml"/><Relationship Id="rId19" Type="http://schemas.openxmlformats.org/officeDocument/2006/relationships/image" Target="../media/image78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73.xml"/><Relationship Id="rId7" Type="http://schemas.openxmlformats.org/officeDocument/2006/relationships/image" Target="../media/image81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97.xml"/><Relationship Id="rId11" Type="http://schemas.openxmlformats.org/officeDocument/2006/relationships/image" Target="../media/image85.png"/><Relationship Id="rId5" Type="http://schemas.openxmlformats.org/officeDocument/2006/relationships/tags" Target="../tags/tag75.xml"/><Relationship Id="rId10" Type="http://schemas.openxmlformats.org/officeDocument/2006/relationships/image" Target="../media/image84.png"/><Relationship Id="rId4" Type="http://schemas.openxmlformats.org/officeDocument/2006/relationships/tags" Target="../tags/tag74.xml"/><Relationship Id="rId9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78.xml"/><Relationship Id="rId7" Type="http://schemas.openxmlformats.org/officeDocument/2006/relationships/image" Target="../media/image86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97.xml"/><Relationship Id="rId11" Type="http://schemas.openxmlformats.org/officeDocument/2006/relationships/image" Target="../media/image90.png"/><Relationship Id="rId5" Type="http://schemas.openxmlformats.org/officeDocument/2006/relationships/tags" Target="../tags/tag80.xml"/><Relationship Id="rId10" Type="http://schemas.openxmlformats.org/officeDocument/2006/relationships/image" Target="../media/image89.png"/><Relationship Id="rId4" Type="http://schemas.openxmlformats.org/officeDocument/2006/relationships/tags" Target="../tags/tag79.xml"/><Relationship Id="rId9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360.png"/><Relationship Id="rId3" Type="http://schemas.openxmlformats.org/officeDocument/2006/relationships/tags" Target="../tags/tag83.xml"/><Relationship Id="rId21" Type="http://schemas.openxmlformats.org/officeDocument/2006/relationships/image" Target="../media/image101.png"/><Relationship Id="rId7" Type="http://schemas.openxmlformats.org/officeDocument/2006/relationships/tags" Target="../tags/tag87.xml"/><Relationship Id="rId12" Type="http://schemas.openxmlformats.org/officeDocument/2006/relationships/slideLayout" Target="../slideLayouts/slideLayout97.xml"/><Relationship Id="rId17" Type="http://schemas.openxmlformats.org/officeDocument/2006/relationships/image" Target="../media/image95.png"/><Relationship Id="rId25" Type="http://schemas.openxmlformats.org/officeDocument/2006/relationships/image" Target="../media/image350.png"/><Relationship Id="rId2" Type="http://schemas.openxmlformats.org/officeDocument/2006/relationships/tags" Target="../tags/tag82.xml"/><Relationship Id="rId16" Type="http://schemas.openxmlformats.org/officeDocument/2006/relationships/image" Target="../media/image94.png"/><Relationship Id="rId20" Type="http://schemas.openxmlformats.org/officeDocument/2006/relationships/image" Target="../media/image100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image" Target="../media/image340.png"/><Relationship Id="rId5" Type="http://schemas.openxmlformats.org/officeDocument/2006/relationships/tags" Target="../tags/tag85.xml"/><Relationship Id="rId15" Type="http://schemas.openxmlformats.org/officeDocument/2006/relationships/image" Target="../media/image93.png"/><Relationship Id="rId23" Type="http://schemas.openxmlformats.org/officeDocument/2006/relationships/image" Target="../media/image103.png"/><Relationship Id="rId10" Type="http://schemas.openxmlformats.org/officeDocument/2006/relationships/tags" Target="../tags/tag90.xml"/><Relationship Id="rId19" Type="http://schemas.openxmlformats.org/officeDocument/2006/relationships/image" Target="../media/image98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image" Target="../media/image92.png"/><Relationship Id="rId22" Type="http://schemas.openxmlformats.org/officeDocument/2006/relationships/image" Target="../media/image102.png"/><Relationship Id="rId27" Type="http://schemas.openxmlformats.org/officeDocument/2006/relationships/image" Target="../media/image3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2.png"/><Relationship Id="rId3" Type="http://schemas.openxmlformats.org/officeDocument/2006/relationships/tags" Target="../tags/tag94.xml"/><Relationship Id="rId7" Type="http://schemas.openxmlformats.org/officeDocument/2006/relationships/slideLayout" Target="../slideLayouts/slideLayout97.xml"/><Relationship Id="rId12" Type="http://schemas.openxmlformats.org/officeDocument/2006/relationships/image" Target="../media/image108.png"/><Relationship Id="rId17" Type="http://schemas.openxmlformats.org/officeDocument/2006/relationships/image" Target="../media/image470.png"/><Relationship Id="rId2" Type="http://schemas.openxmlformats.org/officeDocument/2006/relationships/tags" Target="../tags/tag93.xml"/><Relationship Id="rId16" Type="http://schemas.openxmlformats.org/officeDocument/2006/relationships/image" Target="../media/image460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../media/image107.png"/><Relationship Id="rId5" Type="http://schemas.openxmlformats.org/officeDocument/2006/relationships/tags" Target="../tags/tag96.xml"/><Relationship Id="rId15" Type="http://schemas.openxmlformats.org/officeDocument/2006/relationships/image" Target="../media/image450.png"/><Relationship Id="rId10" Type="http://schemas.openxmlformats.org/officeDocument/2006/relationships/image" Target="../media/image106.png"/><Relationship Id="rId19" Type="http://schemas.openxmlformats.org/officeDocument/2006/relationships/image" Target="../media/image113.png"/><Relationship Id="rId4" Type="http://schemas.openxmlformats.org/officeDocument/2006/relationships/tags" Target="../tags/tag95.xml"/><Relationship Id="rId9" Type="http://schemas.openxmlformats.org/officeDocument/2006/relationships/image" Target="../media/image105.png"/><Relationship Id="rId14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18" Type="http://schemas.openxmlformats.org/officeDocument/2006/relationships/image" Target="../media/image111.png"/><Relationship Id="rId26" Type="http://schemas.openxmlformats.org/officeDocument/2006/relationships/image" Target="../media/image121.png"/><Relationship Id="rId3" Type="http://schemas.openxmlformats.org/officeDocument/2006/relationships/tags" Target="../tags/tag100.xml"/><Relationship Id="rId21" Type="http://schemas.openxmlformats.org/officeDocument/2006/relationships/image" Target="../media/image116.png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image" Target="../media/image110.png"/><Relationship Id="rId25" Type="http://schemas.openxmlformats.org/officeDocument/2006/relationships/image" Target="../media/image120.png"/><Relationship Id="rId2" Type="http://schemas.openxmlformats.org/officeDocument/2006/relationships/tags" Target="../tags/tag99.xml"/><Relationship Id="rId16" Type="http://schemas.openxmlformats.org/officeDocument/2006/relationships/slideLayout" Target="../slideLayouts/slideLayout97.xml"/><Relationship Id="rId20" Type="http://schemas.openxmlformats.org/officeDocument/2006/relationships/image" Target="../media/image115.png"/><Relationship Id="rId29" Type="http://schemas.openxmlformats.org/officeDocument/2006/relationships/image" Target="../media/image124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image" Target="../media/image119.png"/><Relationship Id="rId32" Type="http://schemas.openxmlformats.org/officeDocument/2006/relationships/image" Target="../media/image650.png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tags" Target="../tags/tag107.xml"/><Relationship Id="rId19" Type="http://schemas.openxmlformats.org/officeDocument/2006/relationships/image" Target="../media/image114.png"/><Relationship Id="rId31" Type="http://schemas.openxmlformats.org/officeDocument/2006/relationships/image" Target="../media/image126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7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image" Target="../media/image1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emf"/><Relationship Id="rId4" Type="http://schemas.openxmlformats.org/officeDocument/2006/relationships/slideLayout" Target="../slideLayouts/slideLayout97.xml"/><Relationship Id="rId9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97.xml"/><Relationship Id="rId12" Type="http://schemas.openxmlformats.org/officeDocument/2006/relationships/image" Target="../media/image24.png"/><Relationship Id="rId2" Type="http://schemas.openxmlformats.org/officeDocument/2006/relationships/tags" Target="../tags/tag6.xml"/><Relationship Id="rId16" Type="http://schemas.openxmlformats.org/officeDocument/2006/relationships/image" Target="../media/image31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23.png"/><Relationship Id="rId5" Type="http://schemas.openxmlformats.org/officeDocument/2006/relationships/tags" Target="../tags/tag9.xml"/><Relationship Id="rId1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tags" Target="../tags/tag8.xml"/><Relationship Id="rId9" Type="http://schemas.openxmlformats.org/officeDocument/2006/relationships/image" Target="../media/image21.png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3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8.png"/><Relationship Id="rId5" Type="http://schemas.openxmlformats.org/officeDocument/2006/relationships/tags" Target="../tags/tag15.xml"/><Relationship Id="rId15" Type="http://schemas.openxmlformats.org/officeDocument/2006/relationships/image" Target="../media/image34.png"/><Relationship Id="rId10" Type="http://schemas.openxmlformats.org/officeDocument/2006/relationships/image" Target="../media/image27.png"/><Relationship Id="rId4" Type="http://schemas.openxmlformats.org/officeDocument/2006/relationships/tags" Target="../tags/tag14.xml"/><Relationship Id="rId9" Type="http://schemas.openxmlformats.org/officeDocument/2006/relationships/image" Target="../media/image26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36.png"/><Relationship Id="rId39" Type="http://schemas.openxmlformats.org/officeDocument/2006/relationships/image" Target="../media/image49.png"/><Relationship Id="rId21" Type="http://schemas.openxmlformats.org/officeDocument/2006/relationships/tags" Target="../tags/tag38.xml"/><Relationship Id="rId34" Type="http://schemas.openxmlformats.org/officeDocument/2006/relationships/image" Target="../media/image44.png"/><Relationship Id="rId42" Type="http://schemas.openxmlformats.org/officeDocument/2006/relationships/image" Target="../media/image53.png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image" Target="../media/image39.png"/><Relationship Id="rId41" Type="http://schemas.openxmlformats.org/officeDocument/2006/relationships/image" Target="../media/image52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slideLayout" Target="../slideLayouts/slideLayout97.xml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image" Target="../media/image51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image" Target="../media/image41.png"/><Relationship Id="rId44" Type="http://schemas.openxmlformats.org/officeDocument/2006/relationships/image" Target="../media/image5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4.png"/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3.png"/><Relationship Id="rId18" Type="http://schemas.openxmlformats.org/officeDocument/2006/relationships/image" Target="../media/image59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57.png"/><Relationship Id="rId17" Type="http://schemas.openxmlformats.org/officeDocument/2006/relationships/image" Target="../media/image28.png"/><Relationship Id="rId25" Type="http://schemas.openxmlformats.org/officeDocument/2006/relationships/image" Target="../media/image61.gif"/><Relationship Id="rId2" Type="http://schemas.openxmlformats.org/officeDocument/2006/relationships/tags" Target="../tags/tag42.xml"/><Relationship Id="rId16" Type="http://schemas.openxmlformats.org/officeDocument/2006/relationships/image" Target="../media/image27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56.png"/><Relationship Id="rId24" Type="http://schemas.openxmlformats.org/officeDocument/2006/relationships/image" Target="../media/image99.png"/><Relationship Id="rId5" Type="http://schemas.openxmlformats.org/officeDocument/2006/relationships/tags" Target="../tags/tag45.xml"/><Relationship Id="rId15" Type="http://schemas.openxmlformats.org/officeDocument/2006/relationships/image" Target="../media/image58.png"/><Relationship Id="rId23" Type="http://schemas.openxmlformats.org/officeDocument/2006/relationships/image" Target="../media/image64.png"/><Relationship Id="rId10" Type="http://schemas.openxmlformats.org/officeDocument/2006/relationships/slideLayout" Target="../slideLayouts/slideLayout97.xml"/><Relationship Id="rId19" Type="http://schemas.openxmlformats.org/officeDocument/2006/relationships/image" Target="../media/image60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24.png"/><Relationship Id="rId22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87500" y="1200150"/>
            <a:ext cx="6450807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algorithm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OR function</a:t>
            </a:r>
            <a:endParaRPr lang="en-US" sz="2400" b="1" dirty="0"/>
          </a:p>
        </p:txBody>
      </p:sp>
      <p:sp>
        <p:nvSpPr>
          <p:cNvPr id="67" name="Oval 66"/>
          <p:cNvSpPr/>
          <p:nvPr/>
        </p:nvSpPr>
        <p:spPr>
          <a:xfrm>
            <a:off x="655015" y="2811406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55015" y="2132360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5015" y="1453313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74" idx="6"/>
          </p:cNvCxnSpPr>
          <p:nvPr/>
        </p:nvCxnSpPr>
        <p:spPr>
          <a:xfrm>
            <a:off x="2829565" y="2385443"/>
            <a:ext cx="527000" cy="10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  <a:endCxn id="74" idx="2"/>
          </p:cNvCxnSpPr>
          <p:nvPr/>
        </p:nvCxnSpPr>
        <p:spPr>
          <a:xfrm>
            <a:off x="1182015" y="1714485"/>
            <a:ext cx="1120550" cy="6709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74" idx="2"/>
          </p:cNvCxnSpPr>
          <p:nvPr/>
        </p:nvCxnSpPr>
        <p:spPr>
          <a:xfrm flipV="1">
            <a:off x="1182015" y="2385442"/>
            <a:ext cx="1120550" cy="80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6"/>
            <a:endCxn id="74" idx="2"/>
          </p:cNvCxnSpPr>
          <p:nvPr/>
        </p:nvCxnSpPr>
        <p:spPr>
          <a:xfrm flipV="1">
            <a:off x="1182015" y="2385442"/>
            <a:ext cx="1120550" cy="6871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302565" y="2124270"/>
            <a:ext cx="527000" cy="52234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47231"/>
            <a:ext cx="619125" cy="25527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2" y="2345424"/>
            <a:ext cx="222885" cy="15049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5" y="3018524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5" y="1655652"/>
            <a:ext cx="228600" cy="150395"/>
          </a:xfrm>
          <a:prstGeom prst="rect">
            <a:avLst/>
          </a:prstGeom>
        </p:spPr>
      </p:pic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30187"/>
              </p:ext>
            </p:extLst>
          </p:nvPr>
        </p:nvGraphicFramePr>
        <p:xfrm>
          <a:off x="4495800" y="1575561"/>
          <a:ext cx="4191000" cy="2171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89"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35" y="1647217"/>
            <a:ext cx="378058" cy="255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64" y="1630645"/>
            <a:ext cx="387752" cy="25527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196" y="1577868"/>
            <a:ext cx="875134" cy="3608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3428" y="163704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8033" y="20543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63428" y="272901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2992" y="3481685"/>
                <a:ext cx="43591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/>
                              <a:ea typeface="Cambria Math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r>
                        <a:rPr lang="en-US" sz="2400" b="0" i="1" smtClean="0">
                          <a:latin typeface="Cambria Math"/>
                        </a:rPr>
                        <m:t>(−10+20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+20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2" y="3481685"/>
                <a:ext cx="4359145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140" r="-125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77000" y="1987472"/>
                <a:ext cx="247228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𝑔</m:t>
                      </m:r>
                      <m:r>
                        <a:rPr lang="en-US" sz="2600" b="0" i="1" smtClean="0">
                          <a:latin typeface="Cambria Math"/>
                        </a:rPr>
                        <m:t>(−10)≈0</m:t>
                      </m:r>
                    </m:oMath>
                  </m:oMathPara>
                </a14:m>
                <a:endParaRPr lang="en-US" sz="2600" dirty="0" smtClean="0"/>
              </a:p>
              <a:p>
                <a:pPr algn="ctr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𝑔</m:t>
                      </m:r>
                      <m:r>
                        <a:rPr lang="en-US" sz="2600" i="1">
                          <a:latin typeface="Cambria Math"/>
                        </a:rPr>
                        <m:t>(10)≈1</m:t>
                      </m:r>
                    </m:oMath>
                  </m:oMathPara>
                </a14:m>
                <a:endParaRPr lang="en-US" sz="2600" dirty="0"/>
              </a:p>
              <a:p>
                <a:pPr algn="ctr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𝑔</m:t>
                      </m:r>
                      <m:r>
                        <a:rPr lang="en-US" sz="2600" i="1">
                          <a:latin typeface="Cambria Math"/>
                        </a:rPr>
                        <m:t>(10)≈1</m:t>
                      </m:r>
                    </m:oMath>
                  </m:oMathPara>
                </a14:m>
                <a:endParaRPr lang="en-US" sz="2600" dirty="0"/>
              </a:p>
              <a:p>
                <a:pPr algn="ctr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𝑔</m:t>
                      </m:r>
                      <m:r>
                        <a:rPr lang="en-US" sz="2600" i="1">
                          <a:latin typeface="Cambria Math"/>
                        </a:rPr>
                        <m:t>(30)≈1</m:t>
                      </m:r>
                    </m:oMath>
                  </m:oMathPara>
                </a14:m>
                <a:endParaRPr lang="en-US" sz="26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987472"/>
                <a:ext cx="2472282" cy="221599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79459" y="3943350"/>
                <a:ext cx="3680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/>
                              <a:ea typeface="Cambria Math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 </m:t>
                      </m:r>
                      <m:r>
                        <a:rPr lang="en-US" sz="3600" b="0" i="1" smtClean="0">
                          <a:latin typeface="Cambria Math"/>
                        </a:rPr>
                        <m:t>𝑂𝑅</m:t>
                      </m:r>
                      <m:r>
                        <a:rPr lang="en-US" sz="3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59" y="3943350"/>
                <a:ext cx="3680460" cy="64633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3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4" grpId="0" animBg="1"/>
      <p:bldP spid="4" grpId="0"/>
      <p:bldP spid="20" grpId="0"/>
      <p:bldP spid="21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8575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output units: 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-all.</a:t>
            </a:r>
            <a:endParaRPr lang="en-US" sz="2400" b="1" dirty="0"/>
          </a:p>
        </p:txBody>
      </p:sp>
      <p:pic>
        <p:nvPicPr>
          <p:cNvPr id="2" name="Picture 6" descr="http://t2.gstatic.com/images?q=tbn:ANd9GcTL9hSacq02lg06-d1mjwiBX5E3yNKEBXdBdyL2OuTvLG_4Wq1i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" b="2050"/>
          <a:stretch/>
        </p:blipFill>
        <p:spPr bwMode="auto">
          <a:xfrm>
            <a:off x="6657924" y="762233"/>
            <a:ext cx="1471352" cy="9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/>
          <p:cNvPicPr>
            <a:picLocks noChangeAspect="1" noChangeArrowheads="1"/>
          </p:cNvPicPr>
          <p:nvPr/>
        </p:nvPicPr>
        <p:blipFill rotWithShape="1">
          <a:blip r:embed="rId7" cstate="print"/>
          <a:srcRect t="5752" b="5752"/>
          <a:stretch/>
        </p:blipFill>
        <p:spPr bwMode="auto">
          <a:xfrm>
            <a:off x="4750615" y="762233"/>
            <a:ext cx="1471352" cy="98090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 rotWithShape="1">
          <a:blip r:embed="rId8" cstate="print"/>
          <a:srcRect l="4106" t="18643" r="4106"/>
          <a:stretch/>
        </p:blipFill>
        <p:spPr bwMode="auto">
          <a:xfrm>
            <a:off x="2843307" y="762233"/>
            <a:ext cx="1471353" cy="98090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074" name="Picture 2" descr="http://www.hsinjurylaw.com/upload/crossing-the-street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31780" r="23496" b="18221"/>
          <a:stretch/>
        </p:blipFill>
        <p:spPr bwMode="auto">
          <a:xfrm>
            <a:off x="963245" y="762233"/>
            <a:ext cx="1471353" cy="9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3245" y="1736736"/>
            <a:ext cx="149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Pedestrian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43307" y="1739935"/>
            <a:ext cx="1498600" cy="35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750615" y="1743135"/>
            <a:ext cx="1498600" cy="35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Motorcycle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57924" y="1743135"/>
            <a:ext cx="1498600" cy="35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Truck</a:t>
            </a:r>
            <a:endParaRPr lang="en-US" sz="2000" dirty="0"/>
          </a:p>
        </p:txBody>
      </p:sp>
      <p:grpSp>
        <p:nvGrpSpPr>
          <p:cNvPr id="3081" name="Group 3080"/>
          <p:cNvGrpSpPr/>
          <p:nvPr/>
        </p:nvGrpSpPr>
        <p:grpSpPr>
          <a:xfrm>
            <a:off x="2035629" y="2159264"/>
            <a:ext cx="4961230" cy="1547403"/>
            <a:chOff x="1905000" y="2190750"/>
            <a:chExt cx="5591556" cy="1744001"/>
          </a:xfrm>
        </p:grpSpPr>
        <p:sp>
          <p:nvSpPr>
            <p:cNvPr id="11" name="Oval 10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861530"/>
              <a:ext cx="1476756" cy="331470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>
              <a:stCxn id="13" idx="6"/>
              <a:endCxn id="27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2" idx="6"/>
              <a:endCxn id="27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1" idx="6"/>
              <a:endCxn id="27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13" idx="6"/>
              <a:endCxn id="52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2" idx="6"/>
              <a:endCxn id="52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1" idx="6"/>
              <a:endCxn id="52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3" idx="6"/>
              <a:endCxn id="62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" idx="6"/>
              <a:endCxn id="62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1" idx="6"/>
              <a:endCxn id="62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stCxn id="13" idx="6"/>
              <a:endCxn id="70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2" idx="6"/>
              <a:endCxn id="70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1" idx="6"/>
              <a:endCxn id="70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13" idx="6"/>
              <a:endCxn id="80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2" idx="6"/>
              <a:endCxn id="80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6"/>
              <a:endCxn id="80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27" idx="6"/>
              <a:endCxn id="87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52" idx="6"/>
              <a:endCxn id="87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2" idx="6"/>
              <a:endCxn id="87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0" idx="6"/>
              <a:endCxn id="87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0" idx="6"/>
              <a:endCxn id="87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endCxn id="100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2" idx="6"/>
              <a:endCxn id="100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00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100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7" idx="6"/>
              <a:endCxn id="100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107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107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107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52" idx="6"/>
              <a:endCxn id="107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27" idx="6"/>
              <a:endCxn id="107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>
              <a:stCxn id="70" idx="6"/>
              <a:endCxn id="117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17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62" idx="6"/>
              <a:endCxn id="117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52" idx="6"/>
              <a:endCxn id="117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27" idx="6"/>
              <a:endCxn id="117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endCxn id="128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70" idx="6"/>
              <a:endCxn id="128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62" idx="6"/>
              <a:endCxn id="128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52" idx="6"/>
              <a:endCxn id="128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7" idx="6"/>
              <a:endCxn id="128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7" idx="6"/>
              <a:endCxn id="36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00" idx="6"/>
              <a:endCxn id="36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07" idx="6"/>
              <a:endCxn id="36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7" idx="6"/>
              <a:endCxn id="36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8" idx="6"/>
              <a:endCxn id="36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>
              <a:endCxn id="155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155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55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endCxn id="155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87" idx="6"/>
              <a:endCxn id="155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62"/>
            <p:cNvCxnSpPr>
              <a:endCxn id="162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endCxn id="162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endCxn id="162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00" idx="6"/>
              <a:endCxn id="162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87" idx="6"/>
              <a:endCxn id="162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>
              <a:endCxn id="170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endCxn id="170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07" idx="6"/>
              <a:endCxn id="170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00" idx="6"/>
              <a:endCxn id="170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87" idx="6"/>
              <a:endCxn id="170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453947" y="4051449"/>
            <a:ext cx="620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  , </a:t>
            </a:r>
            <a:endParaRPr lang="en-US" sz="2400" dirty="0"/>
          </a:p>
        </p:txBody>
      </p:sp>
      <p:pic>
        <p:nvPicPr>
          <p:cNvPr id="3083" name="Picture 308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53" y="4015085"/>
            <a:ext cx="1369695" cy="609600"/>
          </a:xfrm>
          <a:prstGeom prst="rect">
            <a:avLst/>
          </a:prstGeom>
        </p:spPr>
      </p:pic>
      <p:pic>
        <p:nvPicPr>
          <p:cNvPr id="3084" name="Picture 30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05" y="4013756"/>
            <a:ext cx="1369695" cy="609600"/>
          </a:xfrm>
          <a:prstGeom prst="rect">
            <a:avLst/>
          </a:prstGeom>
        </p:spPr>
      </p:pic>
      <p:pic>
        <p:nvPicPr>
          <p:cNvPr id="3085" name="Picture 30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505" y="4019550"/>
            <a:ext cx="1369695" cy="609600"/>
          </a:xfrm>
          <a:prstGeom prst="rect">
            <a:avLst/>
          </a:prstGeom>
        </p:spPr>
      </p:pic>
      <p:sp>
        <p:nvSpPr>
          <p:cNvPr id="191" name="TextBox 190"/>
          <p:cNvSpPr txBox="1"/>
          <p:nvPr/>
        </p:nvSpPr>
        <p:spPr>
          <a:xfrm>
            <a:off x="963245" y="4579173"/>
            <a:ext cx="2082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hen pedestrian         </a:t>
            </a:r>
            <a:r>
              <a:rPr lang="en-US" sz="2000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4625" y="4620590"/>
            <a:ext cx="124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4579173"/>
            <a:ext cx="1806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motorcycle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39070" y="4136536"/>
            <a:ext cx="744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,   etc.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99722" y="4143782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8172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5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307" y="130819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Neural Network (Classification)</a:t>
            </a:r>
            <a:endParaRPr lang="en-US" sz="2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36011" y="2276757"/>
            <a:ext cx="3766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Binary classification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1 output unit</a:t>
            </a:r>
          </a:p>
          <a:p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90599" y="718122"/>
            <a:ext cx="3055882" cy="1589891"/>
            <a:chOff x="990599" y="738216"/>
            <a:chExt cx="3381620" cy="1759364"/>
          </a:xfrm>
        </p:grpSpPr>
        <p:grpSp>
          <p:nvGrpSpPr>
            <p:cNvPr id="77" name="Group 76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Arrow Connector 83"/>
              <p:cNvCxnSpPr>
                <a:stCxn id="80" idx="6"/>
                <a:endCxn id="81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1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8" idx="6"/>
                <a:endCxn id="81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Arrow Connector 87"/>
              <p:cNvCxnSpPr>
                <a:stCxn id="80" idx="6"/>
                <a:endCxn id="8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9" idx="6"/>
                <a:endCxn id="8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8" idx="6"/>
                <a:endCxn id="8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Arrow Connector 91"/>
              <p:cNvCxnSpPr>
                <a:stCxn id="80" idx="6"/>
                <a:endCxn id="9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9" idx="6"/>
                <a:endCxn id="9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8" idx="6"/>
                <a:endCxn id="9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>
                <a:stCxn id="80" idx="6"/>
                <a:endCxn id="9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79" idx="6"/>
                <a:endCxn id="9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8" idx="6"/>
                <a:endCxn id="9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Arrow Connector 99"/>
              <p:cNvCxnSpPr>
                <a:stCxn id="80" idx="6"/>
                <a:endCxn id="9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9" idx="6"/>
                <a:endCxn id="9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78" idx="6"/>
                <a:endCxn id="9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4" name="Straight Arrow Connector 103"/>
              <p:cNvCxnSpPr>
                <a:stCxn id="81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87" idx="6"/>
                <a:endCxn id="10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1" idx="6"/>
                <a:endCxn id="10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5" idx="6"/>
                <a:endCxn id="10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99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0" name="Straight Arrow Connector 109"/>
              <p:cNvCxnSpPr>
                <a:endCxn id="10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1" idx="6"/>
                <a:endCxn id="10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endCxn id="10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1" idx="6"/>
                <a:endCxn id="10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6" name="Straight Arrow Connector 115"/>
              <p:cNvCxnSpPr>
                <a:endCxn id="11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endCxn id="11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87" idx="6"/>
                <a:endCxn id="11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1" idx="6"/>
                <a:endCxn id="11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2" name="Straight Arrow Connector 121"/>
              <p:cNvCxnSpPr>
                <a:stCxn id="95" idx="6"/>
                <a:endCxn id="121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endCxn id="121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91" idx="6"/>
                <a:endCxn id="121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87" idx="6"/>
                <a:endCxn id="121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81" idx="6"/>
                <a:endCxn id="121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8" name="Straight Arrow Connector 127"/>
              <p:cNvCxnSpPr>
                <a:endCxn id="127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5" idx="6"/>
                <a:endCxn id="127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91" idx="6"/>
                <a:endCxn id="127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87" idx="6"/>
                <a:endCxn id="127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81" idx="6"/>
                <a:endCxn id="127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03" idx="6"/>
                <a:endCxn id="82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09" idx="6"/>
                <a:endCxn id="82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15" idx="6"/>
                <a:endCxn id="82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21" idx="6"/>
                <a:endCxn id="82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27" idx="6"/>
                <a:endCxn id="82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" name="Straight Arrow Connector 142"/>
              <p:cNvCxnSpPr>
                <a:endCxn id="142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endCxn id="142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endCxn id="142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endCxn id="142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03" idx="6"/>
                <a:endCxn id="142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9" name="Straight Arrow Connector 178"/>
              <p:cNvCxnSpPr>
                <a:endCxn id="178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78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78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09" idx="6"/>
                <a:endCxn id="178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stCxn id="103" idx="6"/>
                <a:endCxn id="178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5" name="Straight Arrow Connector 184"/>
              <p:cNvCxnSpPr>
                <a:endCxn id="184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84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stCxn id="115" idx="6"/>
                <a:endCxn id="184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stCxn id="109" idx="6"/>
                <a:endCxn id="184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03" idx="6"/>
                <a:endCxn id="184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990599" y="2156996"/>
              <a:ext cx="775578" cy="340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1</a:t>
              </a:r>
              <a:endParaRPr lang="en-US" sz="1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87019" y="2156996"/>
              <a:ext cx="775578" cy="340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2</a:t>
              </a:r>
              <a:endParaRPr lang="en-US" sz="1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715597" y="2156996"/>
              <a:ext cx="775578" cy="340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3</a:t>
              </a:r>
              <a:endParaRPr lang="en-US" sz="1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596641" y="2156996"/>
              <a:ext cx="775578" cy="340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4</a:t>
              </a:r>
              <a:endParaRPr lang="en-US" sz="1400" dirty="0"/>
            </a:p>
          </p:txBody>
        </p:sp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" y="2779949"/>
            <a:ext cx="1093470" cy="22098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0" y="2190750"/>
            <a:ext cx="0" cy="243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528845" y="2215204"/>
            <a:ext cx="472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Multi-class classification </a:t>
            </a:r>
            <a:r>
              <a:rPr lang="en-US" sz="2400" dirty="0" smtClean="0"/>
              <a:t>(K classes)</a:t>
            </a:r>
            <a:endParaRPr lang="en-US" sz="2400" u="sng" dirty="0" smtClean="0"/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/>
          </a:p>
          <a:p>
            <a:r>
              <a:rPr lang="en-US" sz="2400" dirty="0" smtClean="0"/>
              <a:t>  K output units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61285"/>
            <a:ext cx="950976" cy="3177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70" y="592484"/>
            <a:ext cx="4444365" cy="2914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70" y="1026797"/>
            <a:ext cx="417195" cy="173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44" y="1504950"/>
            <a:ext cx="438150" cy="152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913880" y="928806"/>
            <a:ext cx="2875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otal no. of layers in network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4913884" y="1379132"/>
            <a:ext cx="3881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no. of units (not counting bias unit) in layer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38686" y="2693361"/>
            <a:ext cx="2864778" cy="754316"/>
            <a:chOff x="1405530" y="3808422"/>
            <a:chExt cx="4232139" cy="1123052"/>
          </a:xfrm>
        </p:grpSpPr>
        <p:pic>
          <p:nvPicPr>
            <p:cNvPr id="202" name="Picture 20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033" y="3808422"/>
              <a:ext cx="393192" cy="73152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548" y="3808422"/>
              <a:ext cx="393192" cy="73152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651" y="3808422"/>
              <a:ext cx="393192" cy="73152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851" y="3808422"/>
              <a:ext cx="393192" cy="731520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405530" y="4473245"/>
              <a:ext cx="4232139" cy="45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pedestrian  car  motorcycle   truck</a:t>
              </a:r>
              <a:endParaRPr lang="en-US" sz="1400" dirty="0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5786286" y="2694380"/>
            <a:ext cx="286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E.g.           ,             ,                 ,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25" y="1745753"/>
            <a:ext cx="57150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95" grpId="0"/>
      <p:bldP spid="20" grpId="0"/>
      <p:bldP spid="201" grpId="0"/>
      <p:bldP spid="2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2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function</a:t>
            </a:r>
            <a:endParaRPr lang="en-US" sz="2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914400" y="870297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Logistic regression: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9490"/>
            <a:ext cx="7392924" cy="701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6" y="3242455"/>
            <a:ext cx="7154609" cy="684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27" y="4061462"/>
            <a:ext cx="2330006" cy="6960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54" y="2798494"/>
            <a:ext cx="1570482" cy="333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62" y="2798494"/>
            <a:ext cx="2834640" cy="3360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9806" y="2321821"/>
            <a:ext cx="2211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Neural network:</a:t>
            </a:r>
          </a:p>
        </p:txBody>
      </p:sp>
    </p:spTree>
    <p:extLst>
      <p:ext uri="{BB962C8B-B14F-4D97-AF65-F5344CB8AC3E}">
        <p14:creationId xmlns:p14="http://schemas.microsoft.com/office/powerpoint/2010/main" val="36005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2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computation</a:t>
            </a:r>
            <a:endParaRPr lang="en-US" sz="2400" b="1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2334"/>
            <a:ext cx="6741414" cy="6840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25" y="1701341"/>
            <a:ext cx="2330006" cy="6960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2756027"/>
            <a:ext cx="1188720" cy="43205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38200" y="340995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code to compute: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64" y="3909149"/>
            <a:ext cx="621792" cy="306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" y="4251884"/>
            <a:ext cx="1259586" cy="539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647950"/>
            <a:ext cx="5219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/>
              <a:t>Our goal is to minimize </a:t>
            </a:r>
            <a:r>
              <a:rPr lang="en-US" sz="2400" dirty="0" smtClean="0"/>
              <a:t>the </a:t>
            </a:r>
            <a:r>
              <a:rPr lang="sr-Latn-RS" sz="2400" dirty="0" smtClean="0"/>
              <a:t>cost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60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1809750"/>
            <a:ext cx="1040130" cy="27660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14948" y="842007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one training example (   ,    ):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8" y="1034737"/>
            <a:ext cx="153162" cy="1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1042357"/>
            <a:ext cx="144018" cy="196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622" y="1276352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Forward propagation: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2205699"/>
            <a:ext cx="1885950" cy="274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2613938"/>
            <a:ext cx="1723644" cy="349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3020161"/>
            <a:ext cx="1885950" cy="2743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3405275"/>
            <a:ext cx="1723644" cy="349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3821772"/>
            <a:ext cx="1885950" cy="274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4203192"/>
            <a:ext cx="2916936" cy="3497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56788"/>
            <a:ext cx="1255014" cy="4069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57" y="3301514"/>
            <a:ext cx="1255014" cy="406908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5479121" y="2496925"/>
            <a:ext cx="212675" cy="213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79121" y="2248242"/>
            <a:ext cx="212675" cy="213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79121" y="1999559"/>
            <a:ext cx="212675" cy="213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17663" y="1759894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852969" y="1892798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1" idx="6"/>
            <a:endCxn id="42" idx="2"/>
          </p:cNvCxnSpPr>
          <p:nvPr/>
        </p:nvCxnSpPr>
        <p:spPr>
          <a:xfrm flipV="1">
            <a:off x="5691796" y="1866654"/>
            <a:ext cx="525867" cy="2396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6"/>
            <a:endCxn id="42" idx="2"/>
          </p:cNvCxnSpPr>
          <p:nvPr/>
        </p:nvCxnSpPr>
        <p:spPr>
          <a:xfrm flipV="1">
            <a:off x="5691796" y="1866654"/>
            <a:ext cx="525867" cy="4883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6"/>
            <a:endCxn id="42" idx="2"/>
          </p:cNvCxnSpPr>
          <p:nvPr/>
        </p:nvCxnSpPr>
        <p:spPr>
          <a:xfrm flipV="1">
            <a:off x="5691796" y="1866654"/>
            <a:ext cx="525867" cy="73703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217662" y="2037041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1" idx="6"/>
            <a:endCxn id="47" idx="2"/>
          </p:cNvCxnSpPr>
          <p:nvPr/>
        </p:nvCxnSpPr>
        <p:spPr>
          <a:xfrm>
            <a:off x="5691796" y="2106319"/>
            <a:ext cx="525866" cy="3748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6"/>
            <a:endCxn id="47" idx="2"/>
          </p:cNvCxnSpPr>
          <p:nvPr/>
        </p:nvCxnSpPr>
        <p:spPr>
          <a:xfrm flipV="1">
            <a:off x="5691796" y="2143802"/>
            <a:ext cx="525866" cy="2112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6"/>
            <a:endCxn id="47" idx="2"/>
          </p:cNvCxnSpPr>
          <p:nvPr/>
        </p:nvCxnSpPr>
        <p:spPr>
          <a:xfrm flipV="1">
            <a:off x="5691796" y="2143802"/>
            <a:ext cx="525866" cy="45988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217661" y="2303363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41" idx="6"/>
            <a:endCxn id="51" idx="2"/>
          </p:cNvCxnSpPr>
          <p:nvPr/>
        </p:nvCxnSpPr>
        <p:spPr>
          <a:xfrm>
            <a:off x="5691796" y="2106319"/>
            <a:ext cx="525865" cy="30380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6"/>
            <a:endCxn id="51" idx="2"/>
          </p:cNvCxnSpPr>
          <p:nvPr/>
        </p:nvCxnSpPr>
        <p:spPr>
          <a:xfrm>
            <a:off x="5691796" y="2355002"/>
            <a:ext cx="525865" cy="5512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6"/>
            <a:endCxn id="51" idx="2"/>
          </p:cNvCxnSpPr>
          <p:nvPr/>
        </p:nvCxnSpPr>
        <p:spPr>
          <a:xfrm flipV="1">
            <a:off x="5691796" y="2410123"/>
            <a:ext cx="525865" cy="19356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217661" y="2563904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41" idx="6"/>
            <a:endCxn id="55" idx="2"/>
          </p:cNvCxnSpPr>
          <p:nvPr/>
        </p:nvCxnSpPr>
        <p:spPr>
          <a:xfrm>
            <a:off x="5691796" y="2106319"/>
            <a:ext cx="525864" cy="56434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6"/>
            <a:endCxn id="55" idx="2"/>
          </p:cNvCxnSpPr>
          <p:nvPr/>
        </p:nvCxnSpPr>
        <p:spPr>
          <a:xfrm>
            <a:off x="5691796" y="2355002"/>
            <a:ext cx="525864" cy="31566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6"/>
            <a:endCxn id="55" idx="2"/>
          </p:cNvCxnSpPr>
          <p:nvPr/>
        </p:nvCxnSpPr>
        <p:spPr>
          <a:xfrm>
            <a:off x="5691796" y="2603685"/>
            <a:ext cx="525864" cy="6697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217663" y="2834765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41" idx="6"/>
            <a:endCxn id="59" idx="2"/>
          </p:cNvCxnSpPr>
          <p:nvPr/>
        </p:nvCxnSpPr>
        <p:spPr>
          <a:xfrm>
            <a:off x="5691796" y="2106319"/>
            <a:ext cx="525867" cy="83520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6"/>
            <a:endCxn id="59" idx="2"/>
          </p:cNvCxnSpPr>
          <p:nvPr/>
        </p:nvCxnSpPr>
        <p:spPr>
          <a:xfrm>
            <a:off x="5691796" y="2355002"/>
            <a:ext cx="525867" cy="58652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9" idx="6"/>
            <a:endCxn id="59" idx="2"/>
          </p:cNvCxnSpPr>
          <p:nvPr/>
        </p:nvCxnSpPr>
        <p:spPr>
          <a:xfrm>
            <a:off x="5691796" y="2603685"/>
            <a:ext cx="525867" cy="33784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055421" y="1759893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2" idx="6"/>
            <a:endCxn id="63" idx="2"/>
          </p:cNvCxnSpPr>
          <p:nvPr/>
        </p:nvCxnSpPr>
        <p:spPr>
          <a:xfrm flipV="1">
            <a:off x="6430338" y="1866653"/>
            <a:ext cx="625083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7" idx="6"/>
            <a:endCxn id="63" idx="2"/>
          </p:cNvCxnSpPr>
          <p:nvPr/>
        </p:nvCxnSpPr>
        <p:spPr>
          <a:xfrm flipV="1">
            <a:off x="6430337" y="1866653"/>
            <a:ext cx="625083" cy="2771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6"/>
            <a:endCxn id="63" idx="2"/>
          </p:cNvCxnSpPr>
          <p:nvPr/>
        </p:nvCxnSpPr>
        <p:spPr>
          <a:xfrm flipV="1">
            <a:off x="6430337" y="1866653"/>
            <a:ext cx="625084" cy="54347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6"/>
            <a:endCxn id="63" idx="2"/>
          </p:cNvCxnSpPr>
          <p:nvPr/>
        </p:nvCxnSpPr>
        <p:spPr>
          <a:xfrm flipV="1">
            <a:off x="6430336" y="1866653"/>
            <a:ext cx="625085" cy="80401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6"/>
            <a:endCxn id="63" idx="2"/>
          </p:cNvCxnSpPr>
          <p:nvPr/>
        </p:nvCxnSpPr>
        <p:spPr>
          <a:xfrm flipV="1">
            <a:off x="6430338" y="1866653"/>
            <a:ext cx="625083" cy="107487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055420" y="2040362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endCxn id="69" idx="2"/>
          </p:cNvCxnSpPr>
          <p:nvPr/>
        </p:nvCxnSpPr>
        <p:spPr>
          <a:xfrm flipV="1">
            <a:off x="6430337" y="2147122"/>
            <a:ext cx="625083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6"/>
            <a:endCxn id="69" idx="2"/>
          </p:cNvCxnSpPr>
          <p:nvPr/>
        </p:nvCxnSpPr>
        <p:spPr>
          <a:xfrm flipV="1">
            <a:off x="6430337" y="2147122"/>
            <a:ext cx="625083" cy="2630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9" idx="2"/>
          </p:cNvCxnSpPr>
          <p:nvPr/>
        </p:nvCxnSpPr>
        <p:spPr>
          <a:xfrm flipV="1">
            <a:off x="6430336" y="2147122"/>
            <a:ext cx="625084" cy="54347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9" idx="2"/>
          </p:cNvCxnSpPr>
          <p:nvPr/>
        </p:nvCxnSpPr>
        <p:spPr>
          <a:xfrm flipV="1">
            <a:off x="6430335" y="2147122"/>
            <a:ext cx="625085" cy="80401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2" idx="6"/>
            <a:endCxn id="69" idx="2"/>
          </p:cNvCxnSpPr>
          <p:nvPr/>
        </p:nvCxnSpPr>
        <p:spPr>
          <a:xfrm>
            <a:off x="6430338" y="1866654"/>
            <a:ext cx="625082" cy="28046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56792" y="2298098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75" idx="2"/>
          </p:cNvCxnSpPr>
          <p:nvPr/>
        </p:nvCxnSpPr>
        <p:spPr>
          <a:xfrm flipV="1">
            <a:off x="6431709" y="2404859"/>
            <a:ext cx="625083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5" idx="2"/>
          </p:cNvCxnSpPr>
          <p:nvPr/>
        </p:nvCxnSpPr>
        <p:spPr>
          <a:xfrm flipV="1">
            <a:off x="6431709" y="2404859"/>
            <a:ext cx="625083" cy="2771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2"/>
          </p:cNvCxnSpPr>
          <p:nvPr/>
        </p:nvCxnSpPr>
        <p:spPr>
          <a:xfrm flipV="1">
            <a:off x="6431708" y="2404859"/>
            <a:ext cx="625084" cy="54347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6"/>
            <a:endCxn id="75" idx="2"/>
          </p:cNvCxnSpPr>
          <p:nvPr/>
        </p:nvCxnSpPr>
        <p:spPr>
          <a:xfrm>
            <a:off x="6430337" y="2143802"/>
            <a:ext cx="626455" cy="26105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2" idx="6"/>
            <a:endCxn id="75" idx="2"/>
          </p:cNvCxnSpPr>
          <p:nvPr/>
        </p:nvCxnSpPr>
        <p:spPr>
          <a:xfrm>
            <a:off x="6430338" y="1866654"/>
            <a:ext cx="626454" cy="53820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055419" y="2556618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55" idx="6"/>
            <a:endCxn id="84" idx="2"/>
          </p:cNvCxnSpPr>
          <p:nvPr/>
        </p:nvCxnSpPr>
        <p:spPr>
          <a:xfrm flipV="1">
            <a:off x="6430336" y="2663379"/>
            <a:ext cx="625083" cy="728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4" idx="2"/>
          </p:cNvCxnSpPr>
          <p:nvPr/>
        </p:nvCxnSpPr>
        <p:spPr>
          <a:xfrm flipV="1">
            <a:off x="6430336" y="2663379"/>
            <a:ext cx="625083" cy="2771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6"/>
            <a:endCxn id="84" idx="2"/>
          </p:cNvCxnSpPr>
          <p:nvPr/>
        </p:nvCxnSpPr>
        <p:spPr>
          <a:xfrm>
            <a:off x="6430337" y="2410123"/>
            <a:ext cx="625083" cy="25325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7" idx="6"/>
            <a:endCxn id="84" idx="2"/>
          </p:cNvCxnSpPr>
          <p:nvPr/>
        </p:nvCxnSpPr>
        <p:spPr>
          <a:xfrm>
            <a:off x="6430337" y="2143802"/>
            <a:ext cx="625082" cy="51957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2" idx="6"/>
            <a:endCxn id="84" idx="2"/>
          </p:cNvCxnSpPr>
          <p:nvPr/>
        </p:nvCxnSpPr>
        <p:spPr>
          <a:xfrm>
            <a:off x="6430338" y="1866654"/>
            <a:ext cx="625081" cy="79672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055419" y="2841150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endCxn id="90" idx="2"/>
          </p:cNvCxnSpPr>
          <p:nvPr/>
        </p:nvCxnSpPr>
        <p:spPr>
          <a:xfrm flipV="1">
            <a:off x="6430336" y="2947910"/>
            <a:ext cx="625083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6"/>
            <a:endCxn id="90" idx="2"/>
          </p:cNvCxnSpPr>
          <p:nvPr/>
        </p:nvCxnSpPr>
        <p:spPr>
          <a:xfrm>
            <a:off x="6430336" y="2670664"/>
            <a:ext cx="625083" cy="2772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" idx="6"/>
            <a:endCxn id="90" idx="2"/>
          </p:cNvCxnSpPr>
          <p:nvPr/>
        </p:nvCxnSpPr>
        <p:spPr>
          <a:xfrm>
            <a:off x="6430337" y="2410123"/>
            <a:ext cx="625082" cy="53778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7" idx="6"/>
            <a:endCxn id="90" idx="2"/>
          </p:cNvCxnSpPr>
          <p:nvPr/>
        </p:nvCxnSpPr>
        <p:spPr>
          <a:xfrm>
            <a:off x="6430337" y="2143802"/>
            <a:ext cx="625081" cy="80410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2" idx="6"/>
            <a:endCxn id="90" idx="2"/>
          </p:cNvCxnSpPr>
          <p:nvPr/>
        </p:nvCxnSpPr>
        <p:spPr>
          <a:xfrm>
            <a:off x="6430338" y="1866654"/>
            <a:ext cx="625080" cy="108125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6"/>
            <a:endCxn id="43" idx="2"/>
          </p:cNvCxnSpPr>
          <p:nvPr/>
        </p:nvCxnSpPr>
        <p:spPr>
          <a:xfrm>
            <a:off x="7268096" y="1866653"/>
            <a:ext cx="584873" cy="13290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9" idx="6"/>
            <a:endCxn id="43" idx="2"/>
          </p:cNvCxnSpPr>
          <p:nvPr/>
        </p:nvCxnSpPr>
        <p:spPr>
          <a:xfrm flipV="1">
            <a:off x="7268095" y="1999559"/>
            <a:ext cx="584873" cy="1475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5" idx="6"/>
            <a:endCxn id="43" idx="2"/>
          </p:cNvCxnSpPr>
          <p:nvPr/>
        </p:nvCxnSpPr>
        <p:spPr>
          <a:xfrm flipV="1">
            <a:off x="7269467" y="1999559"/>
            <a:ext cx="583501" cy="4053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4" idx="6"/>
            <a:endCxn id="43" idx="2"/>
          </p:cNvCxnSpPr>
          <p:nvPr/>
        </p:nvCxnSpPr>
        <p:spPr>
          <a:xfrm flipV="1">
            <a:off x="7268095" y="1999559"/>
            <a:ext cx="584874" cy="66382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0" idx="6"/>
            <a:endCxn id="43" idx="2"/>
          </p:cNvCxnSpPr>
          <p:nvPr/>
        </p:nvCxnSpPr>
        <p:spPr>
          <a:xfrm flipV="1">
            <a:off x="7268094" y="1999559"/>
            <a:ext cx="584875" cy="9483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852968" y="2171862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endCxn id="101" idx="2"/>
          </p:cNvCxnSpPr>
          <p:nvPr/>
        </p:nvCxnSpPr>
        <p:spPr>
          <a:xfrm>
            <a:off x="7268095" y="2145717"/>
            <a:ext cx="584873" cy="13290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1" idx="2"/>
          </p:cNvCxnSpPr>
          <p:nvPr/>
        </p:nvCxnSpPr>
        <p:spPr>
          <a:xfrm flipV="1">
            <a:off x="7268095" y="2278622"/>
            <a:ext cx="584873" cy="1475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1" idx="2"/>
          </p:cNvCxnSpPr>
          <p:nvPr/>
        </p:nvCxnSpPr>
        <p:spPr>
          <a:xfrm flipV="1">
            <a:off x="7269467" y="2278622"/>
            <a:ext cx="583501" cy="4053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1" idx="2"/>
          </p:cNvCxnSpPr>
          <p:nvPr/>
        </p:nvCxnSpPr>
        <p:spPr>
          <a:xfrm flipV="1">
            <a:off x="7268094" y="2278622"/>
            <a:ext cx="584874" cy="66382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3" idx="6"/>
            <a:endCxn id="101" idx="2"/>
          </p:cNvCxnSpPr>
          <p:nvPr/>
        </p:nvCxnSpPr>
        <p:spPr>
          <a:xfrm>
            <a:off x="7268096" y="1866653"/>
            <a:ext cx="584872" cy="41196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7852967" y="2426186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endCxn id="107" idx="2"/>
          </p:cNvCxnSpPr>
          <p:nvPr/>
        </p:nvCxnSpPr>
        <p:spPr>
          <a:xfrm>
            <a:off x="7268095" y="2400041"/>
            <a:ext cx="584873" cy="13290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07" idx="2"/>
          </p:cNvCxnSpPr>
          <p:nvPr/>
        </p:nvCxnSpPr>
        <p:spPr>
          <a:xfrm flipV="1">
            <a:off x="7268094" y="2532946"/>
            <a:ext cx="584873" cy="1475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7" idx="2"/>
          </p:cNvCxnSpPr>
          <p:nvPr/>
        </p:nvCxnSpPr>
        <p:spPr>
          <a:xfrm flipV="1">
            <a:off x="7269466" y="2532946"/>
            <a:ext cx="583501" cy="4053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9" idx="6"/>
            <a:endCxn id="107" idx="2"/>
          </p:cNvCxnSpPr>
          <p:nvPr/>
        </p:nvCxnSpPr>
        <p:spPr>
          <a:xfrm>
            <a:off x="7268095" y="2147122"/>
            <a:ext cx="584872" cy="38582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3" idx="6"/>
            <a:endCxn id="107" idx="2"/>
          </p:cNvCxnSpPr>
          <p:nvPr/>
        </p:nvCxnSpPr>
        <p:spPr>
          <a:xfrm>
            <a:off x="7268096" y="1866653"/>
            <a:ext cx="584871" cy="66629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7852969" y="2695192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endCxn id="113" idx="2"/>
          </p:cNvCxnSpPr>
          <p:nvPr/>
        </p:nvCxnSpPr>
        <p:spPr>
          <a:xfrm>
            <a:off x="7268096" y="2669047"/>
            <a:ext cx="584873" cy="13290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3" idx="2"/>
          </p:cNvCxnSpPr>
          <p:nvPr/>
        </p:nvCxnSpPr>
        <p:spPr>
          <a:xfrm flipV="1">
            <a:off x="7268095" y="2801953"/>
            <a:ext cx="584873" cy="1475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5" idx="6"/>
            <a:endCxn id="113" idx="2"/>
          </p:cNvCxnSpPr>
          <p:nvPr/>
        </p:nvCxnSpPr>
        <p:spPr>
          <a:xfrm>
            <a:off x="7269467" y="2404859"/>
            <a:ext cx="583501" cy="39709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9" idx="6"/>
            <a:endCxn id="113" idx="2"/>
          </p:cNvCxnSpPr>
          <p:nvPr/>
        </p:nvCxnSpPr>
        <p:spPr>
          <a:xfrm>
            <a:off x="7268095" y="2147122"/>
            <a:ext cx="584873" cy="65483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3" idx="6"/>
            <a:endCxn id="113" idx="2"/>
          </p:cNvCxnSpPr>
          <p:nvPr/>
        </p:nvCxnSpPr>
        <p:spPr>
          <a:xfrm>
            <a:off x="7268096" y="1866653"/>
            <a:ext cx="584873" cy="93529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3859" y="3042007"/>
            <a:ext cx="70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Layer 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73563" y="3042007"/>
            <a:ext cx="70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Layer 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812695" y="3042007"/>
            <a:ext cx="70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Layer 3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608871" y="3042007"/>
            <a:ext cx="70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Layer 4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16768" y="1257773"/>
                <a:ext cx="618695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768" y="1257773"/>
                <a:ext cx="618695" cy="38792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055738" y="1238953"/>
                <a:ext cx="618695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38" y="1238953"/>
                <a:ext cx="618695" cy="38792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853782" y="1238952"/>
                <a:ext cx="618695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782" y="1238952"/>
                <a:ext cx="618695" cy="38792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49956" y="1248250"/>
                <a:ext cx="618695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956" y="1248250"/>
                <a:ext cx="618695" cy="38792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23.12.2011.				Miroslav Tišma				       16/21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81000" y="285752"/>
            <a:ext cx="68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Backpropagation</a:t>
            </a:r>
            <a:r>
              <a:rPr lang="en-US" sz="2400" b="1" dirty="0" smtClean="0"/>
              <a:t> algorithm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51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7" grpId="0" animBg="1"/>
      <p:bldP spid="51" grpId="0" animBg="1"/>
      <p:bldP spid="55" grpId="0" animBg="1"/>
      <p:bldP spid="59" grpId="0" animBg="1"/>
      <p:bldP spid="63" grpId="0" animBg="1"/>
      <p:bldP spid="69" grpId="0" animBg="1"/>
      <p:bldP spid="75" grpId="0" animBg="1"/>
      <p:bldP spid="84" grpId="0" animBg="1"/>
      <p:bldP spid="90" grpId="0" animBg="1"/>
      <p:bldP spid="101" grpId="0" animBg="1"/>
      <p:bldP spid="107" grpId="0" animBg="1"/>
      <p:bldP spid="113" grpId="0" animBg="1"/>
      <p:bldP spid="35" grpId="0"/>
      <p:bldP spid="36" grpId="0"/>
      <p:bldP spid="37" grpId="0"/>
      <p:bldP spid="38" grpId="0"/>
      <p:bldP spid="9" grpId="0"/>
      <p:bldP spid="119" grpId="0"/>
      <p:bldP spid="120" grpId="0"/>
      <p:bldP spid="1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Backpropagation</a:t>
            </a:r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81000" y="842007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Intuition:              “error” of node    in layer   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956994"/>
            <a:ext cx="68580" cy="21488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5661696" y="3033520"/>
            <a:ext cx="212675" cy="213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661696" y="2784837"/>
            <a:ext cx="212675" cy="213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661696" y="2536154"/>
            <a:ext cx="212675" cy="213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400238" y="2296489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035544" y="2429393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1" idx="6"/>
            <a:endCxn id="42" idx="2"/>
          </p:cNvCxnSpPr>
          <p:nvPr/>
        </p:nvCxnSpPr>
        <p:spPr>
          <a:xfrm flipV="1">
            <a:off x="5874371" y="2403249"/>
            <a:ext cx="525867" cy="2396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6"/>
            <a:endCxn id="42" idx="2"/>
          </p:cNvCxnSpPr>
          <p:nvPr/>
        </p:nvCxnSpPr>
        <p:spPr>
          <a:xfrm flipV="1">
            <a:off x="5874371" y="2403249"/>
            <a:ext cx="525867" cy="4883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6"/>
            <a:endCxn id="42" idx="2"/>
          </p:cNvCxnSpPr>
          <p:nvPr/>
        </p:nvCxnSpPr>
        <p:spPr>
          <a:xfrm flipV="1">
            <a:off x="5874371" y="2403249"/>
            <a:ext cx="525867" cy="73703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400237" y="2573636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1" idx="6"/>
            <a:endCxn id="47" idx="2"/>
          </p:cNvCxnSpPr>
          <p:nvPr/>
        </p:nvCxnSpPr>
        <p:spPr>
          <a:xfrm>
            <a:off x="5874371" y="2642914"/>
            <a:ext cx="525866" cy="3748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6"/>
            <a:endCxn id="47" idx="2"/>
          </p:cNvCxnSpPr>
          <p:nvPr/>
        </p:nvCxnSpPr>
        <p:spPr>
          <a:xfrm flipV="1">
            <a:off x="5874371" y="2680397"/>
            <a:ext cx="525866" cy="2112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6"/>
            <a:endCxn id="47" idx="2"/>
          </p:cNvCxnSpPr>
          <p:nvPr/>
        </p:nvCxnSpPr>
        <p:spPr>
          <a:xfrm flipV="1">
            <a:off x="5874371" y="2680397"/>
            <a:ext cx="525866" cy="45988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400236" y="2839958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41" idx="6"/>
            <a:endCxn id="51" idx="2"/>
          </p:cNvCxnSpPr>
          <p:nvPr/>
        </p:nvCxnSpPr>
        <p:spPr>
          <a:xfrm>
            <a:off x="5874371" y="2642914"/>
            <a:ext cx="525865" cy="30380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6"/>
            <a:endCxn id="51" idx="2"/>
          </p:cNvCxnSpPr>
          <p:nvPr/>
        </p:nvCxnSpPr>
        <p:spPr>
          <a:xfrm>
            <a:off x="5874371" y="2891597"/>
            <a:ext cx="525865" cy="5512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6"/>
            <a:endCxn id="51" idx="2"/>
          </p:cNvCxnSpPr>
          <p:nvPr/>
        </p:nvCxnSpPr>
        <p:spPr>
          <a:xfrm flipV="1">
            <a:off x="5874371" y="2946718"/>
            <a:ext cx="525865" cy="19356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400236" y="3100499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41" idx="6"/>
            <a:endCxn id="55" idx="2"/>
          </p:cNvCxnSpPr>
          <p:nvPr/>
        </p:nvCxnSpPr>
        <p:spPr>
          <a:xfrm>
            <a:off x="5874371" y="2642914"/>
            <a:ext cx="525864" cy="56434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6"/>
            <a:endCxn id="55" idx="2"/>
          </p:cNvCxnSpPr>
          <p:nvPr/>
        </p:nvCxnSpPr>
        <p:spPr>
          <a:xfrm>
            <a:off x="5874371" y="2891597"/>
            <a:ext cx="525864" cy="31566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6"/>
            <a:endCxn id="55" idx="2"/>
          </p:cNvCxnSpPr>
          <p:nvPr/>
        </p:nvCxnSpPr>
        <p:spPr>
          <a:xfrm>
            <a:off x="5874371" y="3140280"/>
            <a:ext cx="525864" cy="6697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400238" y="3371360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41" idx="6"/>
            <a:endCxn id="59" idx="2"/>
          </p:cNvCxnSpPr>
          <p:nvPr/>
        </p:nvCxnSpPr>
        <p:spPr>
          <a:xfrm>
            <a:off x="5874371" y="2642914"/>
            <a:ext cx="525867" cy="83520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6"/>
            <a:endCxn id="59" idx="2"/>
          </p:cNvCxnSpPr>
          <p:nvPr/>
        </p:nvCxnSpPr>
        <p:spPr>
          <a:xfrm>
            <a:off x="5874371" y="2891597"/>
            <a:ext cx="525867" cy="58652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9" idx="6"/>
            <a:endCxn id="59" idx="2"/>
          </p:cNvCxnSpPr>
          <p:nvPr/>
        </p:nvCxnSpPr>
        <p:spPr>
          <a:xfrm>
            <a:off x="5874371" y="3140280"/>
            <a:ext cx="525867" cy="33784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237996" y="2296488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2" idx="6"/>
            <a:endCxn id="63" idx="2"/>
          </p:cNvCxnSpPr>
          <p:nvPr/>
        </p:nvCxnSpPr>
        <p:spPr>
          <a:xfrm flipV="1">
            <a:off x="6612913" y="2403248"/>
            <a:ext cx="625083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7" idx="6"/>
            <a:endCxn id="63" idx="2"/>
          </p:cNvCxnSpPr>
          <p:nvPr/>
        </p:nvCxnSpPr>
        <p:spPr>
          <a:xfrm flipV="1">
            <a:off x="6612912" y="2403248"/>
            <a:ext cx="625083" cy="2771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6"/>
            <a:endCxn id="63" idx="2"/>
          </p:cNvCxnSpPr>
          <p:nvPr/>
        </p:nvCxnSpPr>
        <p:spPr>
          <a:xfrm flipV="1">
            <a:off x="6612912" y="2403248"/>
            <a:ext cx="625084" cy="54347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6"/>
            <a:endCxn id="63" idx="2"/>
          </p:cNvCxnSpPr>
          <p:nvPr/>
        </p:nvCxnSpPr>
        <p:spPr>
          <a:xfrm flipV="1">
            <a:off x="6612911" y="2403248"/>
            <a:ext cx="625085" cy="80401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6"/>
            <a:endCxn id="63" idx="2"/>
          </p:cNvCxnSpPr>
          <p:nvPr/>
        </p:nvCxnSpPr>
        <p:spPr>
          <a:xfrm flipV="1">
            <a:off x="6612913" y="2403248"/>
            <a:ext cx="625083" cy="107487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237995" y="2576957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endCxn id="69" idx="2"/>
          </p:cNvCxnSpPr>
          <p:nvPr/>
        </p:nvCxnSpPr>
        <p:spPr>
          <a:xfrm flipV="1">
            <a:off x="6612912" y="2683717"/>
            <a:ext cx="625083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6"/>
            <a:endCxn id="69" idx="2"/>
          </p:cNvCxnSpPr>
          <p:nvPr/>
        </p:nvCxnSpPr>
        <p:spPr>
          <a:xfrm flipV="1">
            <a:off x="6612912" y="2683717"/>
            <a:ext cx="625083" cy="2630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9" idx="2"/>
          </p:cNvCxnSpPr>
          <p:nvPr/>
        </p:nvCxnSpPr>
        <p:spPr>
          <a:xfrm flipV="1">
            <a:off x="6612911" y="2683717"/>
            <a:ext cx="625084" cy="54347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9" idx="2"/>
          </p:cNvCxnSpPr>
          <p:nvPr/>
        </p:nvCxnSpPr>
        <p:spPr>
          <a:xfrm flipV="1">
            <a:off x="6612910" y="2683717"/>
            <a:ext cx="625085" cy="80401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2" idx="6"/>
            <a:endCxn id="69" idx="2"/>
          </p:cNvCxnSpPr>
          <p:nvPr/>
        </p:nvCxnSpPr>
        <p:spPr>
          <a:xfrm>
            <a:off x="6612913" y="2403249"/>
            <a:ext cx="625082" cy="28046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239367" y="2834693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75" idx="2"/>
          </p:cNvCxnSpPr>
          <p:nvPr/>
        </p:nvCxnSpPr>
        <p:spPr>
          <a:xfrm flipV="1">
            <a:off x="6614284" y="2941454"/>
            <a:ext cx="625083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5" idx="2"/>
          </p:cNvCxnSpPr>
          <p:nvPr/>
        </p:nvCxnSpPr>
        <p:spPr>
          <a:xfrm flipV="1">
            <a:off x="6614284" y="2941454"/>
            <a:ext cx="625083" cy="2771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2"/>
          </p:cNvCxnSpPr>
          <p:nvPr/>
        </p:nvCxnSpPr>
        <p:spPr>
          <a:xfrm flipV="1">
            <a:off x="6614283" y="2941454"/>
            <a:ext cx="625084" cy="54347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6"/>
            <a:endCxn id="75" idx="2"/>
          </p:cNvCxnSpPr>
          <p:nvPr/>
        </p:nvCxnSpPr>
        <p:spPr>
          <a:xfrm>
            <a:off x="6612912" y="2680397"/>
            <a:ext cx="626455" cy="26105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2" idx="6"/>
            <a:endCxn id="75" idx="2"/>
          </p:cNvCxnSpPr>
          <p:nvPr/>
        </p:nvCxnSpPr>
        <p:spPr>
          <a:xfrm>
            <a:off x="6612913" y="2403249"/>
            <a:ext cx="626454" cy="53820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237994" y="3093213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55" idx="6"/>
            <a:endCxn id="84" idx="2"/>
          </p:cNvCxnSpPr>
          <p:nvPr/>
        </p:nvCxnSpPr>
        <p:spPr>
          <a:xfrm flipV="1">
            <a:off x="6612911" y="3199974"/>
            <a:ext cx="625083" cy="728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4" idx="2"/>
          </p:cNvCxnSpPr>
          <p:nvPr/>
        </p:nvCxnSpPr>
        <p:spPr>
          <a:xfrm flipV="1">
            <a:off x="6612911" y="3199974"/>
            <a:ext cx="625083" cy="2771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6"/>
            <a:endCxn id="84" idx="2"/>
          </p:cNvCxnSpPr>
          <p:nvPr/>
        </p:nvCxnSpPr>
        <p:spPr>
          <a:xfrm>
            <a:off x="6612912" y="2946718"/>
            <a:ext cx="625083" cy="25325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7" idx="6"/>
            <a:endCxn id="84" idx="2"/>
          </p:cNvCxnSpPr>
          <p:nvPr/>
        </p:nvCxnSpPr>
        <p:spPr>
          <a:xfrm>
            <a:off x="6612912" y="2680397"/>
            <a:ext cx="625082" cy="51957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2" idx="6"/>
            <a:endCxn id="84" idx="2"/>
          </p:cNvCxnSpPr>
          <p:nvPr/>
        </p:nvCxnSpPr>
        <p:spPr>
          <a:xfrm>
            <a:off x="6612913" y="2403249"/>
            <a:ext cx="625081" cy="79672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237994" y="3377745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endCxn id="90" idx="2"/>
          </p:cNvCxnSpPr>
          <p:nvPr/>
        </p:nvCxnSpPr>
        <p:spPr>
          <a:xfrm flipV="1">
            <a:off x="6612911" y="3484505"/>
            <a:ext cx="625083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6"/>
            <a:endCxn id="90" idx="2"/>
          </p:cNvCxnSpPr>
          <p:nvPr/>
        </p:nvCxnSpPr>
        <p:spPr>
          <a:xfrm>
            <a:off x="6612911" y="3207259"/>
            <a:ext cx="625083" cy="2772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" idx="6"/>
            <a:endCxn id="90" idx="2"/>
          </p:cNvCxnSpPr>
          <p:nvPr/>
        </p:nvCxnSpPr>
        <p:spPr>
          <a:xfrm>
            <a:off x="6612912" y="2946718"/>
            <a:ext cx="625082" cy="53778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7" idx="6"/>
            <a:endCxn id="90" idx="2"/>
          </p:cNvCxnSpPr>
          <p:nvPr/>
        </p:nvCxnSpPr>
        <p:spPr>
          <a:xfrm>
            <a:off x="6612912" y="2680397"/>
            <a:ext cx="625081" cy="80410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2" idx="6"/>
            <a:endCxn id="90" idx="2"/>
          </p:cNvCxnSpPr>
          <p:nvPr/>
        </p:nvCxnSpPr>
        <p:spPr>
          <a:xfrm>
            <a:off x="6612913" y="2403249"/>
            <a:ext cx="625080" cy="108125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6"/>
            <a:endCxn id="43" idx="2"/>
          </p:cNvCxnSpPr>
          <p:nvPr/>
        </p:nvCxnSpPr>
        <p:spPr>
          <a:xfrm>
            <a:off x="7450671" y="2403248"/>
            <a:ext cx="584873" cy="13290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9" idx="6"/>
            <a:endCxn id="43" idx="2"/>
          </p:cNvCxnSpPr>
          <p:nvPr/>
        </p:nvCxnSpPr>
        <p:spPr>
          <a:xfrm flipV="1">
            <a:off x="7450670" y="2536154"/>
            <a:ext cx="584873" cy="1475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5" idx="6"/>
            <a:endCxn id="43" idx="2"/>
          </p:cNvCxnSpPr>
          <p:nvPr/>
        </p:nvCxnSpPr>
        <p:spPr>
          <a:xfrm flipV="1">
            <a:off x="7452042" y="2536154"/>
            <a:ext cx="583501" cy="4053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4" idx="6"/>
            <a:endCxn id="43" idx="2"/>
          </p:cNvCxnSpPr>
          <p:nvPr/>
        </p:nvCxnSpPr>
        <p:spPr>
          <a:xfrm flipV="1">
            <a:off x="7450670" y="2536154"/>
            <a:ext cx="584874" cy="66382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0" idx="6"/>
            <a:endCxn id="43" idx="2"/>
          </p:cNvCxnSpPr>
          <p:nvPr/>
        </p:nvCxnSpPr>
        <p:spPr>
          <a:xfrm flipV="1">
            <a:off x="7450669" y="2536154"/>
            <a:ext cx="584875" cy="9483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8035543" y="2708457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endCxn id="101" idx="2"/>
          </p:cNvCxnSpPr>
          <p:nvPr/>
        </p:nvCxnSpPr>
        <p:spPr>
          <a:xfrm>
            <a:off x="7450670" y="2682312"/>
            <a:ext cx="584873" cy="13290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1" idx="2"/>
          </p:cNvCxnSpPr>
          <p:nvPr/>
        </p:nvCxnSpPr>
        <p:spPr>
          <a:xfrm flipV="1">
            <a:off x="7450670" y="2815217"/>
            <a:ext cx="584873" cy="1475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1" idx="2"/>
          </p:cNvCxnSpPr>
          <p:nvPr/>
        </p:nvCxnSpPr>
        <p:spPr>
          <a:xfrm flipV="1">
            <a:off x="7452042" y="2815217"/>
            <a:ext cx="583501" cy="4053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1" idx="2"/>
          </p:cNvCxnSpPr>
          <p:nvPr/>
        </p:nvCxnSpPr>
        <p:spPr>
          <a:xfrm flipV="1">
            <a:off x="7450669" y="2815217"/>
            <a:ext cx="584874" cy="66382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3" idx="6"/>
            <a:endCxn id="101" idx="2"/>
          </p:cNvCxnSpPr>
          <p:nvPr/>
        </p:nvCxnSpPr>
        <p:spPr>
          <a:xfrm>
            <a:off x="7450671" y="2403248"/>
            <a:ext cx="584872" cy="41196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035542" y="2962781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endCxn id="107" idx="2"/>
          </p:cNvCxnSpPr>
          <p:nvPr/>
        </p:nvCxnSpPr>
        <p:spPr>
          <a:xfrm>
            <a:off x="7450670" y="2936636"/>
            <a:ext cx="584873" cy="13290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07" idx="2"/>
          </p:cNvCxnSpPr>
          <p:nvPr/>
        </p:nvCxnSpPr>
        <p:spPr>
          <a:xfrm flipV="1">
            <a:off x="7450669" y="3069541"/>
            <a:ext cx="584873" cy="1475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7" idx="2"/>
          </p:cNvCxnSpPr>
          <p:nvPr/>
        </p:nvCxnSpPr>
        <p:spPr>
          <a:xfrm flipV="1">
            <a:off x="7452041" y="3069541"/>
            <a:ext cx="583501" cy="4053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9" idx="6"/>
            <a:endCxn id="107" idx="2"/>
          </p:cNvCxnSpPr>
          <p:nvPr/>
        </p:nvCxnSpPr>
        <p:spPr>
          <a:xfrm>
            <a:off x="7450670" y="2683717"/>
            <a:ext cx="584872" cy="38582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3" idx="6"/>
            <a:endCxn id="107" idx="2"/>
          </p:cNvCxnSpPr>
          <p:nvPr/>
        </p:nvCxnSpPr>
        <p:spPr>
          <a:xfrm>
            <a:off x="7450671" y="2403248"/>
            <a:ext cx="584871" cy="66629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8035544" y="3231787"/>
            <a:ext cx="212675" cy="213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endCxn id="113" idx="2"/>
          </p:cNvCxnSpPr>
          <p:nvPr/>
        </p:nvCxnSpPr>
        <p:spPr>
          <a:xfrm>
            <a:off x="7450671" y="3205642"/>
            <a:ext cx="584873" cy="13290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3" idx="2"/>
          </p:cNvCxnSpPr>
          <p:nvPr/>
        </p:nvCxnSpPr>
        <p:spPr>
          <a:xfrm flipV="1">
            <a:off x="7450670" y="3338548"/>
            <a:ext cx="584873" cy="1475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5" idx="6"/>
            <a:endCxn id="113" idx="2"/>
          </p:cNvCxnSpPr>
          <p:nvPr/>
        </p:nvCxnSpPr>
        <p:spPr>
          <a:xfrm>
            <a:off x="7452042" y="2941454"/>
            <a:ext cx="583501" cy="39709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9" idx="6"/>
            <a:endCxn id="113" idx="2"/>
          </p:cNvCxnSpPr>
          <p:nvPr/>
        </p:nvCxnSpPr>
        <p:spPr>
          <a:xfrm>
            <a:off x="7450670" y="2683717"/>
            <a:ext cx="584873" cy="65483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3" idx="6"/>
            <a:endCxn id="113" idx="2"/>
          </p:cNvCxnSpPr>
          <p:nvPr/>
        </p:nvCxnSpPr>
        <p:spPr>
          <a:xfrm>
            <a:off x="7450671" y="2403248"/>
            <a:ext cx="584873" cy="93529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36434" y="3578602"/>
            <a:ext cx="70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Layer 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156138" y="3578602"/>
            <a:ext cx="70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Layer 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995270" y="3578602"/>
            <a:ext cx="70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Layer 3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791446" y="3578602"/>
            <a:ext cx="700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Layer 4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02" y="978095"/>
            <a:ext cx="125730" cy="262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76" y="878019"/>
            <a:ext cx="722376" cy="450342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88706" y="1704675"/>
            <a:ext cx="445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output unit (layer L = 4)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2" y="2177034"/>
            <a:ext cx="1965960" cy="4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4" y="2839589"/>
            <a:ext cx="3627882" cy="347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2" y="3370689"/>
            <a:ext cx="3627882" cy="3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7800538" y="1809442"/>
                <a:ext cx="621773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538" y="1809442"/>
                <a:ext cx="621773" cy="38792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036877" y="1811035"/>
                <a:ext cx="621773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877" y="1811035"/>
                <a:ext cx="621773" cy="38792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6184713" y="1828740"/>
                <a:ext cx="621773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13" y="1828740"/>
                <a:ext cx="621773" cy="38792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036962" y="2235429"/>
                <a:ext cx="109517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62" y="2235429"/>
                <a:ext cx="1095172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18393" y="3916230"/>
                <a:ext cx="4419600" cy="941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derivate of activation function </a:t>
                </a:r>
              </a:p>
              <a:p>
                <a:r>
                  <a:rPr lang="en-US" dirty="0" smtClean="0"/>
                  <a:t>can be written as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.∗(1−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393" y="3916230"/>
                <a:ext cx="4419600" cy="941925"/>
              </a:xfrm>
              <a:prstGeom prst="rect">
                <a:avLst/>
              </a:prstGeom>
              <a:blipFill rotWithShape="1">
                <a:blip r:embed="rId18"/>
                <a:stretch>
                  <a:fillRect l="-1103" t="-3226"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3921199"/>
                <a:ext cx="2667000" cy="714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  <m:sup/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/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921199"/>
                <a:ext cx="2667000" cy="71404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3897276" y="1345815"/>
            <a:ext cx="500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element-wise multiplication operator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23.12.2011.				Miroslav Tišma				       17/21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36962" y="1704675"/>
            <a:ext cx="2399472" cy="12319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3729196" y="3199974"/>
            <a:ext cx="690404" cy="8195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39" grpId="0" animBg="1"/>
      <p:bldP spid="40" grpId="0" animBg="1"/>
      <p:bldP spid="41" grpId="0" animBg="1"/>
      <p:bldP spid="42" grpId="0" animBg="1"/>
      <p:bldP spid="43" grpId="0" animBg="1"/>
      <p:bldP spid="47" grpId="0" animBg="1"/>
      <p:bldP spid="51" grpId="0" animBg="1"/>
      <p:bldP spid="55" grpId="0" animBg="1"/>
      <p:bldP spid="59" grpId="0" animBg="1"/>
      <p:bldP spid="63" grpId="0" animBg="1"/>
      <p:bldP spid="69" grpId="0" animBg="1"/>
      <p:bldP spid="75" grpId="0" animBg="1"/>
      <p:bldP spid="84" grpId="0" animBg="1"/>
      <p:bldP spid="90" grpId="0" animBg="1"/>
      <p:bldP spid="101" grpId="0" animBg="1"/>
      <p:bldP spid="107" grpId="0" animBg="1"/>
      <p:bldP spid="113" grpId="0" animBg="1"/>
      <p:bldP spid="35" grpId="0"/>
      <p:bldP spid="36" grpId="0"/>
      <p:bldP spid="37" grpId="0"/>
      <p:bldP spid="38" grpId="0"/>
      <p:bldP spid="120" grpId="0"/>
      <p:bldP spid="119" grpId="0"/>
      <p:bldP spid="121" grpId="0"/>
      <p:bldP spid="122" grpId="0"/>
      <p:bldP spid="124" grpId="0"/>
      <p:bldP spid="2" grpId="0"/>
      <p:bldP spid="2" grpId="1"/>
      <p:bldP spid="5" grpId="0"/>
      <p:bldP spid="123" grpId="0"/>
      <p:bldP spid="1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7697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Backpropagation algorithm</a:t>
            </a:r>
            <a:endParaRPr 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81000" y="651057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Training set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97574"/>
            <a:ext cx="3200400" cy="2914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88706" y="1044306"/>
            <a:ext cx="445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Set                    (for all          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36104" y="1064855"/>
            <a:ext cx="2264296" cy="375285"/>
            <a:chOff x="936104" y="1064854"/>
            <a:chExt cx="2264296" cy="375285"/>
          </a:xfrm>
        </p:grpSpPr>
        <p:pic>
          <p:nvPicPr>
            <p:cNvPr id="30" name="Picture 29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04" y="1064854"/>
              <a:ext cx="902970" cy="37528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530" y="1147689"/>
              <a:ext cx="483870" cy="228600"/>
            </a:xfrm>
            <a:prstGeom prst="rect">
              <a:avLst/>
            </a:prstGeom>
          </p:spPr>
        </p:pic>
      </p:grpSp>
      <p:sp>
        <p:nvSpPr>
          <p:cNvPr id="122" name="TextBox 121"/>
          <p:cNvSpPr txBox="1"/>
          <p:nvPr/>
        </p:nvSpPr>
        <p:spPr>
          <a:xfrm>
            <a:off x="381000" y="1428752"/>
            <a:ext cx="8763000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200" dirty="0" smtClean="0"/>
              <a:t>For</a:t>
            </a:r>
          </a:p>
          <a:p>
            <a:pPr lvl="1">
              <a:spcBef>
                <a:spcPts val="500"/>
              </a:spcBef>
            </a:pPr>
            <a:r>
              <a:rPr lang="en-US" sz="2200" dirty="0" smtClean="0"/>
              <a:t>Set</a:t>
            </a:r>
          </a:p>
          <a:p>
            <a:pPr lvl="1">
              <a:spcBef>
                <a:spcPts val="500"/>
              </a:spcBef>
            </a:pPr>
            <a:r>
              <a:rPr lang="en-US" sz="2200" dirty="0" smtClean="0"/>
              <a:t>Perform forward propagation to compute         for      </a:t>
            </a:r>
          </a:p>
          <a:p>
            <a:pPr lvl="1">
              <a:spcBef>
                <a:spcPts val="500"/>
              </a:spcBef>
            </a:pPr>
            <a:r>
              <a:rPr lang="en-US" sz="2200" dirty="0" smtClean="0"/>
              <a:t>Using       , compute</a:t>
            </a:r>
          </a:p>
          <a:p>
            <a:pPr lvl="1">
              <a:spcBef>
                <a:spcPts val="500"/>
              </a:spcBef>
            </a:pPr>
            <a:r>
              <a:rPr lang="en-US" sz="2200" dirty="0" smtClean="0"/>
              <a:t>Compute 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52" y="1569251"/>
            <a:ext cx="115443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73" y="1885792"/>
            <a:ext cx="1089660" cy="2305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81" y="2297279"/>
            <a:ext cx="327660" cy="2305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80" y="2337723"/>
            <a:ext cx="1501140" cy="2266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96" y="2707381"/>
            <a:ext cx="339090" cy="280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09" y="2707822"/>
            <a:ext cx="1857375" cy="2800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61" y="3082531"/>
            <a:ext cx="2409825" cy="2781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54" y="3416288"/>
            <a:ext cx="2577465" cy="375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2"/>
            <a:ext cx="3333750" cy="37528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" y="4476752"/>
            <a:ext cx="1520190" cy="37528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99" y="4551047"/>
            <a:ext cx="798195" cy="2305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46" y="4061827"/>
            <a:ext cx="2196846" cy="589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29679" y="1044306"/>
                <a:ext cx="2743200" cy="581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dirty="0" smtClean="0"/>
                  <a:t>sed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Θ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  <m:sup/>
                        </m:sSubSup>
                      </m:den>
                    </m:f>
                    <m:r>
                      <a:rPr lang="en-US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679" y="1044306"/>
                <a:ext cx="2743200" cy="581891"/>
              </a:xfrm>
              <a:prstGeom prst="rect">
                <a:avLst/>
              </a:prstGeom>
              <a:blipFill rotWithShape="1">
                <a:blip r:embed="rId32"/>
                <a:stretch>
                  <a:fillRect l="-1778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4038600" y="4250772"/>
            <a:ext cx="1295400" cy="194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20" grpId="0"/>
      <p:bldP spid="2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 smtClean="0"/>
              <a:t>Advantages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3" y="662285"/>
            <a:ext cx="8534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sr-Latn-RS" sz="2400" dirty="0" smtClean="0"/>
              <a:t>Relatively simple implementation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sr-Latn-RS" sz="2400" dirty="0" smtClean="0"/>
              <a:t>Standard method and generally wokrs well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sr-Latn-RS" sz="2400" dirty="0" smtClean="0"/>
              <a:t>Many practical applications: </a:t>
            </a:r>
          </a:p>
          <a:p>
            <a:r>
              <a:rPr lang="sr-Latn-RS" sz="2400" dirty="0" smtClean="0"/>
              <a:t>         * handwriting recognition, autonomous driving car</a:t>
            </a:r>
            <a:endParaRPr lang="en-US" sz="2400" dirty="0" smtClean="0"/>
          </a:p>
          <a:p>
            <a:endParaRPr lang="en-US" sz="2400" dirty="0"/>
          </a:p>
          <a:p>
            <a:r>
              <a:rPr lang="sr-Latn-RS" sz="2400" b="1" dirty="0" smtClean="0"/>
              <a:t>Disadvantages</a:t>
            </a:r>
            <a:r>
              <a:rPr lang="en-US" sz="2400" b="1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sr-Latn-RS" sz="2400" dirty="0" smtClean="0"/>
              <a:t>Slow and inefficient</a:t>
            </a:r>
          </a:p>
          <a:p>
            <a:pPr marL="342900" indent="-342900">
              <a:buFontTx/>
              <a:buChar char="-"/>
            </a:pPr>
            <a:r>
              <a:rPr lang="sr-Latn-RS" sz="2400" dirty="0" smtClean="0"/>
              <a:t>Can get stuck in local minima resulting in sub-optimal solutions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214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ww.cheapcar.org/wp-content/uploads/2010/04/car_loa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1" b="20407"/>
          <a:stretch/>
        </p:blipFill>
        <p:spPr bwMode="auto">
          <a:xfrm>
            <a:off x="1153423" y="1356669"/>
            <a:ext cx="3154967" cy="984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4" name="Rectangle 13"/>
          <p:cNvSpPr/>
          <p:nvPr/>
        </p:nvSpPr>
        <p:spPr>
          <a:xfrm>
            <a:off x="3213960" y="2634391"/>
            <a:ext cx="4533900" cy="2025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895521"/>
            <a:ext cx="154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You see this: </a:t>
            </a:r>
            <a:endParaRPr lang="en-US" sz="2000" dirty="0"/>
          </a:p>
        </p:txBody>
      </p:sp>
      <p:pic>
        <p:nvPicPr>
          <p:cNvPr id="6" name="Picture 14" descr="StanleyTinyS_Numb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316" y="3014521"/>
            <a:ext cx="4165534" cy="152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422525" y="1700221"/>
            <a:ext cx="109537" cy="1127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413860" y="1688241"/>
            <a:ext cx="5324475" cy="2609850"/>
            <a:chOff x="2286" y="1392"/>
            <a:chExt cx="3354" cy="1644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84" y="1982"/>
              <a:ext cx="160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But the camera sees this:</a:t>
              </a: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2364" y="1398"/>
              <a:ext cx="3276" cy="5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2292" y="1392"/>
              <a:ext cx="498" cy="5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2286" y="1470"/>
              <a:ext cx="498" cy="15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9080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301038" y="831849"/>
            <a:ext cx="4151248" cy="2389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00194" y="831850"/>
            <a:ext cx="4151248" cy="2389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Computer Vision: Car detection</a:t>
            </a:r>
            <a:endParaRPr lang="en-US" sz="2400" b="1" dirty="0">
              <a:latin typeface="+mj-lt"/>
            </a:endParaRPr>
          </a:p>
        </p:txBody>
      </p:sp>
      <p:pic>
        <p:nvPicPr>
          <p:cNvPr id="78" name="Picture 18"/>
          <p:cNvPicPr>
            <a:picLocks noChangeAspect="1" noChangeArrowheads="1"/>
          </p:cNvPicPr>
          <p:nvPr/>
        </p:nvPicPr>
        <p:blipFill rotWithShape="1">
          <a:blip r:embed="rId2" cstate="print"/>
          <a:srcRect l="-930" r="930" b="11112"/>
          <a:stretch/>
        </p:blipFill>
        <p:spPr bwMode="auto">
          <a:xfrm>
            <a:off x="4214729" y="3638550"/>
            <a:ext cx="1465344" cy="976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9" name="Text Box 19"/>
          <p:cNvSpPr txBox="1">
            <a:spLocks noChangeArrowheads="1"/>
          </p:cNvSpPr>
          <p:nvPr/>
        </p:nvSpPr>
        <p:spPr bwMode="auto">
          <a:xfrm>
            <a:off x="2082577" y="3395764"/>
            <a:ext cx="1932260" cy="156966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dirty="0">
                <a:latin typeface="+mj-lt"/>
              </a:rPr>
              <a:t>Testing</a:t>
            </a:r>
            <a:r>
              <a:rPr lang="en-US" sz="2400" dirty="0" smtClean="0">
                <a:latin typeface="+mj-lt"/>
              </a:rPr>
              <a:t>:</a:t>
            </a:r>
          </a:p>
          <a:p>
            <a:pPr algn="l">
              <a:spcBef>
                <a:spcPct val="0"/>
              </a:spcBef>
            </a:pPr>
            <a:endParaRPr lang="en-US" sz="2400" dirty="0">
              <a:latin typeface="+mj-lt"/>
            </a:endParaRPr>
          </a:p>
          <a:p>
            <a:pPr algn="l">
              <a:spcBef>
                <a:spcPct val="0"/>
              </a:spcBef>
            </a:pPr>
            <a:endParaRPr lang="en-US" sz="2400" dirty="0">
              <a:latin typeface="+mj-lt"/>
            </a:endParaRPr>
          </a:p>
          <a:p>
            <a:pPr algn="l">
              <a:spcBef>
                <a:spcPct val="0"/>
              </a:spcBef>
            </a:pPr>
            <a:r>
              <a:rPr lang="en-US" sz="2400" dirty="0">
                <a:latin typeface="+mj-lt"/>
              </a:rPr>
              <a:t>What is this?  </a:t>
            </a:r>
          </a:p>
        </p:txBody>
      </p:sp>
      <p:sp>
        <p:nvSpPr>
          <p:cNvPr id="86" name="Text Box 20"/>
          <p:cNvSpPr txBox="1">
            <a:spLocks noChangeArrowheads="1"/>
          </p:cNvSpPr>
          <p:nvPr/>
        </p:nvSpPr>
        <p:spPr bwMode="auto">
          <a:xfrm>
            <a:off x="6141793" y="2766236"/>
            <a:ext cx="1318034" cy="400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 smtClean="0">
                <a:latin typeface="+mj-lt"/>
              </a:rPr>
              <a:t>Not a car</a:t>
            </a:r>
            <a:endParaRPr lang="en-US" sz="2000" dirty="0">
              <a:latin typeface="+mj-lt"/>
            </a:endParaRPr>
          </a:p>
        </p:txBody>
      </p:sp>
      <p:pic>
        <p:nvPicPr>
          <p:cNvPr id="105" name="Picture 6" descr="http://t2.gstatic.com/images?q=tbn:ANd9GcTL9hSacq02lg06-d1mjwiBX5E3yNKEBXdBdyL2OuTvLG_4Wq1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" b="2050"/>
          <a:stretch/>
        </p:blipFill>
        <p:spPr bwMode="auto">
          <a:xfrm>
            <a:off x="4947401" y="1965943"/>
            <a:ext cx="1067845" cy="71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" descr="http://t3.gstatic.com/images?q=tbn:ANd9GcQX25hoEV1zFAkP4DNG6aoXHPHlQO8BI9liNNdsDSdRxtAhByLIc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" b="2050"/>
          <a:stretch/>
        </p:blipFill>
        <p:spPr bwMode="auto">
          <a:xfrm>
            <a:off x="7548429" y="1965943"/>
            <a:ext cx="1067845" cy="71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3" descr="C:\Users\ang\Desktop\treesAndGrerb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5" b="7445"/>
          <a:stretch/>
        </p:blipFill>
        <p:spPr bwMode="auto">
          <a:xfrm>
            <a:off x="6249734" y="1965943"/>
            <a:ext cx="1067845" cy="71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4" descr="C:\Users\ang\Desktop\imgre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 b="5498"/>
          <a:stretch/>
        </p:blipFill>
        <p:spPr bwMode="auto">
          <a:xfrm>
            <a:off x="6249734" y="1061241"/>
            <a:ext cx="1067845" cy="71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5" descr="C:\Users\ang\Desktop\imgres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" r="91"/>
          <a:stretch/>
        </p:blipFill>
        <p:spPr bwMode="auto">
          <a:xfrm>
            <a:off x="7548429" y="1053340"/>
            <a:ext cx="1067845" cy="71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6"/>
          <p:cNvPicPr>
            <a:picLocks noChangeAspect="1" noChangeArrowheads="1"/>
          </p:cNvPicPr>
          <p:nvPr/>
        </p:nvPicPr>
        <p:blipFill rotWithShape="1">
          <a:blip r:embed="rId8" cstate="print"/>
          <a:srcRect t="5752" b="5752"/>
          <a:stretch/>
        </p:blipFill>
        <p:spPr bwMode="auto">
          <a:xfrm>
            <a:off x="4947401" y="1061241"/>
            <a:ext cx="1067845" cy="7118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1026" name="Picture 2" descr="http://www.trustmymechanic.com/images/prius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4" r="8984"/>
          <a:stretch/>
        </p:blipFill>
        <p:spPr bwMode="auto">
          <a:xfrm>
            <a:off x="536281" y="1062031"/>
            <a:ext cx="1069848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 rotWithShape="1">
          <a:blip r:embed="rId10" cstate="print"/>
          <a:srcRect l="7833" t="25484" r="7833"/>
          <a:stretch/>
        </p:blipFill>
        <p:spPr bwMode="auto">
          <a:xfrm>
            <a:off x="1830507" y="1062031"/>
            <a:ext cx="1069848" cy="7132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82" name="Picture 6"/>
          <p:cNvPicPr>
            <a:picLocks noChangeAspect="1" noChangeArrowheads="1"/>
          </p:cNvPicPr>
          <p:nvPr/>
        </p:nvPicPr>
        <p:blipFill rotWithShape="1">
          <a:blip r:embed="rId11" cstate="print"/>
          <a:srcRect l="352" r="352"/>
          <a:stretch/>
        </p:blipFill>
        <p:spPr bwMode="auto">
          <a:xfrm>
            <a:off x="3121152" y="1963288"/>
            <a:ext cx="1069848" cy="7132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83" name="Picture 7"/>
          <p:cNvPicPr>
            <a:picLocks noChangeAspect="1" noChangeArrowheads="1"/>
          </p:cNvPicPr>
          <p:nvPr/>
        </p:nvPicPr>
        <p:blipFill rotWithShape="1">
          <a:blip r:embed="rId12" cstate="print"/>
          <a:srcRect l="1748" r="1748"/>
          <a:stretch/>
        </p:blipFill>
        <p:spPr bwMode="auto">
          <a:xfrm>
            <a:off x="1825752" y="1962150"/>
            <a:ext cx="1069848" cy="7132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84" name="Picture 8"/>
          <p:cNvPicPr>
            <a:picLocks noChangeAspect="1" noChangeArrowheads="1"/>
          </p:cNvPicPr>
          <p:nvPr/>
        </p:nvPicPr>
        <p:blipFill rotWithShape="1">
          <a:blip r:embed="rId13" cstate="print"/>
          <a:srcRect l="4106" t="18643" r="4106"/>
          <a:stretch/>
        </p:blipFill>
        <p:spPr bwMode="auto">
          <a:xfrm>
            <a:off x="3121152" y="1056886"/>
            <a:ext cx="1069848" cy="7132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 rotWithShape="1">
          <a:blip r:embed="rId14" cstate="print"/>
          <a:srcRect l="7939" r="7939"/>
          <a:stretch/>
        </p:blipFill>
        <p:spPr bwMode="auto">
          <a:xfrm>
            <a:off x="536281" y="1962150"/>
            <a:ext cx="1069848" cy="7132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18" name="Text Box 20"/>
          <p:cNvSpPr txBox="1">
            <a:spLocks noChangeArrowheads="1"/>
          </p:cNvSpPr>
          <p:nvPr/>
        </p:nvSpPr>
        <p:spPr bwMode="auto">
          <a:xfrm>
            <a:off x="1730673" y="2769411"/>
            <a:ext cx="1318034" cy="400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 smtClean="0">
                <a:latin typeface="+mj-lt"/>
              </a:rPr>
              <a:t>Cars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112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79" grpId="0"/>
      <p:bldP spid="86" grpId="0"/>
      <p:bldP spid="1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704878" y="4158394"/>
            <a:ext cx="79092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pixel 1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123713" y="2033728"/>
            <a:ext cx="0" cy="21246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14931" y="4005243"/>
            <a:ext cx="31734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40263" y="2162961"/>
            <a:ext cx="79092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pixel 2</a:t>
            </a:r>
            <a:endParaRPr lang="en-US" baseline="-25000" dirty="0"/>
          </a:p>
        </p:txBody>
      </p:sp>
      <p:sp>
        <p:nvSpPr>
          <p:cNvPr id="105" name="Text Box 572"/>
          <p:cNvSpPr txBox="1">
            <a:spLocks noChangeArrowheads="1"/>
          </p:cNvSpPr>
          <p:nvPr/>
        </p:nvSpPr>
        <p:spPr bwMode="auto">
          <a:xfrm>
            <a:off x="1418851" y="1776863"/>
            <a:ext cx="1210545" cy="3693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1419" tIns="45710" rIns="91419" bIns="4571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/>
              <a:t>Raw image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7" name="Plus 116"/>
          <p:cNvSpPr>
            <a:spLocks/>
          </p:cNvSpPr>
          <p:nvPr/>
        </p:nvSpPr>
        <p:spPr>
          <a:xfrm>
            <a:off x="2456640" y="2321870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20" name="Minus 119"/>
          <p:cNvSpPr/>
          <p:nvPr/>
        </p:nvSpPr>
        <p:spPr>
          <a:xfrm>
            <a:off x="1313510" y="3013097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Minus 122"/>
          <p:cNvSpPr/>
          <p:nvPr/>
        </p:nvSpPr>
        <p:spPr>
          <a:xfrm>
            <a:off x="1905727" y="3557673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8" name="Group 50"/>
          <p:cNvGrpSpPr/>
          <p:nvPr/>
        </p:nvGrpSpPr>
        <p:grpSpPr>
          <a:xfrm>
            <a:off x="149396" y="4202322"/>
            <a:ext cx="1441798" cy="643040"/>
            <a:chOff x="2832540" y="2876490"/>
            <a:chExt cx="1668441" cy="716090"/>
          </a:xfrm>
        </p:grpSpPr>
        <p:sp>
          <p:nvSpPr>
            <p:cNvPr id="129" name="Plus 128"/>
            <p:cNvSpPr>
              <a:spLocks/>
            </p:cNvSpPr>
            <p:nvPr/>
          </p:nvSpPr>
          <p:spPr>
            <a:xfrm>
              <a:off x="2832540" y="2948400"/>
              <a:ext cx="252000" cy="252000"/>
            </a:xfrm>
            <a:prstGeom prst="mathPlus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30" name="Text Box 572"/>
            <p:cNvSpPr txBox="1">
              <a:spLocks noChangeArrowheads="1"/>
            </p:cNvSpPr>
            <p:nvPr/>
          </p:nvSpPr>
          <p:spPr bwMode="auto">
            <a:xfrm>
              <a:off x="3061140" y="2876490"/>
              <a:ext cx="681152" cy="41128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Cars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31" name="Minus 130"/>
            <p:cNvSpPr/>
            <p:nvPr/>
          </p:nvSpPr>
          <p:spPr>
            <a:xfrm>
              <a:off x="2870640" y="3276600"/>
              <a:ext cx="190500" cy="228600"/>
            </a:xfrm>
            <a:prstGeom prst="mathMinus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Text Box 572"/>
            <p:cNvSpPr txBox="1">
              <a:spLocks noChangeArrowheads="1"/>
            </p:cNvSpPr>
            <p:nvPr/>
          </p:nvSpPr>
          <p:spPr bwMode="auto">
            <a:xfrm>
              <a:off x="3061140" y="3181291"/>
              <a:ext cx="1439841" cy="41128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“Non”-Cars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48200" y="1725493"/>
            <a:ext cx="401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50 x 50 pixel images</a:t>
            </a:r>
            <a:r>
              <a:rPr lang="en-US" sz="2000" dirty="0" smtClean="0">
                <a:latin typeface="+mj-lt"/>
                <a:sym typeface="Wingdings" pitchFamily="2" charset="2"/>
              </a:rPr>
              <a:t>→ 2500 pixels</a:t>
            </a:r>
          </a:p>
          <a:p>
            <a:r>
              <a:rPr lang="en-US" sz="2000" dirty="0" smtClean="0">
                <a:latin typeface="+mj-lt"/>
                <a:sym typeface="Wingdings" pitchFamily="2" charset="2"/>
              </a:rPr>
              <a:t>                        (7500 if RGB)</a:t>
            </a:r>
            <a:endParaRPr lang="en-US" sz="2000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53" y="2144705"/>
            <a:ext cx="979170" cy="17716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756353" y="2719903"/>
            <a:ext cx="2505075" cy="1367790"/>
            <a:chOff x="4932327" y="3032760"/>
            <a:chExt cx="2505075" cy="1367790"/>
          </a:xfrm>
        </p:grpSpPr>
        <p:pic>
          <p:nvPicPr>
            <p:cNvPr id="28" name="Picture 2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327" y="3032760"/>
              <a:ext cx="2505075" cy="136779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564160" y="3063589"/>
              <a:ext cx="17850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pixel 1 intensity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64159" y="3380673"/>
              <a:ext cx="17850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pixel 2 intensity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4159" y="4042410"/>
              <a:ext cx="17850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pixel 2500 intensity</a:t>
              </a:r>
              <a:endParaRPr lang="en-US" sz="1600" dirty="0">
                <a:latin typeface="+mj-lt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670389" y="4128617"/>
            <a:ext cx="429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Quadratic features (               ): ≈3 million		                  features</a:t>
            </a:r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15" y="4268668"/>
            <a:ext cx="756285" cy="198120"/>
          </a:xfrm>
          <a:prstGeom prst="rect">
            <a:avLst/>
          </a:prstGeom>
        </p:spPr>
      </p:pic>
      <p:sp>
        <p:nvSpPr>
          <p:cNvPr id="34" name="Plus 33"/>
          <p:cNvSpPr>
            <a:spLocks/>
          </p:cNvSpPr>
          <p:nvPr/>
        </p:nvSpPr>
        <p:spPr>
          <a:xfrm>
            <a:off x="3326878" y="3144951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5" name="Plus 34"/>
          <p:cNvSpPr>
            <a:spLocks/>
          </p:cNvSpPr>
          <p:nvPr/>
        </p:nvSpPr>
        <p:spPr>
          <a:xfrm>
            <a:off x="2180713" y="2857331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6" name="Plus 35"/>
          <p:cNvSpPr>
            <a:spLocks/>
          </p:cNvSpPr>
          <p:nvPr/>
        </p:nvSpPr>
        <p:spPr>
          <a:xfrm>
            <a:off x="3035293" y="2532293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0" name="Plus 39"/>
          <p:cNvSpPr>
            <a:spLocks/>
          </p:cNvSpPr>
          <p:nvPr/>
        </p:nvSpPr>
        <p:spPr>
          <a:xfrm>
            <a:off x="2783293" y="2060658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1" name="Plus 40"/>
          <p:cNvSpPr>
            <a:spLocks/>
          </p:cNvSpPr>
          <p:nvPr/>
        </p:nvSpPr>
        <p:spPr>
          <a:xfrm>
            <a:off x="3451965" y="2186658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2" name="Plus 41"/>
          <p:cNvSpPr>
            <a:spLocks/>
          </p:cNvSpPr>
          <p:nvPr/>
        </p:nvSpPr>
        <p:spPr>
          <a:xfrm>
            <a:off x="3574137" y="2754538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3" name="Minus 42"/>
          <p:cNvSpPr/>
          <p:nvPr/>
        </p:nvSpPr>
        <p:spPr>
          <a:xfrm>
            <a:off x="1400694" y="3503911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Minus 43"/>
          <p:cNvSpPr/>
          <p:nvPr/>
        </p:nvSpPr>
        <p:spPr>
          <a:xfrm>
            <a:off x="1489292" y="2504881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Minus 44"/>
          <p:cNvSpPr/>
          <p:nvPr/>
        </p:nvSpPr>
        <p:spPr>
          <a:xfrm>
            <a:off x="1790250" y="2765915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Minus 45"/>
          <p:cNvSpPr/>
          <p:nvPr/>
        </p:nvSpPr>
        <p:spPr>
          <a:xfrm>
            <a:off x="1599010" y="2093270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Minus 46"/>
          <p:cNvSpPr/>
          <p:nvPr/>
        </p:nvSpPr>
        <p:spPr>
          <a:xfrm>
            <a:off x="1899968" y="2354304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Minus 47"/>
          <p:cNvSpPr/>
          <p:nvPr/>
        </p:nvSpPr>
        <p:spPr>
          <a:xfrm>
            <a:off x="1727182" y="3246515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Minus 49"/>
          <p:cNvSpPr/>
          <p:nvPr/>
        </p:nvSpPr>
        <p:spPr>
          <a:xfrm>
            <a:off x="2741704" y="3614966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Minus 52"/>
          <p:cNvSpPr/>
          <p:nvPr/>
        </p:nvSpPr>
        <p:spPr>
          <a:xfrm>
            <a:off x="2309010" y="3403798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Minus 53"/>
          <p:cNvSpPr/>
          <p:nvPr/>
        </p:nvSpPr>
        <p:spPr>
          <a:xfrm>
            <a:off x="2337463" y="3700434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Minus 54"/>
          <p:cNvSpPr/>
          <p:nvPr/>
        </p:nvSpPr>
        <p:spPr>
          <a:xfrm>
            <a:off x="3231628" y="3732511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Minus 55"/>
          <p:cNvSpPr/>
          <p:nvPr/>
        </p:nvSpPr>
        <p:spPr>
          <a:xfrm>
            <a:off x="3608715" y="3573950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Minus 56"/>
          <p:cNvSpPr/>
          <p:nvPr/>
        </p:nvSpPr>
        <p:spPr>
          <a:xfrm>
            <a:off x="3041128" y="3441630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06352" y="382876"/>
            <a:ext cx="1540333" cy="9794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Learning Algorithm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pic>
        <p:nvPicPr>
          <p:cNvPr id="60" name="Picture 2" descr="http://www.cheapcar.org/wp-content/uploads/2010/04/car_loans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1" b="20407"/>
          <a:stretch/>
        </p:blipFill>
        <p:spPr bwMode="auto">
          <a:xfrm>
            <a:off x="1897168" y="555472"/>
            <a:ext cx="2422076" cy="755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61" name="Straight Arrow Connector 60"/>
          <p:cNvCxnSpPr/>
          <p:nvPr/>
        </p:nvCxnSpPr>
        <p:spPr>
          <a:xfrm flipH="1">
            <a:off x="4347879" y="841241"/>
            <a:ext cx="952590" cy="0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head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62" name="Line Callout 1 (No Border) 61"/>
          <p:cNvSpPr/>
          <p:nvPr/>
        </p:nvSpPr>
        <p:spPr>
          <a:xfrm>
            <a:off x="2088244" y="-95250"/>
            <a:ext cx="794825" cy="549252"/>
          </a:xfrm>
          <a:prstGeom prst="callout1">
            <a:avLst>
              <a:gd name="adj1" fmla="val 79493"/>
              <a:gd name="adj2" fmla="val 44341"/>
              <a:gd name="adj3" fmla="val 136797"/>
              <a:gd name="adj4" fmla="val 68644"/>
            </a:avLst>
          </a:prstGeom>
          <a:noFill/>
          <a:ln w="38100" cap="flat" cmpd="sng" algn="ctr">
            <a:solidFill>
              <a:schemeClr val="tx1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pixel 1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3" name="Multiply 62"/>
          <p:cNvSpPr>
            <a:spLocks noChangeAspect="1"/>
          </p:cNvSpPr>
          <p:nvPr/>
        </p:nvSpPr>
        <p:spPr>
          <a:xfrm>
            <a:off x="2608885" y="643736"/>
            <a:ext cx="156462" cy="161374"/>
          </a:xfrm>
          <a:prstGeom prst="mathMultiply">
            <a:avLst/>
          </a:prstGeom>
          <a:solidFill>
            <a:srgbClr val="FFC000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4" name="Multiply 63"/>
          <p:cNvSpPr>
            <a:spLocks noChangeAspect="1"/>
          </p:cNvSpPr>
          <p:nvPr/>
        </p:nvSpPr>
        <p:spPr>
          <a:xfrm>
            <a:off x="3760438" y="1105084"/>
            <a:ext cx="156462" cy="161374"/>
          </a:xfrm>
          <a:prstGeom prst="mathMultiply">
            <a:avLst/>
          </a:prstGeom>
          <a:solidFill>
            <a:srgbClr val="FFC000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5" name="Line Callout 1 (No Border) 64"/>
          <p:cNvSpPr/>
          <p:nvPr/>
        </p:nvSpPr>
        <p:spPr>
          <a:xfrm>
            <a:off x="4137502" y="1199923"/>
            <a:ext cx="794825" cy="549252"/>
          </a:xfrm>
          <a:prstGeom prst="callout1">
            <a:avLst>
              <a:gd name="adj1" fmla="val 32634"/>
              <a:gd name="adj2" fmla="val 23062"/>
              <a:gd name="adj3" fmla="val 3162"/>
              <a:gd name="adj4" fmla="val -26705"/>
            </a:avLst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pixel 2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6" name="Plus 65"/>
          <p:cNvSpPr>
            <a:spLocks/>
          </p:cNvSpPr>
          <p:nvPr/>
        </p:nvSpPr>
        <p:spPr>
          <a:xfrm>
            <a:off x="2687116" y="3001397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2064960" y="1877273"/>
              <a:ext cx="1843920" cy="1588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4880" y="1868633"/>
                <a:ext cx="1863720" cy="16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9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0" grpId="0" animBg="1"/>
      <p:bldP spid="123" grpId="0" animBg="1"/>
      <p:bldP spid="25" grpId="0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Neural Networks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Origins: Algorithms that try to mimic the brain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Was very widely used in 80s and early 90s; popularity diminished in late 90s.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Recent resurgence: State-of-the-art technique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for many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9442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838200" y="1619140"/>
            <a:ext cx="3733800" cy="1880437"/>
            <a:chOff x="867068" y="1227847"/>
            <a:chExt cx="5050946" cy="2543785"/>
          </a:xfrm>
        </p:grpSpPr>
        <p:sp>
          <p:nvSpPr>
            <p:cNvPr id="3" name="Oval 2"/>
            <p:cNvSpPr/>
            <p:nvPr/>
          </p:nvSpPr>
          <p:spPr>
            <a:xfrm>
              <a:off x="867068" y="3065025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867068" y="2146436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67068" y="1227847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29" idx="6"/>
            </p:cNvCxnSpPr>
            <p:nvPr/>
          </p:nvCxnSpPr>
          <p:spPr>
            <a:xfrm>
              <a:off x="3808718" y="2488798"/>
              <a:ext cx="712906" cy="14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6"/>
              <a:endCxn id="29" idx="2"/>
            </p:cNvCxnSpPr>
            <p:nvPr/>
          </p:nvCxnSpPr>
          <p:spPr>
            <a:xfrm>
              <a:off x="1579974" y="1581151"/>
              <a:ext cx="1515838" cy="9076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9" idx="2"/>
            </p:cNvCxnSpPr>
            <p:nvPr/>
          </p:nvCxnSpPr>
          <p:spPr>
            <a:xfrm flipV="1">
              <a:off x="1579974" y="2488796"/>
              <a:ext cx="1515838" cy="109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6"/>
              <a:endCxn id="29" idx="2"/>
            </p:cNvCxnSpPr>
            <p:nvPr/>
          </p:nvCxnSpPr>
          <p:spPr>
            <a:xfrm flipV="1">
              <a:off x="1579974" y="2488796"/>
              <a:ext cx="1515838" cy="929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95812" y="2135492"/>
              <a:ext cx="712906" cy="706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600" y="2192053"/>
              <a:ext cx="1179414" cy="532127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Neuron model: Logistic unit</a:t>
            </a:r>
            <a:endParaRPr lang="en-US" sz="2400" b="1" dirty="0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595974"/>
            <a:ext cx="1200727" cy="14732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95974"/>
            <a:ext cx="1143000" cy="14732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81000" y="408964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Sigmoid (logistic) activation function.</a:t>
            </a:r>
            <a:endParaRPr lang="en-US" sz="2400" dirty="0"/>
          </a:p>
        </p:txBody>
      </p:sp>
      <p:pic>
        <p:nvPicPr>
          <p:cNvPr id="62" name="Picture 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7" y="1824355"/>
            <a:ext cx="222885" cy="15049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97455"/>
            <a:ext cx="228600" cy="15049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79445"/>
            <a:ext cx="230505" cy="154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0898" y="2915433"/>
                <a:ext cx="2163862" cy="64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/>
                                      <a:ea typeface="Cambria Math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98" y="2915433"/>
                <a:ext cx="2163862" cy="64594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0898" y="4011802"/>
                <a:ext cx="1798056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98" y="4011802"/>
                <a:ext cx="1798056" cy="61734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65200" y="963242"/>
                <a:ext cx="1886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“bias unit”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00" y="963242"/>
                <a:ext cx="188635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9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39750" y="1562964"/>
            <a:ext cx="126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“output”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79710" y="3512686"/>
            <a:ext cx="161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“input wires”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12829" y="2300781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“weights” - parameters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524000" y="3179445"/>
            <a:ext cx="533317" cy="3201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524000" y="2572702"/>
            <a:ext cx="525576" cy="9268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925475" y="2252290"/>
            <a:ext cx="124101" cy="12330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251550" y="1899602"/>
            <a:ext cx="558450" cy="6516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9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" grpId="0"/>
      <p:bldP spid="22" grpId="0"/>
      <p:bldP spid="8" grpId="0"/>
      <p:bldP spid="9" grpId="0"/>
      <p:bldP spid="2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Neural Network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982789" y="4019550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19200" y="1195486"/>
            <a:ext cx="6354389" cy="2622371"/>
            <a:chOff x="656011" y="1657350"/>
            <a:chExt cx="6811590" cy="2811052"/>
          </a:xfrm>
        </p:grpSpPr>
        <p:sp>
          <p:nvSpPr>
            <p:cNvPr id="20" name="Oval 19"/>
            <p:cNvSpPr/>
            <p:nvPr/>
          </p:nvSpPr>
          <p:spPr>
            <a:xfrm>
              <a:off x="656011" y="3687554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56011" y="2672452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011" y="1657350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3094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>
              <a:off x="1443819" y="2047774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6"/>
              <a:endCxn id="24" idx="2"/>
            </p:cNvCxnSpPr>
            <p:nvPr/>
          </p:nvCxnSpPr>
          <p:spPr>
            <a:xfrm>
              <a:off x="1443819" y="3062878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6"/>
              <a:endCxn id="24" idx="2"/>
            </p:cNvCxnSpPr>
            <p:nvPr/>
          </p:nvCxnSpPr>
          <p:spPr>
            <a:xfrm flipV="1">
              <a:off x="1443819" y="3062876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6"/>
            </p:cNvCxnSpPr>
            <p:nvPr/>
          </p:nvCxnSpPr>
          <p:spPr>
            <a:xfrm>
              <a:off x="5619204" y="2711090"/>
              <a:ext cx="787808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783094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23" idx="6"/>
              <a:endCxn id="34" idx="2"/>
            </p:cNvCxnSpPr>
            <p:nvPr/>
          </p:nvCxnSpPr>
          <p:spPr>
            <a:xfrm>
              <a:off x="1443819" y="2047774"/>
              <a:ext cx="1339274" cy="2030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4" idx="2"/>
            </p:cNvCxnSpPr>
            <p:nvPr/>
          </p:nvCxnSpPr>
          <p:spPr>
            <a:xfrm>
              <a:off x="1443819" y="3062876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0" idx="6"/>
              <a:endCxn id="34" idx="2"/>
            </p:cNvCxnSpPr>
            <p:nvPr/>
          </p:nvCxnSpPr>
          <p:spPr>
            <a:xfrm>
              <a:off x="1443819" y="4077980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443819" y="2047777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2" idx="6"/>
            </p:cNvCxnSpPr>
            <p:nvPr/>
          </p:nvCxnSpPr>
          <p:spPr>
            <a:xfrm flipV="1">
              <a:off x="1443819" y="2047774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0" idx="6"/>
            </p:cNvCxnSpPr>
            <p:nvPr/>
          </p:nvCxnSpPr>
          <p:spPr>
            <a:xfrm flipV="1">
              <a:off x="1443819" y="2047774"/>
              <a:ext cx="1339274" cy="2030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783094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31395" y="2320663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41" idx="6"/>
              <a:endCxn id="42" idx="2"/>
            </p:cNvCxnSpPr>
            <p:nvPr/>
          </p:nvCxnSpPr>
          <p:spPr>
            <a:xfrm>
              <a:off x="3570902" y="2047774"/>
              <a:ext cx="1260493" cy="663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4" idx="6"/>
              <a:endCxn id="42" idx="2"/>
            </p:cNvCxnSpPr>
            <p:nvPr/>
          </p:nvCxnSpPr>
          <p:spPr>
            <a:xfrm flipV="1">
              <a:off x="3570902" y="2711087"/>
              <a:ext cx="1260493" cy="351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4" idx="6"/>
              <a:endCxn id="42" idx="2"/>
            </p:cNvCxnSpPr>
            <p:nvPr/>
          </p:nvCxnSpPr>
          <p:spPr>
            <a:xfrm flipV="1">
              <a:off x="3570902" y="2711087"/>
              <a:ext cx="1260493" cy="13668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99" y="2476833"/>
              <a:ext cx="914402" cy="377015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" y="1933074"/>
              <a:ext cx="311667" cy="210442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0" y="2955604"/>
              <a:ext cx="319659" cy="210442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1" y="3971723"/>
              <a:ext cx="322323" cy="21577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070" y="1863447"/>
              <a:ext cx="363855" cy="3352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067" y="2886801"/>
              <a:ext cx="363855" cy="3352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192" y="3910338"/>
              <a:ext cx="363855" cy="339090"/>
            </a:xfrm>
            <a:prstGeom prst="rect">
              <a:avLst/>
            </a:prstGeom>
          </p:spPr>
        </p:pic>
      </p:grpSp>
      <p:sp>
        <p:nvSpPr>
          <p:cNvPr id="72" name="TextBox 71"/>
          <p:cNvSpPr txBox="1"/>
          <p:nvPr/>
        </p:nvSpPr>
        <p:spPr>
          <a:xfrm>
            <a:off x="1066800" y="4019550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31884" y="4019550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6810" y="892524"/>
            <a:ext cx="162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“bias unit”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66798" y="4427882"/>
            <a:ext cx="162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“output layer”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766405" y="4452285"/>
            <a:ext cx="162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“hidden layer”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1670" y="4452285"/>
            <a:ext cx="162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“input layer”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Neural Network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539918"/>
            <a:ext cx="641985" cy="340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87428"/>
            <a:ext cx="701040" cy="23431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968240" y="520048"/>
            <a:ext cx="394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“activation” of unit    in layer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99" y="631861"/>
            <a:ext cx="68580" cy="171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32" y="631861"/>
            <a:ext cx="104775" cy="21907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53001" y="990421"/>
            <a:ext cx="3947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dirty="0" smtClean="0"/>
              <a:t>atrix of weights controlling function mapping from layer    to layer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25" y="1403780"/>
            <a:ext cx="104775" cy="219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1713517"/>
            <a:ext cx="539115" cy="220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40" y="2393950"/>
            <a:ext cx="4872990" cy="3390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40" y="2824494"/>
            <a:ext cx="4872990" cy="339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60104"/>
            <a:ext cx="4872990" cy="3390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8" y="3728261"/>
            <a:ext cx="6450330" cy="33909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81000" y="415284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network has      units in layer    ,           units in layer           , then</a:t>
            </a:r>
            <a:r>
              <a:rPr lang="sr-Latn-RS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will be of dimension                               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12" y="4316734"/>
            <a:ext cx="182881" cy="1866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82" y="4271010"/>
            <a:ext cx="104775" cy="21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41" y="4313682"/>
            <a:ext cx="440055" cy="1866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77" y="4272919"/>
            <a:ext cx="539115" cy="2209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079" y="4224201"/>
            <a:ext cx="415290" cy="234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82" y="4535043"/>
            <a:ext cx="1611630" cy="264795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381001" y="731168"/>
            <a:ext cx="3635910" cy="1524000"/>
            <a:chOff x="656011" y="1657350"/>
            <a:chExt cx="6811590" cy="2811052"/>
          </a:xfrm>
        </p:grpSpPr>
        <p:sp>
          <p:nvSpPr>
            <p:cNvPr id="71" name="Oval 70"/>
            <p:cNvSpPr/>
            <p:nvPr/>
          </p:nvSpPr>
          <p:spPr>
            <a:xfrm>
              <a:off x="656011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56011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6011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783094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stCxn id="75" idx="6"/>
              <a:endCxn id="76" idx="2"/>
            </p:cNvCxnSpPr>
            <p:nvPr/>
          </p:nvCxnSpPr>
          <p:spPr>
            <a:xfrm>
              <a:off x="1443819" y="2047774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4" idx="6"/>
              <a:endCxn id="76" idx="2"/>
            </p:cNvCxnSpPr>
            <p:nvPr/>
          </p:nvCxnSpPr>
          <p:spPr>
            <a:xfrm>
              <a:off x="1443819" y="3062878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1" idx="6"/>
              <a:endCxn id="76" idx="2"/>
            </p:cNvCxnSpPr>
            <p:nvPr/>
          </p:nvCxnSpPr>
          <p:spPr>
            <a:xfrm flipV="1">
              <a:off x="1443819" y="3062876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89" idx="6"/>
            </p:cNvCxnSpPr>
            <p:nvPr/>
          </p:nvCxnSpPr>
          <p:spPr>
            <a:xfrm>
              <a:off x="5619204" y="2711090"/>
              <a:ext cx="787808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783094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stCxn id="75" idx="6"/>
              <a:endCxn id="81" idx="2"/>
            </p:cNvCxnSpPr>
            <p:nvPr/>
          </p:nvCxnSpPr>
          <p:spPr>
            <a:xfrm>
              <a:off x="1443819" y="2047774"/>
              <a:ext cx="1339274" cy="2030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81" idx="2"/>
            </p:cNvCxnSpPr>
            <p:nvPr/>
          </p:nvCxnSpPr>
          <p:spPr>
            <a:xfrm>
              <a:off x="1443819" y="3062876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1" idx="6"/>
              <a:endCxn id="81" idx="2"/>
            </p:cNvCxnSpPr>
            <p:nvPr/>
          </p:nvCxnSpPr>
          <p:spPr>
            <a:xfrm>
              <a:off x="1443819" y="4077980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443819" y="2047777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4" idx="6"/>
            </p:cNvCxnSpPr>
            <p:nvPr/>
          </p:nvCxnSpPr>
          <p:spPr>
            <a:xfrm flipV="1">
              <a:off x="1443819" y="2047774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1" idx="6"/>
            </p:cNvCxnSpPr>
            <p:nvPr/>
          </p:nvCxnSpPr>
          <p:spPr>
            <a:xfrm flipV="1">
              <a:off x="1443819" y="2047774"/>
              <a:ext cx="1339274" cy="2030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783094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831395" y="2320663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8" idx="6"/>
              <a:endCxn id="89" idx="2"/>
            </p:cNvCxnSpPr>
            <p:nvPr/>
          </p:nvCxnSpPr>
          <p:spPr>
            <a:xfrm>
              <a:off x="3570902" y="2047774"/>
              <a:ext cx="1260493" cy="663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6" idx="6"/>
              <a:endCxn id="89" idx="2"/>
            </p:cNvCxnSpPr>
            <p:nvPr/>
          </p:nvCxnSpPr>
          <p:spPr>
            <a:xfrm flipV="1">
              <a:off x="3570902" y="2711087"/>
              <a:ext cx="1260493" cy="3517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1" idx="6"/>
              <a:endCxn id="89" idx="2"/>
            </p:cNvCxnSpPr>
            <p:nvPr/>
          </p:nvCxnSpPr>
          <p:spPr>
            <a:xfrm flipV="1">
              <a:off x="3570902" y="2711087"/>
              <a:ext cx="1260493" cy="1366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99" y="2476833"/>
              <a:ext cx="914402" cy="377015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4" name="Picture 93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" y="1933074"/>
              <a:ext cx="311667" cy="21044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5" name="Picture 94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0" y="2955604"/>
              <a:ext cx="319659" cy="21044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6" name="Picture 95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1" y="3971723"/>
              <a:ext cx="322323" cy="21577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7" name="Picture 96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070" y="1863447"/>
              <a:ext cx="363855" cy="335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8" name="Picture 97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067" y="2886801"/>
              <a:ext cx="363855" cy="335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9" name="Picture 98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192" y="3910338"/>
              <a:ext cx="363855" cy="339090"/>
            </a:xfrm>
            <a:prstGeom prst="rect">
              <a:avLst/>
            </a:prstGeom>
            <a:ln w="127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266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Simple example: AND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6" y="893117"/>
            <a:ext cx="1533525" cy="253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1276350"/>
            <a:ext cx="1699260" cy="234315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402272" y="3238405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2272" y="2559359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02272" y="1880312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74" idx="6"/>
          </p:cNvCxnSpPr>
          <p:nvPr/>
        </p:nvCxnSpPr>
        <p:spPr>
          <a:xfrm>
            <a:off x="2576822" y="2812442"/>
            <a:ext cx="527000" cy="10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  <a:endCxn id="74" idx="2"/>
          </p:cNvCxnSpPr>
          <p:nvPr/>
        </p:nvCxnSpPr>
        <p:spPr>
          <a:xfrm>
            <a:off x="929272" y="2141484"/>
            <a:ext cx="1120550" cy="6709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74" idx="2"/>
          </p:cNvCxnSpPr>
          <p:nvPr/>
        </p:nvCxnSpPr>
        <p:spPr>
          <a:xfrm flipV="1">
            <a:off x="929272" y="2812441"/>
            <a:ext cx="1120550" cy="80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6"/>
            <a:endCxn id="74" idx="2"/>
          </p:cNvCxnSpPr>
          <p:nvPr/>
        </p:nvCxnSpPr>
        <p:spPr>
          <a:xfrm flipV="1">
            <a:off x="929272" y="2812441"/>
            <a:ext cx="1120550" cy="6871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049822" y="2551269"/>
            <a:ext cx="527000" cy="52234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9" y="2772423"/>
            <a:ext cx="222885" cy="15049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2" y="3445523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2" y="2082651"/>
            <a:ext cx="228600" cy="150395"/>
          </a:xfrm>
          <a:prstGeom prst="rect">
            <a:avLst/>
          </a:prstGeom>
        </p:spPr>
      </p:pic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4090"/>
              </p:ext>
            </p:extLst>
          </p:nvPr>
        </p:nvGraphicFramePr>
        <p:xfrm>
          <a:off x="4648200" y="2794761"/>
          <a:ext cx="4191000" cy="159816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89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33" y="2903755"/>
            <a:ext cx="267462" cy="180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2887183"/>
            <a:ext cx="274320" cy="18059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2667648"/>
            <a:ext cx="690562" cy="2847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98" y="2791106"/>
            <a:ext cx="737604" cy="3041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9305" y="195681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58171" y="322452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+20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88228" y="245782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+20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0540" y="4019550"/>
                <a:ext cx="3680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(−30+20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+20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" y="4019550"/>
                <a:ext cx="3680460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868342" y="3111794"/>
                <a:ext cx="1710282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𝑔</m:t>
                      </m:r>
                      <m:r>
                        <a:rPr lang="en-US" sz="2000" b="0" i="1" smtClean="0">
                          <a:latin typeface="Cambria Math"/>
                        </a:rPr>
                        <m:t>(−30)≈0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𝑔</m:t>
                      </m:r>
                      <m:r>
                        <a:rPr lang="en-US" sz="2000" i="1">
                          <a:latin typeface="Cambria Math"/>
                        </a:rPr>
                        <m:t>(−10)≈0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𝑔</m:t>
                      </m:r>
                      <m:r>
                        <a:rPr lang="en-US" sz="2000" i="1">
                          <a:latin typeface="Cambria Math"/>
                        </a:rPr>
                        <m:t>(−10)≈0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𝑔</m:t>
                      </m:r>
                      <m:r>
                        <a:rPr lang="en-US" sz="2000" i="1">
                          <a:latin typeface="Cambria Math"/>
                        </a:rPr>
                        <m:t>(10)≈1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342" y="3111794"/>
                <a:ext cx="1710282" cy="1600438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98164" y="4583994"/>
                <a:ext cx="3680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𝐴𝑁𝐷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164" y="4583994"/>
                <a:ext cx="368046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38" y="285750"/>
            <a:ext cx="3228732" cy="226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  <p:bldP spid="68" grpId="1" animBg="1"/>
      <p:bldP spid="69" grpId="1" animBg="1"/>
      <p:bldP spid="74" grpId="1" animBg="1"/>
      <p:bldP spid="9" grpId="1"/>
      <p:bldP spid="29" grpId="1"/>
      <p:bldP spid="30" grpId="1"/>
      <p:bldP spid="12" grpId="0"/>
      <p:bldP spid="32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^{(i)}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l)}&#10;$&#10;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 2,3,\dots,L&#10;$&#10;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^{(i)}&#10;$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)} = a^{(L)}-y^{(i)}&#10;$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-1)}, \delta^{(L-2)}, \dots, \delta^{(2)}&#10;$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:= \bigtriangleup_{ij}^{(l)} + a_j^{(l)}\delta_i^{(l+1)}&#10;$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 + \lambda \Theta_{ij}^{(l)}&#10;$ if $j \neq 0$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&#10;$ 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&#10;if $j = 0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J(\Theta) = D_{ij}^{(l)}&#10;$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= 0&#10;$&#10;&#10;\end{document}"/>
  <p:tag name="IGUANATEXSIZE" val="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,i,j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i^{(j)} =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^{(j)} =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n = 2500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+1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 = g(\Theta_{10}^{(1)} x_0 + \Theta_{11}^{(1)} x_1 + \Theta_{12}^{(1)} x_2 + \Theta_{13}^{(1)} x_3)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 = g(\Theta_{20}^{(1)} x_0 + \Theta_{21}^{(1)} x_1 + \Theta_{22}^{(1)} x_2 + \Theta_{23}^{(1)} x_3)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 = g(\Theta_{30}^{(1)} x_0 + \Theta_{31}^{(1)} x_1 + \Theta_{32}^{(1)} x_2 + \Theta_{33}^{(1)} x_3)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a_1^{(3)} = g(\Theta_{10}^{(2)} a_0^{(2)} + \Theta_{11}^{(2)} a_1^{(2)} + \Theta_{12}^{(2)} a_2^{(2)}+ \Theta_{13}^{(2)} a_3^{(2)})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s_j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i \times x_j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s_{j+1}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+1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^{(j)}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s_{j+1} \times (s_j + 1)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 = \begin{bmatrix}&#10;00000000000000\\&#10;00000000000000\\&#10;\vdots\\&#10;00000000000000&#10;\end{bmatrix}&#10;$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 \in \{ 0, 1\}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y = x_1 $ AND $ x_2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 = \begin{bmatrix}&#10;x_0\\x_1\\x_2\\x_3&#10;\end{bmatrix}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1\\0\\0\\0&#10;\end{smallmatrix} \right]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0\\1\\0\\0&#10;\end{smallmatrix} \right]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0\\0\\1\\0&#10;\end{smallmatrix} \right]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0\\\theta_1\\\theta_2\\\theta_3&#10;\end{bmatrix}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4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0 $ or $1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 \in \mathbb{R}^K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l =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1\\0\\0\\0&#10;\end{smallmatrix} \right]&#10;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1\\0\\0&#10;\end{smallmatrix} \right]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1\\0&#10;\end{smallmatrix} \right]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0\\1&#10;\end{smallmatrix} \right]&#10;$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h_\theta (x^{(i)}) + (1 - y^{(i)}) \log(1-h_\theta(x^{(i)})) \right] + \frac{\lambda}{2m} \sum^n_{j=1} \theta_j^2&#10;$&#10;&#10;\end{document}"/>
  <p:tag name="IGUANATEXSIZE" val="1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h_\theta (x^{(i)})_k + (1 - y^{(i)}_k) \log(1-h_\theta(x^{(i)})_k) \right] &#10;$&#10;&#10;\end{document}"/>
  <p:tag name="IGUANATEXSIZE" val="1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j^{(l)})^2&#10;$&#10;&#10;\end{document}"/>
  <p:tag name="IGUANATEXSIZE" val="1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\min_\Theta J(\Theta)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 J(\Theta)&#10;$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&#10;$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x&#10;$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&#10;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2)} = \Theta^{(1)} a^{(1)}&#10;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2)} = g(z^{(2)})&#10;$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3)} = \Theta^{(2)} a^{(2)}&#10;$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3)} = g(z^{(3)})&#10;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4)} = \Theta^{(3)} a^{(3)}&#10;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4)} = h_\Theta(x) = g(z^{(4)}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(add $&#10;a_0^{(2)}&#10;$)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(add $&#10;a_0^{(3)}&#10;$)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&#10;$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l)} =&#10;$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4)} = a_j^{(4)} - y_j &#10;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3)} = (\Theta^{(3)})^T \delta^{(4)} .* g'(z^{(3)})&#10;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2)} = (\Theta&#10;^{(2)})^T \delta^{(3)} .* g'(z^{(2)})&#10;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\dots, (x^{(m)}, y^{(m)}) \}&#10;$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i = 1$ to $m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3671</TotalTime>
  <Words>523</Words>
  <Application>Microsoft Office PowerPoint</Application>
  <PresentationFormat>On-screen Show (16:9)</PresentationFormat>
  <Paragraphs>174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맑은 고딕</vt:lpstr>
      <vt:lpstr>Arial</vt:lpstr>
      <vt:lpstr>Calibri</vt:lpstr>
      <vt:lpstr>Cambria Math</vt:lpstr>
      <vt:lpstr>Garamond</vt:lpstr>
      <vt:lpstr>Wingdings</vt:lpstr>
      <vt:lpstr>1_Lecture</vt:lpstr>
      <vt:lpstr>2_Office Theme</vt:lpstr>
      <vt:lpstr>3_Office Theme</vt:lpstr>
      <vt:lpstr>2_Lecture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anuj Kumar Jain</cp:lastModifiedBy>
  <cp:revision>454</cp:revision>
  <dcterms:created xsi:type="dcterms:W3CDTF">2010-07-08T21:59:02Z</dcterms:created>
  <dcterms:modified xsi:type="dcterms:W3CDTF">2019-02-02T01:34:56Z</dcterms:modified>
</cp:coreProperties>
</file>