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6" r:id="rId7"/>
    <p:sldId id="264"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41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DD8CC0-57F6-4AB4-A112-6515269C202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394635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DD8CC0-57F6-4AB4-A112-6515269C202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122793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DD8CC0-57F6-4AB4-A112-6515269C202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268895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DD8CC0-57F6-4AB4-A112-6515269C202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228099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DD8CC0-57F6-4AB4-A112-6515269C202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34250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DD8CC0-57F6-4AB4-A112-6515269C2025}" type="datetimeFigureOut">
              <a:rPr lang="en-IN" smtClean="0"/>
              <a:t>30-01-2019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19989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DD8CC0-57F6-4AB4-A112-6515269C2025}" type="datetimeFigureOut">
              <a:rPr lang="en-IN" smtClean="0"/>
              <a:t>30-01-2019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34691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DD8CC0-57F6-4AB4-A112-6515269C2025}" type="datetimeFigureOut">
              <a:rPr lang="en-IN" smtClean="0"/>
              <a:t>30-01-2019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273528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8CC0-57F6-4AB4-A112-6515269C2025}" type="datetimeFigureOut">
              <a:rPr lang="en-IN" smtClean="0"/>
              <a:t>30-01-2019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22549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D8CC0-57F6-4AB4-A112-6515269C2025}" type="datetimeFigureOut">
              <a:rPr lang="en-IN" smtClean="0"/>
              <a:t>30-01-2019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323542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D8CC0-57F6-4AB4-A112-6515269C2025}" type="datetimeFigureOut">
              <a:rPr lang="en-IN" smtClean="0"/>
              <a:t>30-01-2019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0CFB47-7F70-4C0F-8FB2-8BE242112293}" type="slidenum">
              <a:rPr lang="en-IN" smtClean="0"/>
              <a:t>‹#›</a:t>
            </a:fld>
            <a:endParaRPr lang="en-IN"/>
          </a:p>
        </p:txBody>
      </p:sp>
    </p:spTree>
    <p:extLst>
      <p:ext uri="{BB962C8B-B14F-4D97-AF65-F5344CB8AC3E}">
        <p14:creationId xmlns:p14="http://schemas.microsoft.com/office/powerpoint/2010/main" val="330525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8CC0-57F6-4AB4-A112-6515269C2025}" type="datetimeFigureOut">
              <a:rPr lang="en-IN" smtClean="0"/>
              <a:t>30-01-2019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CFB47-7F70-4C0F-8FB2-8BE242112293}" type="slidenum">
              <a:rPr lang="en-IN" smtClean="0"/>
              <a:t>‹#›</a:t>
            </a:fld>
            <a:endParaRPr lang="en-IN"/>
          </a:p>
        </p:txBody>
      </p:sp>
    </p:spTree>
    <p:extLst>
      <p:ext uri="{BB962C8B-B14F-4D97-AF65-F5344CB8AC3E}">
        <p14:creationId xmlns:p14="http://schemas.microsoft.com/office/powerpoint/2010/main" val="2748510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K-Nearest </a:t>
            </a:r>
            <a:r>
              <a:rPr lang="en-IN" b="1" dirty="0" smtClean="0"/>
              <a:t>Neighbour-</a:t>
            </a:r>
            <a:r>
              <a:rPr lang="en-IN" dirty="0" smtClean="0"/>
              <a:t>KNN</a:t>
            </a:r>
            <a:endParaRPr lang="en-IN" dirty="0"/>
          </a:p>
        </p:txBody>
      </p:sp>
      <p:sp>
        <p:nvSpPr>
          <p:cNvPr id="3" name="Subtitle 2"/>
          <p:cNvSpPr>
            <a:spLocks noGrp="1"/>
          </p:cNvSpPr>
          <p:nvPr>
            <p:ph type="subTitle" idx="1"/>
          </p:nvPr>
        </p:nvSpPr>
        <p:spPr/>
        <p:txBody>
          <a:bodyPr/>
          <a:lstStyle/>
          <a:p>
            <a:r>
              <a:rPr lang="en-IN" dirty="0" smtClean="0"/>
              <a:t>Anuj Jain</a:t>
            </a:r>
            <a:endParaRPr lang="en-IN" dirty="0"/>
          </a:p>
        </p:txBody>
      </p:sp>
    </p:spTree>
    <p:extLst>
      <p:ext uri="{BB962C8B-B14F-4D97-AF65-F5344CB8AC3E}">
        <p14:creationId xmlns:p14="http://schemas.microsoft.com/office/powerpoint/2010/main" val="38383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Sort the distance and Determine the nearest neighbour bases on the kth minimum distance.</a:t>
            </a:r>
            <a:endParaRPr lang="en-IN" dirty="0"/>
          </a:p>
        </p:txBody>
      </p:sp>
      <p:sp>
        <p:nvSpPr>
          <p:cNvPr id="4" name="Title 1"/>
          <p:cNvSpPr>
            <a:spLocks noGrp="1"/>
          </p:cNvSpPr>
          <p:nvPr>
            <p:ph type="title"/>
          </p:nvPr>
        </p:nvSpPr>
        <p:spPr/>
        <p:txBody>
          <a:bodyPr/>
          <a:lstStyle/>
          <a:p>
            <a:r>
              <a:rPr lang="en-IN" dirty="0" smtClean="0"/>
              <a:t>Understand the KNN Algorithm </a:t>
            </a:r>
            <a:endParaRPr lang="en-IN"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71506406"/>
                  </p:ext>
                </p:extLst>
              </p:nvPr>
            </p:nvGraphicFramePr>
            <p:xfrm>
              <a:off x="1124423" y="2767411"/>
              <a:ext cx="9931503" cy="3310375"/>
            </p:xfrm>
            <a:graphic>
              <a:graphicData uri="http://schemas.openxmlformats.org/drawingml/2006/table">
                <a:tbl>
                  <a:tblPr firstRow="1" bandRow="1">
                    <a:tableStyleId>{5940675A-B579-460E-94D1-54222C63F5DA}</a:tableStyleId>
                  </a:tblPr>
                  <a:tblGrid>
                    <a:gridCol w="627819">
                      <a:extLst>
                        <a:ext uri="{9D8B030D-6E8A-4147-A177-3AD203B41FA5}">
                          <a16:colId xmlns:a16="http://schemas.microsoft.com/office/drawing/2014/main" val="3293219657"/>
                        </a:ext>
                      </a:extLst>
                    </a:gridCol>
                    <a:gridCol w="1470108">
                      <a:extLst>
                        <a:ext uri="{9D8B030D-6E8A-4147-A177-3AD203B41FA5}">
                          <a16:colId xmlns:a16="http://schemas.microsoft.com/office/drawing/2014/main" val="473063091"/>
                        </a:ext>
                      </a:extLst>
                    </a:gridCol>
                    <a:gridCol w="1239091">
                      <a:extLst>
                        <a:ext uri="{9D8B030D-6E8A-4147-A177-3AD203B41FA5}">
                          <a16:colId xmlns:a16="http://schemas.microsoft.com/office/drawing/2014/main" val="4200909762"/>
                        </a:ext>
                      </a:extLst>
                    </a:gridCol>
                    <a:gridCol w="3402251">
                      <a:extLst>
                        <a:ext uri="{9D8B030D-6E8A-4147-A177-3AD203B41FA5}">
                          <a16:colId xmlns:a16="http://schemas.microsoft.com/office/drawing/2014/main" val="2610265618"/>
                        </a:ext>
                      </a:extLst>
                    </a:gridCol>
                    <a:gridCol w="1725930">
                      <a:extLst>
                        <a:ext uri="{9D8B030D-6E8A-4147-A177-3AD203B41FA5}">
                          <a16:colId xmlns:a16="http://schemas.microsoft.com/office/drawing/2014/main" val="1671145739"/>
                        </a:ext>
                      </a:extLst>
                    </a:gridCol>
                    <a:gridCol w="1466304">
                      <a:extLst>
                        <a:ext uri="{9D8B030D-6E8A-4147-A177-3AD203B41FA5}">
                          <a16:colId xmlns:a16="http://schemas.microsoft.com/office/drawing/2014/main" val="3127794898"/>
                        </a:ext>
                      </a:extLst>
                    </a:gridCol>
                  </a:tblGrid>
                  <a:tr h="1092097">
                    <a:tc>
                      <a:txBody>
                        <a:bodyPr/>
                        <a:lstStyle/>
                        <a:p>
                          <a:r>
                            <a:rPr lang="en-IN" sz="2000" b="1" dirty="0" smtClean="0"/>
                            <a:t>S. 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Acid Durability</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Strength</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Square</a:t>
                          </a:r>
                          <a:r>
                            <a:rPr lang="en-IN" sz="2000" b="1" baseline="0" dirty="0" smtClean="0"/>
                            <a:t>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Rank Minimum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Is it included in 3 NN?</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142229"/>
                      </a:ext>
                    </a:extLst>
                  </a:tr>
                  <a:tr h="425131">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𝟏𝟔</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289954"/>
                      </a:ext>
                    </a:extLst>
                  </a:tr>
                  <a:tr h="425131">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𝟐𝟓</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062362"/>
                      </a:ext>
                    </a:extLst>
                  </a:tr>
                  <a:tr h="425131">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𝟗</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106207"/>
                      </a:ext>
                    </a:extLst>
                  </a:tr>
                  <a:tr h="517754">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𝟏</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𝟏𝟑</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73078"/>
                      </a:ext>
                    </a:extLst>
                  </a:tr>
                  <a:tr h="425131">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𝟏𝟎</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3740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71506406"/>
                  </p:ext>
                </p:extLst>
              </p:nvPr>
            </p:nvGraphicFramePr>
            <p:xfrm>
              <a:off x="1124423" y="2767411"/>
              <a:ext cx="9931503" cy="3310375"/>
            </p:xfrm>
            <a:graphic>
              <a:graphicData uri="http://schemas.openxmlformats.org/drawingml/2006/table">
                <a:tbl>
                  <a:tblPr firstRow="1" bandRow="1">
                    <a:tableStyleId>{5940675A-B579-460E-94D1-54222C63F5DA}</a:tableStyleId>
                  </a:tblPr>
                  <a:tblGrid>
                    <a:gridCol w="627819">
                      <a:extLst>
                        <a:ext uri="{9D8B030D-6E8A-4147-A177-3AD203B41FA5}">
                          <a16:colId xmlns:a16="http://schemas.microsoft.com/office/drawing/2014/main" val="3293219657"/>
                        </a:ext>
                      </a:extLst>
                    </a:gridCol>
                    <a:gridCol w="1470108">
                      <a:extLst>
                        <a:ext uri="{9D8B030D-6E8A-4147-A177-3AD203B41FA5}">
                          <a16:colId xmlns:a16="http://schemas.microsoft.com/office/drawing/2014/main" val="473063091"/>
                        </a:ext>
                      </a:extLst>
                    </a:gridCol>
                    <a:gridCol w="1239091">
                      <a:extLst>
                        <a:ext uri="{9D8B030D-6E8A-4147-A177-3AD203B41FA5}">
                          <a16:colId xmlns:a16="http://schemas.microsoft.com/office/drawing/2014/main" val="4200909762"/>
                        </a:ext>
                      </a:extLst>
                    </a:gridCol>
                    <a:gridCol w="3402251">
                      <a:extLst>
                        <a:ext uri="{9D8B030D-6E8A-4147-A177-3AD203B41FA5}">
                          <a16:colId xmlns:a16="http://schemas.microsoft.com/office/drawing/2014/main" val="2610265618"/>
                        </a:ext>
                      </a:extLst>
                    </a:gridCol>
                    <a:gridCol w="1725930">
                      <a:extLst>
                        <a:ext uri="{9D8B030D-6E8A-4147-A177-3AD203B41FA5}">
                          <a16:colId xmlns:a16="http://schemas.microsoft.com/office/drawing/2014/main" val="1671145739"/>
                        </a:ext>
                      </a:extLst>
                    </a:gridCol>
                    <a:gridCol w="1466304">
                      <a:extLst>
                        <a:ext uri="{9D8B030D-6E8A-4147-A177-3AD203B41FA5}">
                          <a16:colId xmlns:a16="http://schemas.microsoft.com/office/drawing/2014/main" val="3127794898"/>
                        </a:ext>
                      </a:extLst>
                    </a:gridCol>
                  </a:tblGrid>
                  <a:tr h="1092097">
                    <a:tc>
                      <a:txBody>
                        <a:bodyPr/>
                        <a:lstStyle/>
                        <a:p>
                          <a:r>
                            <a:rPr lang="en-IN" sz="2000" b="1" dirty="0" smtClean="0"/>
                            <a:t>S. 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Acid Durability</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Strength</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Square</a:t>
                          </a:r>
                          <a:r>
                            <a:rPr lang="en-IN" sz="2000" b="1" baseline="0" dirty="0" smtClean="0"/>
                            <a:t>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Rank Minimum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Is it included in 3 NN?</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142229"/>
                      </a:ext>
                    </a:extLst>
                  </a:tr>
                  <a:tr h="425131">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264286" r="-94265" b="-438571"/>
                          </a:stretch>
                        </a:blipFill>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289954"/>
                      </a:ext>
                    </a:extLst>
                  </a:tr>
                  <a:tr h="425131">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364286" r="-94265" b="-338571"/>
                          </a:stretch>
                        </a:blipFill>
                      </a:tcPr>
                    </a:tc>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062362"/>
                      </a:ext>
                    </a:extLst>
                  </a:tr>
                  <a:tr h="425131">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464286" r="-94265" b="-238571"/>
                          </a:stretch>
                        </a:blipFill>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106207"/>
                      </a:ext>
                    </a:extLst>
                  </a:tr>
                  <a:tr h="517754">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464706" r="-94265" b="-96471"/>
                          </a:stretch>
                        </a:blipFill>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73078"/>
                      </a:ext>
                    </a:extLst>
                  </a:tr>
                  <a:tr h="425131">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685714" r="-94265" b="-17143"/>
                          </a:stretch>
                        </a:blipFill>
                      </a:tcPr>
                    </a:tc>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37409"/>
                      </a:ext>
                    </a:extLst>
                  </a:tr>
                </a:tbl>
              </a:graphicData>
            </a:graphic>
          </p:graphicFrame>
        </mc:Fallback>
      </mc:AlternateContent>
      <p:sp>
        <p:nvSpPr>
          <p:cNvPr id="6" name="Rectangle 5"/>
          <p:cNvSpPr/>
          <p:nvPr/>
        </p:nvSpPr>
        <p:spPr>
          <a:xfrm>
            <a:off x="8323042" y="3950405"/>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5" name="Rectangle 14"/>
          <p:cNvSpPr/>
          <p:nvPr/>
        </p:nvSpPr>
        <p:spPr>
          <a:xfrm>
            <a:off x="8320465" y="4355348"/>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6" name="Rectangle 15"/>
          <p:cNvSpPr/>
          <p:nvPr/>
        </p:nvSpPr>
        <p:spPr>
          <a:xfrm>
            <a:off x="8312728" y="4774494"/>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7" name="Rectangle 16"/>
          <p:cNvSpPr/>
          <p:nvPr/>
        </p:nvSpPr>
        <p:spPr>
          <a:xfrm>
            <a:off x="8320463" y="5687755"/>
            <a:ext cx="945647" cy="318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8" name="Rectangle 17"/>
          <p:cNvSpPr/>
          <p:nvPr/>
        </p:nvSpPr>
        <p:spPr>
          <a:xfrm>
            <a:off x="8323043" y="5212217"/>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2" name="Rectangle 11"/>
          <p:cNvSpPr/>
          <p:nvPr/>
        </p:nvSpPr>
        <p:spPr>
          <a:xfrm>
            <a:off x="9784700" y="3936549"/>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3" name="Rectangle 12"/>
          <p:cNvSpPr/>
          <p:nvPr/>
        </p:nvSpPr>
        <p:spPr>
          <a:xfrm>
            <a:off x="9782123" y="4341492"/>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4" name="Rectangle 13"/>
          <p:cNvSpPr/>
          <p:nvPr/>
        </p:nvSpPr>
        <p:spPr>
          <a:xfrm>
            <a:off x="9774386" y="4760638"/>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9" name="Rectangle 18"/>
          <p:cNvSpPr/>
          <p:nvPr/>
        </p:nvSpPr>
        <p:spPr>
          <a:xfrm>
            <a:off x="9782121" y="5673899"/>
            <a:ext cx="945647" cy="318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20" name="Rectangle 19"/>
          <p:cNvSpPr/>
          <p:nvPr/>
        </p:nvSpPr>
        <p:spPr>
          <a:xfrm>
            <a:off x="9784701" y="5157417"/>
            <a:ext cx="945647" cy="318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410821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P spid="18" grpId="0" animBg="1"/>
      <p:bldP spid="12" grpId="0" animBg="1"/>
      <p:bldP spid="13" grpId="0" animBg="1"/>
      <p:bldP spid="14"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4431"/>
            <a:ext cx="10515600" cy="4351338"/>
          </a:xfrm>
        </p:spPr>
        <p:txBody>
          <a:bodyPr/>
          <a:lstStyle/>
          <a:p>
            <a:r>
              <a:rPr lang="en-IN" sz="2000" dirty="0" smtClean="0"/>
              <a:t>Gather the category Y of the nearest neighbour. Notice in the second row last column that the category of nearest neighbour is not included because the rank of this data is more that 3.</a:t>
            </a:r>
          </a:p>
          <a:p>
            <a:endParaRPr lang="en-IN" dirty="0"/>
          </a:p>
        </p:txBody>
      </p:sp>
      <p:sp>
        <p:nvSpPr>
          <p:cNvPr id="4" name="Title 1"/>
          <p:cNvSpPr>
            <a:spLocks noGrp="1"/>
          </p:cNvSpPr>
          <p:nvPr>
            <p:ph type="title"/>
          </p:nvPr>
        </p:nvSpPr>
        <p:spPr/>
        <p:txBody>
          <a:bodyPr/>
          <a:lstStyle/>
          <a:p>
            <a:r>
              <a:rPr lang="en-IN" dirty="0" smtClean="0"/>
              <a:t>Understand the KNN Algorithm </a:t>
            </a:r>
            <a:endParaRPr lang="en-IN"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839110528"/>
                  </p:ext>
                </p:extLst>
              </p:nvPr>
            </p:nvGraphicFramePr>
            <p:xfrm>
              <a:off x="1035334" y="2153266"/>
              <a:ext cx="10121332" cy="3528918"/>
            </p:xfrm>
            <a:graphic>
              <a:graphicData uri="http://schemas.openxmlformats.org/drawingml/2006/table">
                <a:tbl>
                  <a:tblPr firstRow="1" bandRow="1">
                    <a:tableStyleId>{5940675A-B579-460E-94D1-54222C63F5DA}</a:tableStyleId>
                  </a:tblPr>
                  <a:tblGrid>
                    <a:gridCol w="557507">
                      <a:extLst>
                        <a:ext uri="{9D8B030D-6E8A-4147-A177-3AD203B41FA5}">
                          <a16:colId xmlns:a16="http://schemas.microsoft.com/office/drawing/2014/main" val="3293219657"/>
                        </a:ext>
                      </a:extLst>
                    </a:gridCol>
                    <a:gridCol w="1305466">
                      <a:extLst>
                        <a:ext uri="{9D8B030D-6E8A-4147-A177-3AD203B41FA5}">
                          <a16:colId xmlns:a16="http://schemas.microsoft.com/office/drawing/2014/main" val="473063091"/>
                        </a:ext>
                      </a:extLst>
                    </a:gridCol>
                    <a:gridCol w="1100322">
                      <a:extLst>
                        <a:ext uri="{9D8B030D-6E8A-4147-A177-3AD203B41FA5}">
                          <a16:colId xmlns:a16="http://schemas.microsoft.com/office/drawing/2014/main" val="4200909762"/>
                        </a:ext>
                      </a:extLst>
                    </a:gridCol>
                    <a:gridCol w="3021223">
                      <a:extLst>
                        <a:ext uri="{9D8B030D-6E8A-4147-A177-3AD203B41FA5}">
                          <a16:colId xmlns:a16="http://schemas.microsoft.com/office/drawing/2014/main" val="2610265618"/>
                        </a:ext>
                      </a:extLst>
                    </a:gridCol>
                    <a:gridCol w="1532638">
                      <a:extLst>
                        <a:ext uri="{9D8B030D-6E8A-4147-A177-3AD203B41FA5}">
                          <a16:colId xmlns:a16="http://schemas.microsoft.com/office/drawing/2014/main" val="1671145739"/>
                        </a:ext>
                      </a:extLst>
                    </a:gridCol>
                    <a:gridCol w="1302088">
                      <a:extLst>
                        <a:ext uri="{9D8B030D-6E8A-4147-A177-3AD203B41FA5}">
                          <a16:colId xmlns:a16="http://schemas.microsoft.com/office/drawing/2014/main" val="3127794898"/>
                        </a:ext>
                      </a:extLst>
                    </a:gridCol>
                    <a:gridCol w="1302088">
                      <a:extLst>
                        <a:ext uri="{9D8B030D-6E8A-4147-A177-3AD203B41FA5}">
                          <a16:colId xmlns:a16="http://schemas.microsoft.com/office/drawing/2014/main" val="3549466680"/>
                        </a:ext>
                      </a:extLst>
                    </a:gridCol>
                  </a:tblGrid>
                  <a:tr h="1092097">
                    <a:tc>
                      <a:txBody>
                        <a:bodyPr/>
                        <a:lstStyle/>
                        <a:p>
                          <a:r>
                            <a:rPr lang="en-IN" sz="2000" b="1" dirty="0" smtClean="0"/>
                            <a:t>S. 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Acid Durability</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Strength</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Square</a:t>
                          </a:r>
                          <a:r>
                            <a:rPr lang="en-IN" sz="2000" b="1" baseline="0" dirty="0" smtClean="0"/>
                            <a:t>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Rank Minimum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Is it included in 3 NN?</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Y category of nearest neighbour</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142229"/>
                      </a:ext>
                    </a:extLst>
                  </a:tr>
                  <a:tr h="425131">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𝟏𝟔</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289954"/>
                      </a:ext>
                    </a:extLst>
                  </a:tr>
                  <a:tr h="425131">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𝟐𝟓</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062362"/>
                      </a:ext>
                    </a:extLst>
                  </a:tr>
                  <a:tr h="425131">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𝟗</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106207"/>
                      </a:ext>
                    </a:extLst>
                  </a:tr>
                  <a:tr h="517754">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𝟏</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𝟏𝟑</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73078"/>
                      </a:ext>
                    </a:extLst>
                  </a:tr>
                  <a:tr h="425131">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𝟏𝟎</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3740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839110528"/>
                  </p:ext>
                </p:extLst>
              </p:nvPr>
            </p:nvGraphicFramePr>
            <p:xfrm>
              <a:off x="1035334" y="2153266"/>
              <a:ext cx="10121332" cy="3528918"/>
            </p:xfrm>
            <a:graphic>
              <a:graphicData uri="http://schemas.openxmlformats.org/drawingml/2006/table">
                <a:tbl>
                  <a:tblPr firstRow="1" bandRow="1">
                    <a:tableStyleId>{5940675A-B579-460E-94D1-54222C63F5DA}</a:tableStyleId>
                  </a:tblPr>
                  <a:tblGrid>
                    <a:gridCol w="557507">
                      <a:extLst>
                        <a:ext uri="{9D8B030D-6E8A-4147-A177-3AD203B41FA5}">
                          <a16:colId xmlns:a16="http://schemas.microsoft.com/office/drawing/2014/main" val="3293219657"/>
                        </a:ext>
                      </a:extLst>
                    </a:gridCol>
                    <a:gridCol w="1305466">
                      <a:extLst>
                        <a:ext uri="{9D8B030D-6E8A-4147-A177-3AD203B41FA5}">
                          <a16:colId xmlns:a16="http://schemas.microsoft.com/office/drawing/2014/main" val="473063091"/>
                        </a:ext>
                      </a:extLst>
                    </a:gridCol>
                    <a:gridCol w="1100322">
                      <a:extLst>
                        <a:ext uri="{9D8B030D-6E8A-4147-A177-3AD203B41FA5}">
                          <a16:colId xmlns:a16="http://schemas.microsoft.com/office/drawing/2014/main" val="4200909762"/>
                        </a:ext>
                      </a:extLst>
                    </a:gridCol>
                    <a:gridCol w="3021223">
                      <a:extLst>
                        <a:ext uri="{9D8B030D-6E8A-4147-A177-3AD203B41FA5}">
                          <a16:colId xmlns:a16="http://schemas.microsoft.com/office/drawing/2014/main" val="2610265618"/>
                        </a:ext>
                      </a:extLst>
                    </a:gridCol>
                    <a:gridCol w="1532638">
                      <a:extLst>
                        <a:ext uri="{9D8B030D-6E8A-4147-A177-3AD203B41FA5}">
                          <a16:colId xmlns:a16="http://schemas.microsoft.com/office/drawing/2014/main" val="1671145739"/>
                        </a:ext>
                      </a:extLst>
                    </a:gridCol>
                    <a:gridCol w="1302088">
                      <a:extLst>
                        <a:ext uri="{9D8B030D-6E8A-4147-A177-3AD203B41FA5}">
                          <a16:colId xmlns:a16="http://schemas.microsoft.com/office/drawing/2014/main" val="3127794898"/>
                        </a:ext>
                      </a:extLst>
                    </a:gridCol>
                    <a:gridCol w="1302088">
                      <a:extLst>
                        <a:ext uri="{9D8B030D-6E8A-4147-A177-3AD203B41FA5}">
                          <a16:colId xmlns:a16="http://schemas.microsoft.com/office/drawing/2014/main" val="3549466680"/>
                        </a:ext>
                      </a:extLst>
                    </a:gridCol>
                  </a:tblGrid>
                  <a:tr h="1310640">
                    <a:tc>
                      <a:txBody>
                        <a:bodyPr/>
                        <a:lstStyle/>
                        <a:p>
                          <a:r>
                            <a:rPr lang="en-IN" sz="2000" b="1" dirty="0" smtClean="0"/>
                            <a:t>S. 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Acid Durability</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Strength</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Square</a:t>
                          </a:r>
                          <a:r>
                            <a:rPr lang="en-IN" sz="2000" b="1" baseline="0" dirty="0" smtClean="0"/>
                            <a:t>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Rank Minimum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Is it included in 3 NN?</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Y category of nearest neighbour</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142229"/>
                      </a:ext>
                    </a:extLst>
                  </a:tr>
                  <a:tr h="425131">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314286" r="-137298" b="-438571"/>
                          </a:stretch>
                        </a:blipFill>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289954"/>
                      </a:ext>
                    </a:extLst>
                  </a:tr>
                  <a:tr h="425131">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414286" r="-137298" b="-338571"/>
                          </a:stretch>
                        </a:blipFill>
                      </a:tcPr>
                    </a:tc>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062362"/>
                      </a:ext>
                    </a:extLst>
                  </a:tr>
                  <a:tr h="425131">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514286" r="-137298" b="-238571"/>
                          </a:stretch>
                        </a:blipFill>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106207"/>
                      </a:ext>
                    </a:extLst>
                  </a:tr>
                  <a:tr h="517754">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505882" r="-137298" b="-96471"/>
                          </a:stretch>
                        </a:blipFill>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73078"/>
                      </a:ext>
                    </a:extLst>
                  </a:tr>
                  <a:tr h="425131">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735714" r="-137298" b="-17143"/>
                          </a:stretch>
                        </a:blipFill>
                      </a:tcPr>
                    </a:tc>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Yes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37409"/>
                      </a:ext>
                    </a:extLst>
                  </a:tr>
                </a:tbl>
              </a:graphicData>
            </a:graphic>
          </p:graphicFrame>
        </mc:Fallback>
      </mc:AlternateContent>
      <p:sp>
        <p:nvSpPr>
          <p:cNvPr id="2" name="TextBox 1"/>
          <p:cNvSpPr txBox="1"/>
          <p:nvPr/>
        </p:nvSpPr>
        <p:spPr>
          <a:xfrm>
            <a:off x="1035334" y="5835769"/>
            <a:ext cx="10005705" cy="369332"/>
          </a:xfrm>
          <a:prstGeom prst="rect">
            <a:avLst/>
          </a:prstGeom>
          <a:noFill/>
        </p:spPr>
        <p:txBody>
          <a:bodyPr wrap="square" rtlCol="0">
            <a:spAutoFit/>
          </a:bodyPr>
          <a:lstStyle/>
          <a:p>
            <a:r>
              <a:rPr lang="en-IN" dirty="0" smtClean="0"/>
              <a:t>We have 3 good and 0 bad then we conclude that new tissue paper include in good category.</a:t>
            </a:r>
            <a:endParaRPr lang="en-IN" dirty="0"/>
          </a:p>
        </p:txBody>
      </p:sp>
    </p:spTree>
    <p:extLst>
      <p:ext uri="{BB962C8B-B14F-4D97-AF65-F5344CB8AC3E}">
        <p14:creationId xmlns:p14="http://schemas.microsoft.com/office/powerpoint/2010/main" val="2739979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KNN</a:t>
            </a:r>
            <a:endParaRPr lang="en-IN" b="1" dirty="0"/>
          </a:p>
        </p:txBody>
      </p:sp>
      <p:sp>
        <p:nvSpPr>
          <p:cNvPr id="3" name="Content Placeholder 2"/>
          <p:cNvSpPr>
            <a:spLocks noGrp="1"/>
          </p:cNvSpPr>
          <p:nvPr>
            <p:ph idx="1"/>
          </p:nvPr>
        </p:nvSpPr>
        <p:spPr/>
        <p:txBody>
          <a:bodyPr/>
          <a:lstStyle/>
          <a:p>
            <a:r>
              <a:rPr lang="en-IN" sz="3600" dirty="0" smtClean="0"/>
              <a:t>K nearest neighbour is supervise learning algorithm. </a:t>
            </a:r>
          </a:p>
          <a:p>
            <a:r>
              <a:rPr lang="en-IN" sz="3600" dirty="0" smtClean="0"/>
              <a:t>K Nearest Neighbour is a simple algorithm that stored all the available cases. </a:t>
            </a:r>
          </a:p>
          <a:p>
            <a:r>
              <a:rPr lang="en-IN" sz="3600" dirty="0" smtClean="0"/>
              <a:t>KNN is used to classifies the new data or case based on a similarity measure.</a:t>
            </a:r>
          </a:p>
          <a:p>
            <a:r>
              <a:rPr lang="en-IN" sz="3600" dirty="0" smtClean="0"/>
              <a:t>KNN is a non parametric learning algorithm.</a:t>
            </a:r>
          </a:p>
          <a:p>
            <a:pPr marL="0" indent="0">
              <a:buNone/>
            </a:pPr>
            <a:endParaRPr lang="en-IN" dirty="0" smtClean="0"/>
          </a:p>
          <a:p>
            <a:endParaRPr lang="en-IN" dirty="0"/>
          </a:p>
        </p:txBody>
      </p:sp>
    </p:spTree>
    <p:extLst>
      <p:ext uri="{BB962C8B-B14F-4D97-AF65-F5344CB8AC3E}">
        <p14:creationId xmlns:p14="http://schemas.microsoft.com/office/powerpoint/2010/main" val="647008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the KNN algorithm work</a:t>
            </a:r>
            <a:r>
              <a:rPr lang="en-US" b="1" dirty="0" smtClean="0"/>
              <a:t>?</a:t>
            </a:r>
            <a:endParaRPr lang="en-IN" dirty="0"/>
          </a:p>
        </p:txBody>
      </p:sp>
      <p:pic>
        <p:nvPicPr>
          <p:cNvPr id="1026" name="Picture 2" descr="scenario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704" y="1855538"/>
            <a:ext cx="68103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706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enari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557" y="2192668"/>
            <a:ext cx="681037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37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Best Prepare Data for </a:t>
            </a:r>
            <a:r>
              <a:rPr lang="en-US" b="1" dirty="0" smtClean="0"/>
              <a:t>KNN</a:t>
            </a:r>
            <a:endParaRPr lang="en-IN" dirty="0"/>
          </a:p>
        </p:txBody>
      </p:sp>
      <p:sp>
        <p:nvSpPr>
          <p:cNvPr id="3" name="Content Placeholder 2"/>
          <p:cNvSpPr>
            <a:spLocks noGrp="1"/>
          </p:cNvSpPr>
          <p:nvPr>
            <p:ph idx="1"/>
          </p:nvPr>
        </p:nvSpPr>
        <p:spPr/>
        <p:txBody>
          <a:bodyPr>
            <a:normAutofit fontScale="92500"/>
          </a:bodyPr>
          <a:lstStyle/>
          <a:p>
            <a:pPr fontAlgn="base"/>
            <a:r>
              <a:rPr lang="en-US" b="1" dirty="0" smtClean="0"/>
              <a:t>Rescale </a:t>
            </a:r>
            <a:r>
              <a:rPr lang="en-US" b="1" dirty="0"/>
              <a:t>Data</a:t>
            </a:r>
            <a:r>
              <a:rPr lang="en-US" dirty="0"/>
              <a:t>: KNN performs much better if all of the data has the same scale. Normalizing your data to the range [0, 1] is a good idea. It may also be a good idea to standardize your data if it has a Gaussian distribution.</a:t>
            </a:r>
          </a:p>
          <a:p>
            <a:pPr fontAlgn="base"/>
            <a:r>
              <a:rPr lang="en-US" b="1" dirty="0"/>
              <a:t>Address Missing Data</a:t>
            </a:r>
            <a:r>
              <a:rPr lang="en-US" dirty="0"/>
              <a:t>: Missing data will mean that the distance between samples can not be calculated. These samples could be excluded or the missing values could be imputed.</a:t>
            </a:r>
          </a:p>
          <a:p>
            <a:pPr fontAlgn="base"/>
            <a:r>
              <a:rPr lang="en-US" b="1" dirty="0"/>
              <a:t>Lower Dimensionality</a:t>
            </a:r>
            <a:r>
              <a:rPr lang="en-US" dirty="0"/>
              <a:t>: KNN is suited for lower dimensional data. You can try it on high dimensional data (hundreds or thousands of input variables) but be aware that it may not perform as well as other techniques. KNN can benefit from feature selection that reduces the dimensionality of the input feature space.</a:t>
            </a:r>
          </a:p>
          <a:p>
            <a:endParaRPr lang="en-IN" dirty="0"/>
          </a:p>
        </p:txBody>
      </p:sp>
    </p:spTree>
    <p:extLst>
      <p:ext uri="{BB962C8B-B14F-4D97-AF65-F5344CB8AC3E}">
        <p14:creationId xmlns:p14="http://schemas.microsoft.com/office/powerpoint/2010/main" val="376055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333333"/>
                </a:solidFill>
                <a:latin typeface="poppins"/>
              </a:rPr>
              <a:t>Methods of calculating distance between </a:t>
            </a:r>
            <a:r>
              <a:rPr lang="en-US" altLang="en-US" b="1" dirty="0" smtClean="0">
                <a:solidFill>
                  <a:srgbClr val="333333"/>
                </a:solidFill>
                <a:latin typeface="poppins"/>
              </a:rPr>
              <a:t>points</a:t>
            </a:r>
            <a:endParaRPr lang="en-IN" dirty="0"/>
          </a:p>
        </p:txBody>
      </p:sp>
      <p:sp>
        <p:nvSpPr>
          <p:cNvPr id="4" name="Rectangle 1"/>
          <p:cNvSpPr>
            <a:spLocks noChangeArrowheads="1"/>
          </p:cNvSpPr>
          <p:nvPr/>
        </p:nvSpPr>
        <p:spPr bwMode="auto">
          <a:xfrm>
            <a:off x="645318" y="1734623"/>
            <a:ext cx="10901363" cy="45595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872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33333"/>
                </a:solidFill>
                <a:effectLst/>
                <a:latin typeface="+mj-lt"/>
              </a:rPr>
              <a:t> 1. </a:t>
            </a:r>
            <a:r>
              <a:rPr kumimoji="0" lang="en-US" altLang="en-US" sz="2400" b="1" i="0" u="none" strike="noStrike" cap="none" normalizeH="0" baseline="0" dirty="0" smtClean="0">
                <a:ln>
                  <a:noFill/>
                </a:ln>
                <a:solidFill>
                  <a:srgbClr val="333333"/>
                </a:solidFill>
                <a:effectLst/>
                <a:latin typeface="+mj-lt"/>
              </a:rPr>
              <a:t>Euclidean Distance:</a:t>
            </a:r>
            <a:r>
              <a:rPr kumimoji="0" lang="en-US" altLang="en-US" sz="2400" b="0" i="0" u="none" strike="noStrike" cap="none" normalizeH="0" baseline="0" dirty="0" smtClean="0">
                <a:ln>
                  <a:noFill/>
                </a:ln>
                <a:solidFill>
                  <a:srgbClr val="595858"/>
                </a:solidFill>
                <a:effectLst/>
                <a:latin typeface="+mj-lt"/>
              </a:rPr>
              <a:t> Euclidean distance is calculated as the square root of the sum of the squared differences between a new point (x) and an existing point (y).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smtClean="0">
                <a:ln>
                  <a:noFill/>
                </a:ln>
                <a:solidFill>
                  <a:srgbClr val="333333"/>
                </a:solidFill>
                <a:effectLst/>
                <a:latin typeface="+mj-lt"/>
              </a:rPr>
              <a:t>Manhattan Distance</a:t>
            </a:r>
            <a:r>
              <a:rPr kumimoji="0" lang="en-US" altLang="en-US" sz="2400" b="0" i="0" u="none" strike="noStrike" cap="none" normalizeH="0" baseline="0" dirty="0" smtClean="0">
                <a:ln>
                  <a:noFill/>
                </a:ln>
                <a:solidFill>
                  <a:srgbClr val="595858"/>
                </a:solidFill>
                <a:effectLst/>
                <a:latin typeface="+mj-lt"/>
              </a:rPr>
              <a:t> : This is the distance between real vectors using the sum of their absolute difference.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smtClean="0">
                <a:ln>
                  <a:noFill/>
                </a:ln>
                <a:solidFill>
                  <a:srgbClr val="333333"/>
                </a:solidFill>
                <a:effectLst/>
                <a:latin typeface="+mj-lt"/>
              </a:rPr>
              <a:t>Hamming Distance</a:t>
            </a:r>
            <a:r>
              <a:rPr kumimoji="0" lang="en-US" altLang="en-US" sz="2400" b="0" i="0" u="none" strike="noStrike" cap="none" normalizeH="0" baseline="0" dirty="0" smtClean="0">
                <a:ln>
                  <a:noFill/>
                </a:ln>
                <a:solidFill>
                  <a:srgbClr val="595858"/>
                </a:solidFill>
                <a:effectLst/>
                <a:latin typeface="+mj-lt"/>
              </a:rPr>
              <a:t>: It is used for categorical variables. If the value (x) and the value (y) are same, the distance D will be equal to 0 . Otherwise 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595858"/>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595858"/>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595858"/>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595858"/>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595858"/>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595858"/>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595858"/>
              </a:solidFill>
              <a:effectLst/>
              <a:latin typeface="+mj-lt"/>
            </a:endParaRPr>
          </a:p>
        </p:txBody>
      </p:sp>
      <p:pic>
        <p:nvPicPr>
          <p:cNvPr id="4098" name="Picture 2" descr="https://s3-ap-south-1.amazonaws.com/av-blog-media/wp-content/uploads/2018/08/KNN_similarity2-300x2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787" y="4319184"/>
            <a:ext cx="28575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s://s3-ap-south-1.amazonaws.com/av-blog-media/wp-content/uploads/2018/08/KNN_hammin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234" y="4176308"/>
            <a:ext cx="20574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47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KNN Algorithm</a:t>
            </a:r>
            <a:endParaRPr lang="en-IN" dirty="0"/>
          </a:p>
        </p:txBody>
      </p:sp>
      <p:sp>
        <p:nvSpPr>
          <p:cNvPr id="4" name="Rectangle 1"/>
          <p:cNvSpPr>
            <a:spLocks noGrp="1" noChangeArrowheads="1"/>
          </p:cNvSpPr>
          <p:nvPr>
            <p:ph idx="1"/>
          </p:nvPr>
        </p:nvSpPr>
        <p:spPr bwMode="auto">
          <a:xfrm>
            <a:off x="838200" y="1340374"/>
            <a:ext cx="9763125" cy="532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3576" rIns="0" bIns="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smtClean="0">
                <a:ln>
                  <a:noFill/>
                </a:ln>
                <a:solidFill>
                  <a:schemeClr val="tx1"/>
                </a:solidFill>
                <a:effectLst/>
                <a:latin typeface="Menlo"/>
              </a:rPr>
              <a:t>Load the training and test data </a:t>
            </a:r>
            <a:endParaRPr lang="en-US" altLang="en-US" sz="3200" dirty="0">
              <a:latin typeface="Menlo"/>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smtClean="0">
                <a:ln>
                  <a:noFill/>
                </a:ln>
                <a:solidFill>
                  <a:schemeClr val="tx1"/>
                </a:solidFill>
                <a:effectLst/>
                <a:latin typeface="Menlo"/>
              </a:rPr>
              <a:t>Choose the value of K </a:t>
            </a:r>
            <a:endParaRPr lang="en-US" altLang="en-US" sz="3200" dirty="0">
              <a:latin typeface="Menlo"/>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smtClean="0">
                <a:ln>
                  <a:noFill/>
                </a:ln>
                <a:solidFill>
                  <a:schemeClr val="tx1"/>
                </a:solidFill>
                <a:effectLst/>
                <a:latin typeface="Menlo"/>
              </a:rPr>
              <a:t>For each point in test data:</a:t>
            </a:r>
            <a:br>
              <a:rPr kumimoji="0" lang="en-US" altLang="en-US" sz="3200" b="0" i="0" u="none" strike="noStrike" cap="none" normalizeH="0" baseline="0" dirty="0" smtClean="0">
                <a:ln>
                  <a:noFill/>
                </a:ln>
                <a:solidFill>
                  <a:schemeClr val="tx1"/>
                </a:solidFill>
                <a:effectLst/>
                <a:latin typeface="Menlo"/>
              </a:rPr>
            </a:br>
            <a:r>
              <a:rPr kumimoji="0" lang="en-US" altLang="en-US" sz="3200" b="0" i="0" u="none" strike="noStrike" cap="none" normalizeH="0" baseline="0" dirty="0" smtClean="0">
                <a:ln>
                  <a:noFill/>
                </a:ln>
                <a:solidFill>
                  <a:schemeClr val="tx1"/>
                </a:solidFill>
                <a:effectLst/>
                <a:latin typeface="Menlo"/>
              </a:rPr>
              <a:t>	- find the Euclidean distance to all training data 	</a:t>
            </a:r>
            <a:r>
              <a:rPr kumimoji="0" lang="en-US" altLang="en-US" sz="3200" b="0" i="0" u="none" strike="noStrike" cap="none" normalizeH="0" dirty="0" smtClean="0">
                <a:ln>
                  <a:noFill/>
                </a:ln>
                <a:solidFill>
                  <a:schemeClr val="tx1"/>
                </a:solidFill>
                <a:effectLst/>
                <a:latin typeface="Menlo"/>
              </a:rPr>
              <a:t> 	</a:t>
            </a:r>
            <a:r>
              <a:rPr kumimoji="0" lang="en-US" altLang="en-US" sz="3200" b="0" i="0" u="none" strike="noStrike" cap="none" normalizeH="0" baseline="0" dirty="0" smtClean="0">
                <a:ln>
                  <a:noFill/>
                </a:ln>
                <a:solidFill>
                  <a:schemeClr val="tx1"/>
                </a:solidFill>
                <a:effectLst/>
                <a:latin typeface="Menlo"/>
              </a:rPr>
              <a:t>points. </a:t>
            </a:r>
          </a:p>
          <a:p>
            <a:pPr marL="0" marR="0" lvl="0" indent="0" algn="l" defTabSz="914400" rtl="0" eaLnBrk="0" fontAlgn="base" latinLnBrk="0" hangingPunct="0">
              <a:lnSpc>
                <a:spcPct val="100000"/>
              </a:lnSpc>
              <a:spcBef>
                <a:spcPct val="0"/>
              </a:spcBef>
              <a:spcAft>
                <a:spcPct val="0"/>
              </a:spcAft>
              <a:buClrTx/>
              <a:buSzTx/>
              <a:buNone/>
              <a:tabLst/>
            </a:pPr>
            <a:r>
              <a:rPr lang="en-US" altLang="en-US" sz="3200" dirty="0">
                <a:latin typeface="Menlo"/>
              </a:rPr>
              <a:t>	</a:t>
            </a:r>
            <a:r>
              <a:rPr kumimoji="0" lang="en-US" altLang="en-US" sz="3200" b="0" i="0" u="none" strike="noStrike" cap="none" normalizeH="0" baseline="0" dirty="0" smtClean="0">
                <a:ln>
                  <a:noFill/>
                </a:ln>
                <a:solidFill>
                  <a:schemeClr val="tx1"/>
                </a:solidFill>
                <a:effectLst/>
                <a:latin typeface="Menlo"/>
              </a:rPr>
              <a:t>- store the Euclidean distances in a list and sort it </a:t>
            </a:r>
            <a:br>
              <a:rPr kumimoji="0" lang="en-US" altLang="en-US" sz="3200" b="0" i="0" u="none" strike="noStrike" cap="none" normalizeH="0" baseline="0" dirty="0" smtClean="0">
                <a:ln>
                  <a:noFill/>
                </a:ln>
                <a:solidFill>
                  <a:schemeClr val="tx1"/>
                </a:solidFill>
                <a:effectLst/>
                <a:latin typeface="Menlo"/>
              </a:rPr>
            </a:br>
            <a:r>
              <a:rPr kumimoji="0" lang="en-US" altLang="en-US" sz="3200" b="0" i="0" u="none" strike="noStrike" cap="none" normalizeH="0" baseline="0" dirty="0" smtClean="0">
                <a:ln>
                  <a:noFill/>
                </a:ln>
                <a:solidFill>
                  <a:schemeClr val="tx1"/>
                </a:solidFill>
                <a:effectLst/>
                <a:latin typeface="Menlo"/>
              </a:rPr>
              <a:t>	- choose the first k points </a:t>
            </a:r>
            <a:br>
              <a:rPr kumimoji="0" lang="en-US" altLang="en-US" sz="3200" b="0" i="0" u="none" strike="noStrike" cap="none" normalizeH="0" baseline="0" dirty="0" smtClean="0">
                <a:ln>
                  <a:noFill/>
                </a:ln>
                <a:solidFill>
                  <a:schemeClr val="tx1"/>
                </a:solidFill>
                <a:effectLst/>
                <a:latin typeface="Menlo"/>
              </a:rPr>
            </a:br>
            <a:r>
              <a:rPr kumimoji="0" lang="en-US" altLang="en-US" sz="3200" b="0" i="0" u="none" strike="noStrike" cap="none" normalizeH="0" baseline="0" dirty="0" smtClean="0">
                <a:ln>
                  <a:noFill/>
                </a:ln>
                <a:solidFill>
                  <a:schemeClr val="tx1"/>
                </a:solidFill>
                <a:effectLst/>
                <a:latin typeface="Menlo"/>
              </a:rPr>
              <a:t>	- assign a class to the test point based on the majority of classes present in the chosen points</a:t>
            </a:r>
            <a:br>
              <a:rPr kumimoji="0" lang="en-US" altLang="en-US" sz="3200" b="0" i="0" u="none" strike="noStrike" cap="none" normalizeH="0" baseline="0" dirty="0" smtClean="0">
                <a:ln>
                  <a:noFill/>
                </a:ln>
                <a:solidFill>
                  <a:schemeClr val="tx1"/>
                </a:solidFill>
                <a:effectLst/>
                <a:latin typeface="Menlo"/>
              </a:rPr>
            </a:br>
            <a:r>
              <a:rPr kumimoji="0" lang="en-US" altLang="en-US" sz="3200" b="0" i="0" u="none" strike="noStrike" cap="none" normalizeH="0" baseline="0" dirty="0" smtClean="0">
                <a:ln>
                  <a:noFill/>
                </a:ln>
                <a:solidFill>
                  <a:schemeClr val="tx1"/>
                </a:solidFill>
                <a:effectLst/>
                <a:latin typeface="Menlo"/>
              </a:rPr>
              <a:t>4. End</a:t>
            </a:r>
            <a:r>
              <a:rPr kumimoji="0" lang="en-US" altLang="en-US"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61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 the KNN Algorithm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We have a data from the questionnaires survey and objective testing with two attributes to classify whether a special paper tissue is good or not.</a:t>
            </a:r>
          </a:p>
          <a:p>
            <a:endParaRPr lang="en-IN" dirty="0"/>
          </a:p>
          <a:p>
            <a:endParaRPr lang="en-IN" dirty="0" smtClean="0"/>
          </a:p>
          <a:p>
            <a:endParaRPr lang="en-IN" dirty="0"/>
          </a:p>
          <a:p>
            <a:endParaRPr lang="en-IN" dirty="0" smtClean="0"/>
          </a:p>
          <a:p>
            <a:endParaRPr lang="en-IN" dirty="0" smtClean="0"/>
          </a:p>
          <a:p>
            <a:endParaRPr lang="en-IN" dirty="0"/>
          </a:p>
          <a:p>
            <a:endParaRPr lang="en-IN" dirty="0" smtClean="0"/>
          </a:p>
          <a:p>
            <a:pPr marL="0" indent="0">
              <a:buNone/>
            </a:pPr>
            <a:r>
              <a:rPr lang="en-IN" dirty="0" smtClean="0"/>
              <a:t>Now the factory produces a new paper tissue that pass </a:t>
            </a:r>
            <a:r>
              <a:rPr lang="en-IN" dirty="0" err="1" smtClean="0"/>
              <a:t>laboratort</a:t>
            </a:r>
            <a:r>
              <a:rPr lang="en-IN" dirty="0" smtClean="0"/>
              <a:t> test with X1=3 and X2=7 without expensive survey, can we guess what the class of this tissue paper.</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51630006"/>
              </p:ext>
            </p:extLst>
          </p:nvPr>
        </p:nvGraphicFramePr>
        <p:xfrm>
          <a:off x="1437640" y="2888774"/>
          <a:ext cx="6083300" cy="2377440"/>
        </p:xfrm>
        <a:graphic>
          <a:graphicData uri="http://schemas.openxmlformats.org/drawingml/2006/table">
            <a:tbl>
              <a:tblPr firstRow="1" bandRow="1">
                <a:tableStyleId>{5940675A-B579-460E-94D1-54222C63F5DA}</a:tableStyleId>
              </a:tblPr>
              <a:tblGrid>
                <a:gridCol w="810172">
                  <a:extLst>
                    <a:ext uri="{9D8B030D-6E8A-4147-A177-3AD203B41FA5}">
                      <a16:colId xmlns:a16="http://schemas.microsoft.com/office/drawing/2014/main" val="3293219657"/>
                    </a:ext>
                  </a:extLst>
                </a:gridCol>
                <a:gridCol w="1917501">
                  <a:extLst>
                    <a:ext uri="{9D8B030D-6E8A-4147-A177-3AD203B41FA5}">
                      <a16:colId xmlns:a16="http://schemas.microsoft.com/office/drawing/2014/main" val="473063091"/>
                    </a:ext>
                  </a:extLst>
                </a:gridCol>
                <a:gridCol w="1362435">
                  <a:extLst>
                    <a:ext uri="{9D8B030D-6E8A-4147-A177-3AD203B41FA5}">
                      <a16:colId xmlns:a16="http://schemas.microsoft.com/office/drawing/2014/main" val="4200909762"/>
                    </a:ext>
                  </a:extLst>
                </a:gridCol>
                <a:gridCol w="1993192">
                  <a:extLst>
                    <a:ext uri="{9D8B030D-6E8A-4147-A177-3AD203B41FA5}">
                      <a16:colId xmlns:a16="http://schemas.microsoft.com/office/drawing/2014/main" val="2610265618"/>
                    </a:ext>
                  </a:extLst>
                </a:gridCol>
              </a:tblGrid>
              <a:tr h="174466">
                <a:tc>
                  <a:txBody>
                    <a:bodyPr/>
                    <a:lstStyle/>
                    <a:p>
                      <a:r>
                        <a:rPr lang="en-IN" sz="2000" b="1" dirty="0" smtClean="0"/>
                        <a:t>S. 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Acid Durability</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Strength</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Class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142229"/>
                  </a:ext>
                </a:extLst>
              </a:tr>
              <a:tr h="380363">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Bad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289954"/>
                  </a:ext>
                </a:extLst>
              </a:tr>
              <a:tr h="380363">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Bad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062362"/>
                  </a:ext>
                </a:extLst>
              </a:tr>
              <a:tr h="380363">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106207"/>
                  </a:ext>
                </a:extLst>
              </a:tr>
              <a:tr h="380363">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73078"/>
                  </a:ext>
                </a:extLst>
              </a:tr>
              <a:tr h="380363">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Good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37409"/>
                  </a:ext>
                </a:extLst>
              </a:tr>
            </a:tbl>
          </a:graphicData>
        </a:graphic>
      </p:graphicFrame>
    </p:spTree>
    <p:extLst>
      <p:ext uri="{BB962C8B-B14F-4D97-AF65-F5344CB8AC3E}">
        <p14:creationId xmlns:p14="http://schemas.microsoft.com/office/powerpoint/2010/main" val="144693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Determine parameter K= number of the nearest neighbours. Suppose K=3</a:t>
            </a:r>
          </a:p>
          <a:p>
            <a:r>
              <a:rPr lang="en-IN" dirty="0" smtClean="0"/>
              <a:t>Calculate the distance between the query and all the training example.</a:t>
            </a:r>
            <a:endParaRPr lang="en-IN" dirty="0"/>
          </a:p>
        </p:txBody>
      </p:sp>
      <p:sp>
        <p:nvSpPr>
          <p:cNvPr id="4" name="Title 1"/>
          <p:cNvSpPr>
            <a:spLocks noGrp="1"/>
          </p:cNvSpPr>
          <p:nvPr>
            <p:ph type="title"/>
          </p:nvPr>
        </p:nvSpPr>
        <p:spPr/>
        <p:txBody>
          <a:bodyPr/>
          <a:lstStyle/>
          <a:p>
            <a:r>
              <a:rPr lang="en-IN" dirty="0" smtClean="0"/>
              <a:t>Understand the KNN Algorithm </a:t>
            </a:r>
            <a:endParaRPr lang="en-IN"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31619890"/>
                  </p:ext>
                </p:extLst>
              </p:nvPr>
            </p:nvGraphicFramePr>
            <p:xfrm>
              <a:off x="1810223" y="3567511"/>
              <a:ext cx="7524846" cy="2419797"/>
            </p:xfrm>
            <a:graphic>
              <a:graphicData uri="http://schemas.openxmlformats.org/drawingml/2006/table">
                <a:tbl>
                  <a:tblPr firstRow="1" bandRow="1">
                    <a:tableStyleId>{5940675A-B579-460E-94D1-54222C63F5DA}</a:tableStyleId>
                  </a:tblPr>
                  <a:tblGrid>
                    <a:gridCol w="930081">
                      <a:extLst>
                        <a:ext uri="{9D8B030D-6E8A-4147-A177-3AD203B41FA5}">
                          <a16:colId xmlns:a16="http://schemas.microsoft.com/office/drawing/2014/main" val="3293219657"/>
                        </a:ext>
                      </a:extLst>
                    </a:gridCol>
                    <a:gridCol w="2201299">
                      <a:extLst>
                        <a:ext uri="{9D8B030D-6E8A-4147-A177-3AD203B41FA5}">
                          <a16:colId xmlns:a16="http://schemas.microsoft.com/office/drawing/2014/main" val="473063091"/>
                        </a:ext>
                      </a:extLst>
                    </a:gridCol>
                    <a:gridCol w="1564081">
                      <a:extLst>
                        <a:ext uri="{9D8B030D-6E8A-4147-A177-3AD203B41FA5}">
                          <a16:colId xmlns:a16="http://schemas.microsoft.com/office/drawing/2014/main" val="4200909762"/>
                        </a:ext>
                      </a:extLst>
                    </a:gridCol>
                    <a:gridCol w="2829385">
                      <a:extLst>
                        <a:ext uri="{9D8B030D-6E8A-4147-A177-3AD203B41FA5}">
                          <a16:colId xmlns:a16="http://schemas.microsoft.com/office/drawing/2014/main" val="2610265618"/>
                        </a:ext>
                      </a:extLst>
                    </a:gridCol>
                  </a:tblGrid>
                  <a:tr h="403987">
                    <a:tc>
                      <a:txBody>
                        <a:bodyPr/>
                        <a:lstStyle/>
                        <a:p>
                          <a:r>
                            <a:rPr lang="en-IN" sz="2000" b="1" dirty="0" smtClean="0"/>
                            <a:t>S. 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Acid Durability</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Strength</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Square</a:t>
                          </a:r>
                          <a:r>
                            <a:rPr lang="en-IN" sz="2000" b="1" baseline="0" dirty="0" smtClean="0"/>
                            <a:t>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142229"/>
                      </a:ext>
                    </a:extLst>
                  </a:tr>
                  <a:tr h="380363">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𝟏𝟔</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289954"/>
                      </a:ext>
                    </a:extLst>
                  </a:tr>
                  <a:tr h="380363">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𝟐𝟓</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062362"/>
                      </a:ext>
                    </a:extLst>
                  </a:tr>
                  <a:tr h="380363">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𝟗</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106207"/>
                      </a:ext>
                    </a:extLst>
                  </a:tr>
                  <a:tr h="380363">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𝟏</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𝟏𝟑</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73078"/>
                      </a:ext>
                    </a:extLst>
                  </a:tr>
                  <a:tr h="380363">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𝟑</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sSup>
                                  <m:sSupPr>
                                    <m:ctrlPr>
                                      <a:rPr lang="en-IN" sz="2000" b="1" i="1" dirty="0" smtClean="0">
                                        <a:latin typeface="Cambria Math" panose="02040503050406030204" pitchFamily="18" charset="0"/>
                                      </a:rPr>
                                    </m:ctrlPr>
                                  </m:sSupPr>
                                  <m:e>
                                    <m:r>
                                      <a:rPr lang="en-IN" sz="2000" b="1" i="1" dirty="0" smtClean="0">
                                        <a:latin typeface="Cambria Math" panose="02040503050406030204" pitchFamily="18" charset="0"/>
                                      </a:rPr>
                                      <m:t>(</m:t>
                                    </m:r>
                                    <m:r>
                                      <a:rPr lang="en-IN" sz="2000" b="1" i="1" dirty="0" smtClean="0">
                                        <a:latin typeface="Cambria Math" panose="02040503050406030204" pitchFamily="18" charset="0"/>
                                      </a:rPr>
                                      <m:t>𝟒</m:t>
                                    </m:r>
                                    <m:r>
                                      <a:rPr lang="en-IN" sz="2000" b="1" i="1" dirty="0" smtClean="0">
                                        <a:latin typeface="Cambria Math" panose="02040503050406030204" pitchFamily="18" charset="0"/>
                                      </a:rPr>
                                      <m:t>−</m:t>
                                    </m:r>
                                    <m:r>
                                      <a:rPr lang="en-IN" sz="2000" b="1" i="1" dirty="0" smtClean="0">
                                        <a:latin typeface="Cambria Math" panose="02040503050406030204" pitchFamily="18" charset="0"/>
                                      </a:rPr>
                                      <m:t>𝟕</m:t>
                                    </m:r>
                                    <m:r>
                                      <a:rPr lang="en-IN" sz="2000" b="1" i="1" dirty="0" smtClean="0">
                                        <a:latin typeface="Cambria Math" panose="02040503050406030204" pitchFamily="18" charset="0"/>
                                      </a:rPr>
                                      <m:t>)</m:t>
                                    </m:r>
                                  </m:e>
                                  <m:sup>
                                    <m:r>
                                      <a:rPr lang="en-IN" sz="2000" b="1" i="1" dirty="0" smtClean="0">
                                        <a:latin typeface="Cambria Math" panose="02040503050406030204" pitchFamily="18" charset="0"/>
                                      </a:rPr>
                                      <m:t>𝟐</m:t>
                                    </m:r>
                                  </m:sup>
                                </m:sSup>
                                <m:r>
                                  <a:rPr lang="en-IN" sz="2000" b="1" i="1" dirty="0" smtClean="0">
                                    <a:latin typeface="Cambria Math" panose="02040503050406030204" pitchFamily="18" charset="0"/>
                                  </a:rPr>
                                  <m:t>=</m:t>
                                </m:r>
                                <m:r>
                                  <a:rPr lang="en-IN" sz="2000" b="1" i="1" dirty="0" smtClean="0">
                                    <a:latin typeface="Cambria Math" panose="02040503050406030204" pitchFamily="18" charset="0"/>
                                  </a:rPr>
                                  <m:t>𝟏𝟎</m:t>
                                </m:r>
                              </m:oMath>
                            </m:oMathPara>
                          </a14:m>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3740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831619890"/>
                  </p:ext>
                </p:extLst>
              </p:nvPr>
            </p:nvGraphicFramePr>
            <p:xfrm>
              <a:off x="1810223" y="3567511"/>
              <a:ext cx="7524846" cy="2419797"/>
            </p:xfrm>
            <a:graphic>
              <a:graphicData uri="http://schemas.openxmlformats.org/drawingml/2006/table">
                <a:tbl>
                  <a:tblPr firstRow="1" bandRow="1">
                    <a:tableStyleId>{5940675A-B579-460E-94D1-54222C63F5DA}</a:tableStyleId>
                  </a:tblPr>
                  <a:tblGrid>
                    <a:gridCol w="930081">
                      <a:extLst>
                        <a:ext uri="{9D8B030D-6E8A-4147-A177-3AD203B41FA5}">
                          <a16:colId xmlns:a16="http://schemas.microsoft.com/office/drawing/2014/main" val="3293219657"/>
                        </a:ext>
                      </a:extLst>
                    </a:gridCol>
                    <a:gridCol w="2201299">
                      <a:extLst>
                        <a:ext uri="{9D8B030D-6E8A-4147-A177-3AD203B41FA5}">
                          <a16:colId xmlns:a16="http://schemas.microsoft.com/office/drawing/2014/main" val="473063091"/>
                        </a:ext>
                      </a:extLst>
                    </a:gridCol>
                    <a:gridCol w="1564081">
                      <a:extLst>
                        <a:ext uri="{9D8B030D-6E8A-4147-A177-3AD203B41FA5}">
                          <a16:colId xmlns:a16="http://schemas.microsoft.com/office/drawing/2014/main" val="4200909762"/>
                        </a:ext>
                      </a:extLst>
                    </a:gridCol>
                    <a:gridCol w="2829385">
                      <a:extLst>
                        <a:ext uri="{9D8B030D-6E8A-4147-A177-3AD203B41FA5}">
                          <a16:colId xmlns:a16="http://schemas.microsoft.com/office/drawing/2014/main" val="2610265618"/>
                        </a:ext>
                      </a:extLst>
                    </a:gridCol>
                  </a:tblGrid>
                  <a:tr h="403987">
                    <a:tc>
                      <a:txBody>
                        <a:bodyPr/>
                        <a:lstStyle/>
                        <a:p>
                          <a:r>
                            <a:rPr lang="en-IN" sz="2000" b="1" dirty="0" smtClean="0"/>
                            <a:t>S. No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Acid Durability</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Strength</a:t>
                          </a:r>
                          <a:r>
                            <a:rPr lang="en-IN" sz="2000" b="1" baseline="0" dirty="0" smtClean="0"/>
                            <a:t>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smtClean="0"/>
                            <a:t>Square</a:t>
                          </a:r>
                          <a:r>
                            <a:rPr lang="en-IN" sz="2000" b="1" baseline="0" dirty="0" smtClean="0"/>
                            <a:t> Distance </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142229"/>
                      </a:ext>
                    </a:extLst>
                  </a:tr>
                  <a:tr h="403162">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6022" t="-105970" r="-430" b="-419403"/>
                          </a:stretch>
                        </a:blipFill>
                      </a:tcPr>
                    </a:tc>
                    <a:extLst>
                      <a:ext uri="{0D108BD9-81ED-4DB2-BD59-A6C34878D82A}">
                        <a16:rowId xmlns:a16="http://schemas.microsoft.com/office/drawing/2014/main" val="3557289954"/>
                      </a:ext>
                    </a:extLst>
                  </a:tr>
                  <a:tr h="403162">
                    <a:tc>
                      <a:txBody>
                        <a:bodyPr/>
                        <a:lstStyle/>
                        <a:p>
                          <a:pPr algn="ctr"/>
                          <a:r>
                            <a:rPr lang="en-IN" sz="2000" b="1" dirty="0" smtClean="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6022" t="-209091" r="-430" b="-325758"/>
                          </a:stretch>
                        </a:blipFill>
                      </a:tcPr>
                    </a:tc>
                    <a:extLst>
                      <a:ext uri="{0D108BD9-81ED-4DB2-BD59-A6C34878D82A}">
                        <a16:rowId xmlns:a16="http://schemas.microsoft.com/office/drawing/2014/main" val="1258062362"/>
                      </a:ext>
                    </a:extLst>
                  </a:tr>
                  <a:tr h="403162">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6022" t="-309091" r="-430" b="-225758"/>
                          </a:stretch>
                        </a:blipFill>
                      </a:tcPr>
                    </a:tc>
                    <a:extLst>
                      <a:ext uri="{0D108BD9-81ED-4DB2-BD59-A6C34878D82A}">
                        <a16:rowId xmlns:a16="http://schemas.microsoft.com/office/drawing/2014/main" val="2584106207"/>
                      </a:ext>
                    </a:extLst>
                  </a:tr>
                  <a:tr h="403162">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6022" t="-402985" r="-430" b="-122388"/>
                          </a:stretch>
                        </a:blipFill>
                      </a:tcPr>
                    </a:tc>
                    <a:extLst>
                      <a:ext uri="{0D108BD9-81ED-4DB2-BD59-A6C34878D82A}">
                        <a16:rowId xmlns:a16="http://schemas.microsoft.com/office/drawing/2014/main" val="419273078"/>
                      </a:ext>
                    </a:extLst>
                  </a:tr>
                  <a:tr h="403162">
                    <a:tc>
                      <a:txBody>
                        <a:bodyPr/>
                        <a:lstStyle/>
                        <a:p>
                          <a:pPr algn="ctr"/>
                          <a:r>
                            <a:rPr lang="en-IN" sz="2000" b="1" dirty="0" smtClean="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smtClean="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6022" t="-510606" r="-430" b="-24242"/>
                          </a:stretch>
                        </a:blipFill>
                      </a:tcPr>
                    </a:tc>
                    <a:extLst>
                      <a:ext uri="{0D108BD9-81ED-4DB2-BD59-A6C34878D82A}">
                        <a16:rowId xmlns:a16="http://schemas.microsoft.com/office/drawing/2014/main" val="2593437409"/>
                      </a:ext>
                    </a:extLst>
                  </a:tr>
                </a:tbl>
              </a:graphicData>
            </a:graphic>
          </p:graphicFrame>
        </mc:Fallback>
      </mc:AlternateContent>
      <p:sp>
        <p:nvSpPr>
          <p:cNvPr id="6" name="Rectangle 5"/>
          <p:cNvSpPr/>
          <p:nvPr/>
        </p:nvSpPr>
        <p:spPr>
          <a:xfrm>
            <a:off x="6591869" y="4001294"/>
            <a:ext cx="2661313" cy="325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5" name="Rectangle 14"/>
          <p:cNvSpPr/>
          <p:nvPr/>
        </p:nvSpPr>
        <p:spPr>
          <a:xfrm>
            <a:off x="6584615" y="4414953"/>
            <a:ext cx="2661313" cy="325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6" name="Rectangle 15"/>
          <p:cNvSpPr/>
          <p:nvPr/>
        </p:nvSpPr>
        <p:spPr>
          <a:xfrm>
            <a:off x="6562842" y="4843122"/>
            <a:ext cx="2661313" cy="325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7" name="Rectangle 16"/>
          <p:cNvSpPr/>
          <p:nvPr/>
        </p:nvSpPr>
        <p:spPr>
          <a:xfrm>
            <a:off x="6584610" y="5648666"/>
            <a:ext cx="2661313" cy="325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8" name="Rectangle 17"/>
          <p:cNvSpPr/>
          <p:nvPr/>
        </p:nvSpPr>
        <p:spPr>
          <a:xfrm>
            <a:off x="6591870" y="5205982"/>
            <a:ext cx="2661313" cy="325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104134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479</Words>
  <Application>Microsoft Office PowerPoint</Application>
  <PresentationFormat>Widescreen</PresentationFormat>
  <Paragraphs>168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 Math</vt:lpstr>
      <vt:lpstr>Garamond</vt:lpstr>
      <vt:lpstr>Menlo</vt:lpstr>
      <vt:lpstr>poppins</vt:lpstr>
      <vt:lpstr>Office Theme</vt:lpstr>
      <vt:lpstr>K-Nearest Neighbour-KNN</vt:lpstr>
      <vt:lpstr>What is KNN</vt:lpstr>
      <vt:lpstr>How does the KNN algorithm work?</vt:lpstr>
      <vt:lpstr>PowerPoint Presentation</vt:lpstr>
      <vt:lpstr>Best Prepare Data for KNN</vt:lpstr>
      <vt:lpstr>Methods of calculating distance between points</vt:lpstr>
      <vt:lpstr>KNN Algorithm</vt:lpstr>
      <vt:lpstr>Understand the KNN Algorithm </vt:lpstr>
      <vt:lpstr>Understand the KNN Algorithm </vt:lpstr>
      <vt:lpstr>Understand the KNN Algorithm </vt:lpstr>
      <vt:lpstr>Understand the KNN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Neighbors KNN</dc:title>
  <dc:creator>anuj Kumar Jain</dc:creator>
  <cp:lastModifiedBy>anuj Kumar Jain</cp:lastModifiedBy>
  <cp:revision>12</cp:revision>
  <dcterms:created xsi:type="dcterms:W3CDTF">2019-01-30T08:49:10Z</dcterms:created>
  <dcterms:modified xsi:type="dcterms:W3CDTF">2019-01-30T17:29:16Z</dcterms:modified>
</cp:coreProperties>
</file>