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3" r:id="rId3"/>
    <p:sldId id="257" r:id="rId4"/>
    <p:sldId id="278" r:id="rId5"/>
    <p:sldId id="264" r:id="rId6"/>
    <p:sldId id="265" r:id="rId7"/>
    <p:sldId id="275" r:id="rId8"/>
    <p:sldId id="276" r:id="rId9"/>
    <p:sldId id="269" r:id="rId10"/>
    <p:sldId id="277" r:id="rId11"/>
    <p:sldId id="280" r:id="rId12"/>
    <p:sldId id="281" r:id="rId13"/>
    <p:sldId id="282" r:id="rId1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C4B3B36-3944-4604-BA3F-A968372F6E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D68DC27-A107-488C-8B3A-6CBBEBB40A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29D338-7138-4531-9813-6E7394D5C577}" type="slidenum">
              <a:rPr lang="zh-CN" altLang="en-US" smtClean="0">
                <a:latin typeface="Times New Roman" panose="02020603050405020304" pitchFamily="18" charset="0"/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 smtClean="0">
              <a:latin typeface="Times New Roman" panose="02020603050405020304" pitchFamily="18" charset="0"/>
              <a:cs typeface="等线"/>
            </a:endParaRPr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9FC35B7-26F6-4A5D-97F4-80F80862D98B}" type="slidenum">
              <a:rPr lang="zh-CN" altLang="en-US" smtClean="0">
                <a:latin typeface="Times New Roman" panose="02020603050405020304" pitchFamily="18" charset="0"/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 smtClean="0">
              <a:latin typeface="Times New Roman" panose="02020603050405020304" pitchFamily="18" charset="0"/>
              <a:cs typeface="等线"/>
            </a:endParaRPr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813A47-B67E-40EE-BF38-4F91CA300614}" type="slidenum">
              <a:rPr lang="zh-CN" altLang="en-US" smtClean="0">
                <a:latin typeface="Times New Roman" panose="02020603050405020304" pitchFamily="18" charset="0"/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 smtClean="0">
              <a:latin typeface="Times New Roman" panose="02020603050405020304" pitchFamily="18" charset="0"/>
              <a:cs typeface="等线"/>
            </a:endParaRPr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49BF6A4-E63D-42EC-9670-51C3D4E90DCE}" type="slidenum">
              <a:rPr lang="zh-CN" altLang="en-US" smtClean="0">
                <a:latin typeface="Times New Roman" panose="02020603050405020304" pitchFamily="18" charset="0"/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 smtClean="0">
              <a:latin typeface="Times New Roman" panose="02020603050405020304" pitchFamily="18" charset="0"/>
              <a:cs typeface="等线"/>
            </a:endParaRPr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1FD9C40-C96C-4585-9DFC-E84B708128D5}" type="slidenum">
              <a:rPr lang="zh-CN" altLang="en-US" smtClean="0">
                <a:latin typeface="Times New Roman" panose="02020603050405020304" pitchFamily="18" charset="0"/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 smtClean="0">
              <a:latin typeface="Times New Roman" panose="02020603050405020304" pitchFamily="18" charset="0"/>
              <a:cs typeface="等线"/>
            </a:endParaRPr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89CDE4-8EAA-44BD-BD76-BA7399665409}" type="slidenum">
              <a:rPr lang="zh-CN" altLang="en-US" smtClean="0">
                <a:latin typeface="Times New Roman" panose="02020603050405020304" pitchFamily="18" charset="0"/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 smtClean="0">
              <a:latin typeface="Times New Roman" panose="02020603050405020304" pitchFamily="18" charset="0"/>
              <a:cs typeface="等线"/>
            </a:endParaRPr>
          </a:p>
        </p:txBody>
      </p:sp>
      <p:sp>
        <p:nvSpPr>
          <p:cNvPr id="92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755827C-D0FB-4072-B5CB-01474F3334C4}" type="slidenum">
              <a:rPr lang="zh-CN" altLang="en-US" smtClean="0">
                <a:latin typeface="Times New Roman" panose="02020603050405020304" pitchFamily="18" charset="0"/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 smtClean="0">
              <a:latin typeface="Times New Roman" panose="02020603050405020304" pitchFamily="18" charset="0"/>
              <a:cs typeface="等线"/>
            </a:endParaRPr>
          </a:p>
        </p:txBody>
      </p:sp>
      <p:sp>
        <p:nvSpPr>
          <p:cNvPr id="112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2361BA-FC3D-4380-B729-447F85F5A0B6}" type="slidenum">
              <a:rPr lang="zh-CN" altLang="en-US" smtClean="0">
                <a:latin typeface="Times New Roman" panose="02020603050405020304" pitchFamily="18" charset="0"/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 smtClean="0">
              <a:latin typeface="Times New Roman" panose="02020603050405020304" pitchFamily="18" charset="0"/>
              <a:cs typeface="等线"/>
            </a:endParaRPr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9BBF012-0B68-4827-866D-7C8671030EF3}" type="slidenum">
              <a:rPr lang="zh-CN" altLang="en-US" smtClean="0">
                <a:latin typeface="Times New Roman" panose="02020603050405020304" pitchFamily="18" charset="0"/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 smtClean="0">
              <a:latin typeface="Times New Roman" panose="02020603050405020304" pitchFamily="18" charset="0"/>
              <a:cs typeface="等线"/>
            </a:endParaRPr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DB829D-4DCB-42EE-B4C6-F92679D2D952}" type="slidenum">
              <a:rPr lang="zh-CN" altLang="en-US" smtClean="0">
                <a:latin typeface="Times New Roman" panose="02020603050405020304" pitchFamily="18" charset="0"/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 smtClean="0">
              <a:latin typeface="Times New Roman" panose="02020603050405020304" pitchFamily="18" charset="0"/>
              <a:cs typeface="等线"/>
            </a:endParaRPr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B8BA318-6665-4853-9DFD-C90AB8E74C6F}" type="slidenum">
              <a:rPr lang="zh-CN" altLang="en-US" smtClean="0">
                <a:latin typeface="Times New Roman" panose="02020603050405020304" pitchFamily="18" charset="0"/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 smtClean="0">
              <a:latin typeface="Times New Roman" panose="02020603050405020304" pitchFamily="18" charset="0"/>
              <a:cs typeface="等线"/>
            </a:endParaRPr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0855B05-6625-48B1-8D5F-F226F6C43F1E}" type="slidenum">
              <a:rPr lang="zh-CN" altLang="en-US" smtClean="0">
                <a:latin typeface="Times New Roman" panose="02020603050405020304" pitchFamily="18" charset="0"/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 smtClean="0">
              <a:latin typeface="Times New Roman" panose="02020603050405020304" pitchFamily="18" charset="0"/>
              <a:cs typeface="等线"/>
            </a:endParaRPr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667DC35-9264-487A-916E-4AFAA56F1479}" type="slidenum">
              <a:rPr lang="zh-CN" altLang="en-US" smtClean="0">
                <a:latin typeface="Times New Roman" panose="02020603050405020304" pitchFamily="18" charset="0"/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 smtClean="0">
              <a:latin typeface="Times New Roman" panose="02020603050405020304" pitchFamily="18" charset="0"/>
              <a:cs typeface="等线"/>
            </a:endParaRPr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324FC-0DC1-44E7-BC09-686E867A74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812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D6EF1-FAB5-49C5-9265-2134966255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424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D1B0A-8F9A-42F1-A82D-E868F16D33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229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4A75F-709B-4295-985B-EB90781FA6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295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312C2-110B-44AE-A5A6-595299238E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065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29DC9-366F-4807-A94D-6B38E520BC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45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E10A1-F125-42DC-B920-416B3DF118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213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AA640-ED7F-45A0-976B-5752EAF53F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630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BA9D4-1106-4E53-B9AF-8AC699E4EA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0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99DBC-7117-47F7-83AF-D6AF627AA4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51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6B890-E5F5-429D-898D-E6146D2B49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74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34DD-AC3A-4B91-A283-366E1096B3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271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6828C-A1CB-4DC3-851E-D21440B9FD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273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5773FA6-37A9-4486-B6E7-C0FDCCCDA3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aramond" panose="02020404030301010803" pitchFamily="18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aramond" panose="02020404030301010803" pitchFamily="18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aramond" panose="02020404030301010803" pitchFamily="18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aramond" panose="02020404030301010803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aramond" panose="02020404030301010803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aramond" panose="02020404030301010803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aramond" panose="02020404030301010803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aramond" panose="02020404030301010803" pitchFamily="18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Naive Bayes Classifier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mtClean="0"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Properties </a:t>
            </a:r>
          </a:p>
        </p:txBody>
      </p:sp>
      <p:graphicFrame>
        <p:nvGraphicFramePr>
          <p:cNvPr id="24579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514600" y="1863725"/>
          <a:ext cx="10668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4" imgW="609336" imgH="241195" progId="Equation.3">
                  <p:embed/>
                </p:oleObj>
              </mc:Choice>
              <mc:Fallback>
                <p:oleObj name="Equation" r:id="rId4" imgW="609336" imgH="241195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863725"/>
                        <a:ext cx="10668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0088" y="1863725"/>
            <a:ext cx="8229600" cy="4411663"/>
          </a:xfrm>
        </p:spPr>
        <p:txBody>
          <a:bodyPr/>
          <a:lstStyle/>
          <a:p>
            <a:r>
              <a:rPr lang="en-US" altLang="en-US" sz="2600" smtClean="0"/>
              <a:t>Estimating              instead of                       greatly reduces the number of parameters (and the data sparseness).</a:t>
            </a:r>
          </a:p>
          <a:p>
            <a:r>
              <a:rPr lang="en-US" altLang="en-US" sz="2600" smtClean="0"/>
              <a:t>The learning step in Naïve Bayes consists of estimating             and          based on the frequencies in the training data</a:t>
            </a:r>
          </a:p>
          <a:p>
            <a:r>
              <a:rPr lang="en-US" altLang="en-US" sz="2600" smtClean="0"/>
              <a:t>An unseen instance is classified by computing the class that maximizes the posterior</a:t>
            </a:r>
          </a:p>
          <a:p>
            <a:r>
              <a:rPr lang="en-US" altLang="en-US" sz="2600" smtClean="0"/>
              <a:t>When conditioned independence is satisfied, Naïve Bayes corresponds to MAP classification.</a:t>
            </a:r>
          </a:p>
        </p:txBody>
      </p:sp>
      <p:graphicFrame>
        <p:nvGraphicFramePr>
          <p:cNvPr id="24581" name="Object 6"/>
          <p:cNvGraphicFramePr>
            <a:graphicFrameLocks noChangeAspect="1"/>
          </p:cNvGraphicFramePr>
          <p:nvPr>
            <p:ph sz="quarter" idx="4294967295"/>
          </p:nvPr>
        </p:nvGraphicFramePr>
        <p:xfrm>
          <a:off x="4805363" y="1905000"/>
          <a:ext cx="190023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6" imgW="1218671" imgH="241195" progId="Equation.3">
                  <p:embed/>
                </p:oleObj>
              </mc:Choice>
              <mc:Fallback>
                <p:oleObj name="Equation" r:id="rId6" imgW="1218671" imgH="2411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363" y="1905000"/>
                        <a:ext cx="190023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9"/>
          <p:cNvGraphicFramePr>
            <a:graphicFrameLocks noChangeAspect="1"/>
          </p:cNvGraphicFramePr>
          <p:nvPr>
            <p:ph sz="half" idx="4294967295"/>
          </p:nvPr>
        </p:nvGraphicFramePr>
        <p:xfrm>
          <a:off x="1487488" y="3124200"/>
          <a:ext cx="87471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8" imgW="609336" imgH="241195" progId="Equation.3">
                  <p:embed/>
                </p:oleObj>
              </mc:Choice>
              <mc:Fallback>
                <p:oleObj name="Equation" r:id="rId8" imgW="609336" imgH="24119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3124200"/>
                        <a:ext cx="874712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543800" cy="655638"/>
          </a:xfrm>
        </p:spPr>
        <p:txBody>
          <a:bodyPr/>
          <a:lstStyle/>
          <a:p>
            <a:r>
              <a:rPr lang="en-GB" altLang="en-US" sz="3500" smtClean="0"/>
              <a:t>Example. ‘Play Tennis’ data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1295400" y="685800"/>
          <a:ext cx="8534400" cy="640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Document" r:id="rId4" imgW="7127240" imgH="5781040" progId="Word.Document.8">
                  <p:embed/>
                </p:oleObj>
              </mc:Choice>
              <mc:Fallback>
                <p:oleObj name="Document" r:id="rId4" imgW="7127240" imgH="578104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85800"/>
                        <a:ext cx="8534400" cy="640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5490A8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57200" y="5638800"/>
            <a:ext cx="8077200" cy="841375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Question: For the day &lt;sunny, cool, high, strong&gt;, what’s the play prediction?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sz="3000" b="1" smtClean="0"/>
              <a:t>Naive Bayes solution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0772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GB" altLang="en-US" sz="2000" i="1" smtClean="0">
                <a:sym typeface="Wingdings" panose="05000000000000000000" pitchFamily="2" charset="2"/>
              </a:rPr>
              <a:t>Classify any new datum instance </a:t>
            </a:r>
            <a:r>
              <a:rPr lang="en-GB" altLang="en-US" sz="2000" b="1" i="1" smtClean="0">
                <a:sym typeface="Wingdings" panose="05000000000000000000" pitchFamily="2" charset="2"/>
              </a:rPr>
              <a:t>x=</a:t>
            </a:r>
            <a:r>
              <a:rPr lang="en-GB" altLang="en-US" sz="2000" i="1" smtClean="0">
                <a:sym typeface="Wingdings" panose="05000000000000000000" pitchFamily="2" charset="2"/>
              </a:rPr>
              <a:t>(a</a:t>
            </a:r>
            <a:r>
              <a:rPr lang="en-GB" altLang="en-US" sz="2000" i="1" baseline="-25000" smtClean="0">
                <a:sym typeface="Wingdings" panose="05000000000000000000" pitchFamily="2" charset="2"/>
              </a:rPr>
              <a:t>1</a:t>
            </a:r>
            <a:r>
              <a:rPr lang="en-GB" altLang="en-US" sz="2000" i="1" smtClean="0">
                <a:sym typeface="Wingdings" panose="05000000000000000000" pitchFamily="2" charset="2"/>
              </a:rPr>
              <a:t>,…a</a:t>
            </a:r>
            <a:r>
              <a:rPr lang="en-GB" altLang="en-US" sz="2000" i="1" baseline="-25000" smtClean="0">
                <a:sym typeface="Wingdings" panose="05000000000000000000" pitchFamily="2" charset="2"/>
              </a:rPr>
              <a:t>T</a:t>
            </a:r>
            <a:r>
              <a:rPr lang="en-GB" altLang="en-US" sz="2000" i="1" smtClean="0">
                <a:sym typeface="Wingdings" panose="05000000000000000000" pitchFamily="2" charset="2"/>
              </a:rPr>
              <a:t>) as:</a:t>
            </a:r>
            <a:endParaRPr lang="en-GB" altLang="en-US" sz="2000" b="1" i="1" smtClean="0"/>
          </a:p>
          <a:p>
            <a:pPr lvl="1"/>
            <a:endParaRPr lang="en-GB" altLang="en-US" sz="2000" i="1" smtClean="0"/>
          </a:p>
          <a:p>
            <a:endParaRPr lang="en-GB" altLang="en-US" sz="2000" smtClean="0"/>
          </a:p>
          <a:p>
            <a:endParaRPr lang="en-GB" altLang="en-US" sz="2000" smtClean="0"/>
          </a:p>
          <a:p>
            <a:r>
              <a:rPr lang="en-GB" altLang="en-US" sz="2000" smtClean="0"/>
              <a:t>To do this based on training examples, we need to estimate the parameters from the training examples:</a:t>
            </a:r>
          </a:p>
          <a:p>
            <a:pPr>
              <a:buFont typeface="Wingdings" panose="05000000000000000000" pitchFamily="2" charset="2"/>
              <a:buNone/>
            </a:pPr>
            <a:endParaRPr lang="en-GB" altLang="en-US" sz="2000" smtClean="0"/>
          </a:p>
          <a:p>
            <a:pPr lvl="1"/>
            <a:r>
              <a:rPr lang="en-GB" altLang="en-US" sz="2000" smtClean="0"/>
              <a:t>For each target value (hypothesis) </a:t>
            </a:r>
            <a:r>
              <a:rPr lang="en-GB" altLang="en-US" sz="2000" i="1" smtClean="0"/>
              <a:t>h</a:t>
            </a:r>
            <a:endParaRPr lang="en-GB" altLang="en-US" sz="2000" i="1" baseline="-25000" smtClean="0"/>
          </a:p>
          <a:p>
            <a:endParaRPr lang="en-GB" altLang="en-US" sz="2000" i="1" baseline="-25000" smtClean="0"/>
          </a:p>
          <a:p>
            <a:endParaRPr lang="en-GB" altLang="en-US" sz="2000" i="1" baseline="-25000" smtClean="0"/>
          </a:p>
          <a:p>
            <a:endParaRPr lang="en-GB" altLang="en-US" sz="2000" baseline="-25000" smtClean="0"/>
          </a:p>
          <a:p>
            <a:pPr lvl="1"/>
            <a:r>
              <a:rPr lang="en-GB" altLang="en-US" sz="2000" smtClean="0"/>
              <a:t>For each attribute value </a:t>
            </a:r>
            <a:r>
              <a:rPr lang="en-GB" altLang="en-US" sz="2000" i="1" smtClean="0"/>
              <a:t>a</a:t>
            </a:r>
            <a:r>
              <a:rPr lang="en-GB" altLang="en-US" sz="2000" i="1" baseline="-25000" smtClean="0"/>
              <a:t>t</a:t>
            </a:r>
            <a:r>
              <a:rPr lang="en-GB" altLang="en-US" sz="2000" smtClean="0"/>
              <a:t> of each datum instance</a:t>
            </a:r>
            <a:endParaRPr lang="en-GB" altLang="en-US" sz="2000" i="1" smtClean="0"/>
          </a:p>
          <a:p>
            <a:pPr lvl="1"/>
            <a:endParaRPr lang="en-GB" altLang="en-US" sz="2000" i="1" smtClean="0"/>
          </a:p>
          <a:p>
            <a:pPr lvl="1"/>
            <a:endParaRPr lang="en-GB" altLang="en-US" sz="2000" i="1" smtClean="0"/>
          </a:p>
          <a:p>
            <a:pPr>
              <a:buFont typeface="Wingdings" panose="05000000000000000000" pitchFamily="2" charset="2"/>
              <a:buNone/>
            </a:pPr>
            <a:endParaRPr lang="en-GB" altLang="en-US" sz="2000" i="1" smtClean="0">
              <a:sym typeface="Wingdings" panose="05000000000000000000" pitchFamily="2" charset="2"/>
            </a:endParaRPr>
          </a:p>
        </p:txBody>
      </p:sp>
      <p:graphicFrame>
        <p:nvGraphicFramePr>
          <p:cNvPr id="2867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085975" y="4392613"/>
          <a:ext cx="24653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Equation" r:id="rId4" imgW="1333500" imgH="241300" progId="Equation.3">
                  <p:embed/>
                </p:oleObj>
              </mc:Choice>
              <mc:Fallback>
                <p:oleObj name="Equation" r:id="rId4" imgW="1333500" imgH="2413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4392613"/>
                        <a:ext cx="246538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095500" y="5507038"/>
          <a:ext cx="305593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Equation" r:id="rId6" imgW="1739900" imgH="254000" progId="Equation.3">
                  <p:embed/>
                </p:oleObj>
              </mc:Choice>
              <mc:Fallback>
                <p:oleObj name="Equation" r:id="rId6" imgW="1739900" imgH="2540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5507038"/>
                        <a:ext cx="305593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1600200" y="2057400"/>
          <a:ext cx="63293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Equation" r:id="rId8" imgW="3619500" imgH="342900" progId="Equation.3">
                  <p:embed/>
                </p:oleObj>
              </mc:Choice>
              <mc:Fallback>
                <p:oleObj name="Equation" r:id="rId8" imgW="3619500" imgH="342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057400"/>
                        <a:ext cx="63293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381000"/>
            <a:ext cx="8534400" cy="6477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GB" altLang="en-US" sz="2000" smtClean="0"/>
              <a:t>Based on the examples in the table, classify the following datum </a:t>
            </a:r>
            <a:r>
              <a:rPr lang="en-GB" altLang="en-US" sz="2000" b="1" i="1" smtClean="0"/>
              <a:t>x</a:t>
            </a:r>
            <a:r>
              <a:rPr lang="en-GB" altLang="en-US" sz="2000" smtClean="0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000" smtClean="0"/>
              <a:t>x=(Outl=Sunny, Temp=Cool, Hum=High, Wind=strong)</a:t>
            </a:r>
          </a:p>
          <a:p>
            <a:r>
              <a:rPr lang="en-GB" altLang="en-US" sz="2000" smtClean="0"/>
              <a:t>That means: Play tennis or not?</a:t>
            </a:r>
            <a:endParaRPr lang="en-GB" altLang="en-US" sz="2200" smtClean="0"/>
          </a:p>
          <a:p>
            <a:endParaRPr lang="en-GB" altLang="en-US" sz="2600" smtClean="0"/>
          </a:p>
          <a:p>
            <a:endParaRPr lang="en-GB" altLang="en-US" sz="2600" smtClean="0"/>
          </a:p>
          <a:p>
            <a:endParaRPr lang="en-GB" altLang="en-US" sz="2000" smtClean="0"/>
          </a:p>
          <a:p>
            <a:r>
              <a:rPr lang="en-GB" altLang="en-US" sz="2000" smtClean="0"/>
              <a:t>Working:</a:t>
            </a:r>
          </a:p>
          <a:p>
            <a:endParaRPr lang="en-GB" altLang="en-US" sz="2000" smtClean="0"/>
          </a:p>
          <a:p>
            <a:endParaRPr lang="en-GB" altLang="en-US" sz="2200" smtClean="0"/>
          </a:p>
        </p:txBody>
      </p:sp>
      <p:graphicFrame>
        <p:nvGraphicFramePr>
          <p:cNvPr id="30723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09600" y="1676400"/>
          <a:ext cx="83820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Equation" r:id="rId4" imgW="6108700" imgH="685800" progId="Equation.3">
                  <p:embed/>
                </p:oleObj>
              </mc:Choice>
              <mc:Fallback>
                <p:oleObj name="Equation" r:id="rId4" imgW="6108700" imgH="685800" progId="Equation.3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76400"/>
                        <a:ext cx="838200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69975" y="3276600"/>
          <a:ext cx="7383463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Equation" r:id="rId6" imgW="4368800" imgH="1803400" progId="Equation.3">
                  <p:embed/>
                </p:oleObj>
              </mc:Choice>
              <mc:Fallback>
                <p:oleObj name="Equation" r:id="rId6" imgW="4368800" imgH="18034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3276600"/>
                        <a:ext cx="7383463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Basic Probability Formulas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Product rule</a:t>
            </a:r>
          </a:p>
          <a:p>
            <a:pPr lvl="1"/>
            <a:endParaRPr lang="en-US" altLang="zh-CN" smtClean="0">
              <a:ea typeface="SimSun" panose="02010600030101010101" pitchFamily="2" charset="-122"/>
            </a:endParaRPr>
          </a:p>
          <a:p>
            <a:r>
              <a:rPr lang="en-US" altLang="zh-CN" smtClean="0">
                <a:ea typeface="SimSun" panose="02010600030101010101" pitchFamily="2" charset="-122"/>
              </a:rPr>
              <a:t>Sum rule</a:t>
            </a:r>
          </a:p>
          <a:p>
            <a:pPr lvl="1"/>
            <a:endParaRPr lang="en-US" altLang="zh-CN" smtClean="0">
              <a:ea typeface="SimSun" panose="02010600030101010101" pitchFamily="2" charset="-122"/>
            </a:endParaRPr>
          </a:p>
          <a:p>
            <a:r>
              <a:rPr lang="en-US" altLang="zh-CN" smtClean="0">
                <a:ea typeface="SimSun" panose="02010600030101010101" pitchFamily="2" charset="-122"/>
              </a:rPr>
              <a:t>Bayes theorem</a:t>
            </a:r>
          </a:p>
          <a:p>
            <a:pPr lvl="1"/>
            <a:endParaRPr lang="en-US" altLang="zh-CN" smtClean="0">
              <a:ea typeface="SimSun" panose="02010600030101010101" pitchFamily="2" charset="-122"/>
            </a:endParaRPr>
          </a:p>
          <a:p>
            <a:endParaRPr lang="en-US" altLang="zh-CN" smtClean="0">
              <a:ea typeface="SimSun" panose="02010600030101010101" pitchFamily="2" charset="-122"/>
            </a:endParaRPr>
          </a:p>
          <a:p>
            <a:r>
              <a:rPr lang="en-US" altLang="zh-CN" smtClean="0">
                <a:ea typeface="SimSun" panose="02010600030101010101" pitchFamily="2" charset="-122"/>
              </a:rPr>
              <a:t>Theorem of total probability, if event </a:t>
            </a:r>
            <a:r>
              <a:rPr lang="en-US" altLang="zh-CN" i="1" smtClean="0">
                <a:ea typeface="SimSun" panose="02010600030101010101" pitchFamily="2" charset="-122"/>
              </a:rPr>
              <a:t>Ai </a:t>
            </a:r>
            <a:r>
              <a:rPr lang="en-US" altLang="zh-CN" smtClean="0">
                <a:ea typeface="SimSun" panose="02010600030101010101" pitchFamily="2" charset="-122"/>
              </a:rPr>
              <a:t>is mutually exclusive and probability sum to 1</a:t>
            </a:r>
            <a:endParaRPr lang="en-US" altLang="zh-CN" i="1" smtClean="0">
              <a:ea typeface="SimSun" panose="02010600030101010101" pitchFamily="2" charset="-122"/>
            </a:endParaRPr>
          </a:p>
        </p:txBody>
      </p:sp>
      <p:sp>
        <p:nvSpPr>
          <p:cNvPr id="8196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graphicFrame>
        <p:nvGraphicFramePr>
          <p:cNvPr id="8197" name="Object 7"/>
          <p:cNvGraphicFramePr>
            <a:graphicFrameLocks noChangeAspect="1"/>
          </p:cNvGraphicFramePr>
          <p:nvPr/>
        </p:nvGraphicFramePr>
        <p:xfrm>
          <a:off x="2133600" y="2362200"/>
          <a:ext cx="51054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4" imgW="2578100" imgH="203200" progId="Equation.3">
                  <p:embed/>
                </p:oleObj>
              </mc:Choice>
              <mc:Fallback>
                <p:oleObj name="Equation" r:id="rId4" imgW="25781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362200"/>
                        <a:ext cx="51054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1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graphicFrame>
        <p:nvGraphicFramePr>
          <p:cNvPr id="8199" name="Object 9"/>
          <p:cNvGraphicFramePr>
            <a:graphicFrameLocks noChangeAspect="1"/>
          </p:cNvGraphicFramePr>
          <p:nvPr/>
        </p:nvGraphicFramePr>
        <p:xfrm>
          <a:off x="2057400" y="3276600"/>
          <a:ext cx="487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6" imgW="2260600" imgH="203200" progId="Equation.3">
                  <p:embed/>
                </p:oleObj>
              </mc:Choice>
              <mc:Fallback>
                <p:oleObj name="Equation" r:id="rId6" imgW="22606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276600"/>
                        <a:ext cx="4876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12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graphicFrame>
        <p:nvGraphicFramePr>
          <p:cNvPr id="8201" name="Object 11"/>
          <p:cNvGraphicFramePr>
            <a:graphicFrameLocks noChangeAspect="1"/>
          </p:cNvGraphicFramePr>
          <p:nvPr/>
        </p:nvGraphicFramePr>
        <p:xfrm>
          <a:off x="2590800" y="5873750"/>
          <a:ext cx="31242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8" imgW="1612900" imgH="431800" progId="Equation.3">
                  <p:embed/>
                </p:oleObj>
              </mc:Choice>
              <mc:Fallback>
                <p:oleObj name="Equation" r:id="rId8" imgW="16129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873750"/>
                        <a:ext cx="31242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Rectangle 14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graphicFrame>
        <p:nvGraphicFramePr>
          <p:cNvPr id="8203" name="Object 13"/>
          <p:cNvGraphicFramePr>
            <a:graphicFrameLocks noChangeAspect="1"/>
          </p:cNvGraphicFramePr>
          <p:nvPr/>
        </p:nvGraphicFramePr>
        <p:xfrm>
          <a:off x="2590800" y="4191000"/>
          <a:ext cx="30480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10" imgW="1524000" imgH="419100" progId="Equation.3">
                  <p:embed/>
                </p:oleObj>
              </mc:Choice>
              <mc:Fallback>
                <p:oleObj name="Equation" r:id="rId10" imgW="1524000" imgH="419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91000"/>
                        <a:ext cx="3048000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Bayes Theorem</a:t>
            </a:r>
          </a:p>
        </p:txBody>
      </p:sp>
      <p:graphicFrame>
        <p:nvGraphicFramePr>
          <p:cNvPr id="10243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2895600" y="2286000"/>
          <a:ext cx="281781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4" imgW="1524000" imgH="419100" progId="Equation.3">
                  <p:embed/>
                </p:oleObj>
              </mc:Choice>
              <mc:Fallback>
                <p:oleObj name="Equation" r:id="rId4" imgW="1524000" imgH="41910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286000"/>
                        <a:ext cx="2817813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90688"/>
            <a:ext cx="8229600" cy="4411662"/>
          </a:xfrm>
        </p:spPr>
        <p:txBody>
          <a:bodyPr/>
          <a:lstStyle/>
          <a:p>
            <a:r>
              <a:rPr lang="en-US" altLang="zh-CN" sz="2600" smtClean="0">
                <a:ea typeface="SimSun" panose="02010600030101010101" pitchFamily="2" charset="-122"/>
              </a:rPr>
              <a:t>Given a hypothesis </a:t>
            </a:r>
            <a:r>
              <a:rPr lang="en-US" altLang="zh-CN" sz="2600" i="1" smtClean="0">
                <a:ea typeface="SimSun" panose="02010600030101010101" pitchFamily="2" charset="-122"/>
              </a:rPr>
              <a:t>h</a:t>
            </a:r>
            <a:r>
              <a:rPr lang="en-US" altLang="zh-CN" sz="2600" smtClean="0">
                <a:ea typeface="SimSun" panose="02010600030101010101" pitchFamily="2" charset="-122"/>
              </a:rPr>
              <a:t> and data </a:t>
            </a:r>
            <a:r>
              <a:rPr lang="en-US" altLang="zh-CN" sz="2600" i="1" smtClean="0">
                <a:ea typeface="SimSun" panose="02010600030101010101" pitchFamily="2" charset="-122"/>
              </a:rPr>
              <a:t>D</a:t>
            </a:r>
            <a:r>
              <a:rPr lang="en-US" altLang="zh-CN" sz="2600" smtClean="0">
                <a:ea typeface="SimSun" panose="02010600030101010101" pitchFamily="2" charset="-122"/>
              </a:rPr>
              <a:t> which bears on the hypothesis:</a:t>
            </a:r>
          </a:p>
          <a:p>
            <a:endParaRPr lang="en-US" altLang="zh-CN" sz="2600" smtClean="0">
              <a:ea typeface="SimSun" panose="02010600030101010101" pitchFamily="2" charset="-122"/>
            </a:endParaRPr>
          </a:p>
          <a:p>
            <a:r>
              <a:rPr lang="en-US" altLang="zh-CN" sz="2600" i="1" smtClean="0">
                <a:ea typeface="SimSun" panose="02010600030101010101" pitchFamily="2" charset="-122"/>
              </a:rPr>
              <a:t>P(h)</a:t>
            </a:r>
            <a:r>
              <a:rPr lang="en-US" altLang="zh-CN" sz="2600" smtClean="0">
                <a:ea typeface="SimSun" panose="02010600030101010101" pitchFamily="2" charset="-122"/>
              </a:rPr>
              <a:t>: independent probability of </a:t>
            </a:r>
            <a:r>
              <a:rPr lang="en-US" altLang="zh-CN" sz="2600" i="1" smtClean="0">
                <a:ea typeface="SimSun" panose="02010600030101010101" pitchFamily="2" charset="-122"/>
              </a:rPr>
              <a:t>h</a:t>
            </a:r>
            <a:r>
              <a:rPr lang="en-US" altLang="zh-CN" sz="2600" smtClean="0">
                <a:ea typeface="SimSun" panose="02010600030101010101" pitchFamily="2" charset="-122"/>
              </a:rPr>
              <a:t>: </a:t>
            </a:r>
            <a:r>
              <a:rPr lang="en-US" altLang="zh-CN" sz="2600" i="1" smtClean="0">
                <a:solidFill>
                  <a:srgbClr val="FF0000"/>
                </a:solidFill>
                <a:ea typeface="SimSun" panose="02010600030101010101" pitchFamily="2" charset="-122"/>
              </a:rPr>
              <a:t>prior probability</a:t>
            </a:r>
          </a:p>
          <a:p>
            <a:r>
              <a:rPr lang="en-US" altLang="zh-CN" sz="2600" i="1" smtClean="0">
                <a:ea typeface="SimSun" panose="02010600030101010101" pitchFamily="2" charset="-122"/>
              </a:rPr>
              <a:t>P(D)</a:t>
            </a:r>
            <a:r>
              <a:rPr lang="en-US" altLang="zh-CN" sz="2600" smtClean="0">
                <a:ea typeface="SimSun" panose="02010600030101010101" pitchFamily="2" charset="-122"/>
              </a:rPr>
              <a:t>: independent probability of </a:t>
            </a:r>
            <a:r>
              <a:rPr lang="en-US" altLang="zh-CN" sz="2600" i="1" smtClean="0">
                <a:ea typeface="SimSun" panose="02010600030101010101" pitchFamily="2" charset="-122"/>
              </a:rPr>
              <a:t>D</a:t>
            </a:r>
          </a:p>
          <a:p>
            <a:r>
              <a:rPr lang="en-US" altLang="zh-CN" sz="2600" i="1" smtClean="0">
                <a:ea typeface="SimSun" panose="02010600030101010101" pitchFamily="2" charset="-122"/>
              </a:rPr>
              <a:t>P(D|h)</a:t>
            </a:r>
            <a:r>
              <a:rPr lang="en-US" altLang="zh-CN" sz="2600" smtClean="0">
                <a:ea typeface="SimSun" panose="02010600030101010101" pitchFamily="2" charset="-122"/>
              </a:rPr>
              <a:t>: conditional probability of </a:t>
            </a:r>
            <a:r>
              <a:rPr lang="en-US" altLang="zh-CN" sz="2600" i="1" smtClean="0">
                <a:ea typeface="SimSun" panose="02010600030101010101" pitchFamily="2" charset="-122"/>
              </a:rPr>
              <a:t>D</a:t>
            </a:r>
            <a:r>
              <a:rPr lang="en-US" altLang="zh-CN" sz="2600" smtClean="0">
                <a:ea typeface="SimSun" panose="02010600030101010101" pitchFamily="2" charset="-122"/>
              </a:rPr>
              <a:t> given h: </a:t>
            </a:r>
            <a:r>
              <a:rPr lang="en-US" altLang="zh-CN" sz="2600" i="1" smtClean="0">
                <a:solidFill>
                  <a:srgbClr val="FF0000"/>
                </a:solidFill>
                <a:ea typeface="SimSun" panose="02010600030101010101" pitchFamily="2" charset="-122"/>
              </a:rPr>
              <a:t>likelihood</a:t>
            </a:r>
          </a:p>
          <a:p>
            <a:r>
              <a:rPr lang="en-US" altLang="zh-CN" sz="2600" i="1" smtClean="0">
                <a:ea typeface="SimSun" panose="02010600030101010101" pitchFamily="2" charset="-122"/>
              </a:rPr>
              <a:t>P(h|D)</a:t>
            </a:r>
            <a:r>
              <a:rPr lang="en-US" altLang="zh-CN" sz="2600" smtClean="0">
                <a:ea typeface="SimSun" panose="02010600030101010101" pitchFamily="2" charset="-122"/>
              </a:rPr>
              <a:t>: conditional probability of </a:t>
            </a:r>
            <a:r>
              <a:rPr lang="en-US" altLang="zh-CN" sz="2600" i="1" smtClean="0">
                <a:ea typeface="SimSun" panose="02010600030101010101" pitchFamily="2" charset="-122"/>
              </a:rPr>
              <a:t>h</a:t>
            </a:r>
            <a:r>
              <a:rPr lang="en-US" altLang="zh-CN" sz="2600" smtClean="0">
                <a:ea typeface="SimSun" panose="02010600030101010101" pitchFamily="2" charset="-122"/>
              </a:rPr>
              <a:t> given </a:t>
            </a:r>
            <a:r>
              <a:rPr lang="en-US" altLang="zh-CN" sz="2600" i="1" smtClean="0">
                <a:ea typeface="SimSun" panose="02010600030101010101" pitchFamily="2" charset="-122"/>
              </a:rPr>
              <a:t>D</a:t>
            </a:r>
            <a:r>
              <a:rPr lang="en-US" altLang="zh-CN" sz="2600" smtClean="0">
                <a:ea typeface="SimSun" panose="02010600030101010101" pitchFamily="2" charset="-122"/>
              </a:rPr>
              <a:t>: </a:t>
            </a:r>
            <a:r>
              <a:rPr lang="en-US" altLang="zh-CN" sz="2600" i="1" smtClean="0">
                <a:solidFill>
                  <a:srgbClr val="FF0000"/>
                </a:solidFill>
                <a:ea typeface="SimSun" panose="02010600030101010101" pitchFamily="2" charset="-122"/>
              </a:rPr>
              <a:t>posterior probability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500" smtClean="0"/>
              <a:t>Does patient have cancer or not?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077200" cy="2747962"/>
          </a:xfrm>
        </p:spPr>
        <p:txBody>
          <a:bodyPr/>
          <a:lstStyle/>
          <a:p>
            <a:r>
              <a:rPr lang="en-GB" altLang="en-US" sz="2200" smtClean="0"/>
              <a:t>A patient takes a lab test and the result comes back positive. It is known that the test returns a correct positive result in only 99% of the cases and a correct negative result in only 95% of the cases. Furthermore, only 0.03 of the entire population has this disease.</a:t>
            </a:r>
          </a:p>
          <a:p>
            <a:pPr marL="742950" lvl="1" indent="-285750">
              <a:buFont typeface="Wingdings" panose="05000000000000000000" pitchFamily="2" charset="2"/>
              <a:buNone/>
            </a:pPr>
            <a:endParaRPr lang="en-GB" altLang="en-US" sz="2000" smtClean="0"/>
          </a:p>
          <a:p>
            <a:pPr marL="742950" lvl="1" indent="-285750">
              <a:buFont typeface="Wingdings" panose="05000000000000000000" pitchFamily="2" charset="2"/>
              <a:buNone/>
            </a:pPr>
            <a:r>
              <a:rPr lang="en-GB" altLang="en-US" sz="2000" smtClean="0"/>
              <a:t>1. What is the probability that this patient has cancer?</a:t>
            </a:r>
          </a:p>
          <a:p>
            <a:pPr marL="742950" lvl="1" indent="-285750">
              <a:buFont typeface="Wingdings" panose="05000000000000000000" pitchFamily="2" charset="2"/>
              <a:buNone/>
            </a:pPr>
            <a:r>
              <a:rPr lang="en-GB" altLang="en-US" sz="2000" smtClean="0"/>
              <a:t>2. What is the probability that he does not have cancer?</a:t>
            </a:r>
          </a:p>
          <a:p>
            <a:pPr marL="742950" lvl="1" indent="-285750">
              <a:buFont typeface="Wingdings" panose="05000000000000000000" pitchFamily="2" charset="2"/>
              <a:buNone/>
            </a:pPr>
            <a:r>
              <a:rPr lang="en-GB" altLang="en-US" sz="2000" smtClean="0"/>
              <a:t>3. What is the diagnosis?</a:t>
            </a:r>
          </a:p>
          <a:p>
            <a:endParaRPr lang="en-GB" altLang="en-US" sz="22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Maximum A Posterior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633538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2600"/>
              <a:t>Based on Bayes Theorem, we can compute the </a:t>
            </a:r>
            <a:r>
              <a:rPr lang="en-US" altLang="zh-CN" sz="2600" i="1">
                <a:solidFill>
                  <a:srgbClr val="FF0000"/>
                </a:solidFill>
              </a:rPr>
              <a:t>Maximum A Posterior</a:t>
            </a:r>
            <a:r>
              <a:rPr lang="en-US" altLang="zh-CN" sz="2600"/>
              <a:t> (MAP) hypothesis for the data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sz="2600"/>
              <a:t>We are interested in the best hypothesis for some space H given observed training data D.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3294063" y="3540125"/>
          <a:ext cx="24971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4" imgW="1447172" imgH="304668" progId="Equation.3">
                  <p:embed/>
                </p:oleObj>
              </mc:Choice>
              <mc:Fallback>
                <p:oleObj name="Equation" r:id="rId4" imgW="1447172" imgH="30466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063" y="3540125"/>
                        <a:ext cx="249713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3859213" y="4100513"/>
          <a:ext cx="2541587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6" imgW="1447800" imgH="419100" progId="Equation.3">
                  <p:embed/>
                </p:oleObj>
              </mc:Choice>
              <mc:Fallback>
                <p:oleObj name="Equation" r:id="rId6" imgW="14478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213" y="4100513"/>
                        <a:ext cx="2541587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3905250" y="4911725"/>
          <a:ext cx="24574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8" imgW="1422400" imgH="304800" progId="Equation.3">
                  <p:embed/>
                </p:oleObj>
              </mc:Choice>
              <mc:Fallback>
                <p:oleObj name="Equation" r:id="rId8" imgW="1422400" imgH="304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4911725"/>
                        <a:ext cx="24574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8"/>
          <p:cNvSpPr txBox="1">
            <a:spLocks noChangeArrowheads="1"/>
          </p:cNvSpPr>
          <p:nvPr/>
        </p:nvSpPr>
        <p:spPr bwMode="auto">
          <a:xfrm>
            <a:off x="609600" y="5334000"/>
            <a:ext cx="78486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>
                <a:ea typeface="SimSun" panose="02010600030101010101" pitchFamily="2" charset="-122"/>
              </a:rPr>
              <a:t>H</a:t>
            </a:r>
            <a:r>
              <a:rPr lang="en-US" altLang="zh-CN" sz="2000">
                <a:ea typeface="SimSun" panose="02010600030101010101" pitchFamily="2" charset="-122"/>
              </a:rPr>
              <a:t>: set of all hypothesis.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ea typeface="SimSun" panose="02010600030101010101" pitchFamily="2" charset="-122"/>
              </a:rPr>
              <a:t>Note that we can drop </a:t>
            </a:r>
            <a:r>
              <a:rPr lang="en-US" altLang="zh-CN" sz="2000" i="1">
                <a:ea typeface="SimSun" panose="02010600030101010101" pitchFamily="2" charset="-122"/>
              </a:rPr>
              <a:t>P(D)</a:t>
            </a:r>
            <a:r>
              <a:rPr lang="en-US" altLang="zh-CN" sz="2000">
                <a:ea typeface="SimSun" panose="02010600030101010101" pitchFamily="2" charset="-122"/>
              </a:rPr>
              <a:t> as the probability of the data is constant (and independent of the hypothesis).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Maximum Likelihood</a:t>
            </a:r>
          </a:p>
        </p:txBody>
      </p:sp>
      <p:sp>
        <p:nvSpPr>
          <p:cNvPr id="16387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Now assume that all hypotheses are equally probable a priori, i.e., </a:t>
            </a:r>
            <a:r>
              <a:rPr lang="en-US" altLang="zh-CN" i="1" smtClean="0">
                <a:ea typeface="SimSun" panose="02010600030101010101" pitchFamily="2" charset="-122"/>
              </a:rPr>
              <a:t>P(hi ) = P(hj )</a:t>
            </a:r>
            <a:r>
              <a:rPr lang="en-US" altLang="zh-CN" smtClean="0">
                <a:ea typeface="SimSun" panose="02010600030101010101" pitchFamily="2" charset="-122"/>
              </a:rPr>
              <a:t> for all </a:t>
            </a:r>
            <a:r>
              <a:rPr lang="en-US" altLang="zh-CN" i="1" smtClean="0">
                <a:ea typeface="SimSun" panose="02010600030101010101" pitchFamily="2" charset="-122"/>
              </a:rPr>
              <a:t>hi, hj</a:t>
            </a:r>
            <a:r>
              <a:rPr lang="en-US" altLang="zh-CN" smtClean="0">
                <a:ea typeface="SimSun" panose="02010600030101010101" pitchFamily="2" charset="-122"/>
              </a:rPr>
              <a:t> belong to </a:t>
            </a:r>
            <a:r>
              <a:rPr lang="en-US" altLang="zh-CN" i="1" smtClean="0">
                <a:ea typeface="SimSun" panose="02010600030101010101" pitchFamily="2" charset="-122"/>
              </a:rPr>
              <a:t>H</a:t>
            </a:r>
            <a:r>
              <a:rPr lang="en-US" altLang="zh-CN" smtClean="0">
                <a:ea typeface="SimSun" panose="02010600030101010101" pitchFamily="2" charset="-122"/>
              </a:rPr>
              <a:t>.</a:t>
            </a:r>
          </a:p>
          <a:p>
            <a:r>
              <a:rPr lang="en-US" altLang="zh-CN" smtClean="0">
                <a:ea typeface="SimSun" panose="02010600030101010101" pitchFamily="2" charset="-122"/>
              </a:rPr>
              <a:t>This is called assuming a </a:t>
            </a:r>
            <a:r>
              <a:rPr lang="en-US" altLang="zh-CN" i="1" smtClean="0">
                <a:solidFill>
                  <a:srgbClr val="FF0000"/>
                </a:solidFill>
                <a:ea typeface="SimSun" panose="02010600030101010101" pitchFamily="2" charset="-122"/>
              </a:rPr>
              <a:t>uniform prior</a:t>
            </a:r>
            <a:r>
              <a:rPr lang="en-US" altLang="zh-CN" smtClean="0">
                <a:ea typeface="SimSun" panose="02010600030101010101" pitchFamily="2" charset="-122"/>
              </a:rPr>
              <a:t>. It simplifies computing the posterior:</a:t>
            </a:r>
          </a:p>
          <a:p>
            <a:endParaRPr lang="en-US" altLang="zh-CN" smtClean="0">
              <a:ea typeface="SimSun" panose="02010600030101010101" pitchFamily="2" charset="-122"/>
            </a:endParaRPr>
          </a:p>
          <a:p>
            <a:endParaRPr lang="en-US" altLang="zh-CN" smtClean="0">
              <a:ea typeface="SimSun" panose="02010600030101010101" pitchFamily="2" charset="-122"/>
            </a:endParaRPr>
          </a:p>
          <a:p>
            <a:r>
              <a:rPr lang="en-US" altLang="zh-CN" smtClean="0">
                <a:ea typeface="SimSun" panose="02010600030101010101" pitchFamily="2" charset="-122"/>
              </a:rPr>
              <a:t>This hypothesis is called the </a:t>
            </a:r>
            <a:r>
              <a:rPr lang="en-US" altLang="zh-CN" i="1" smtClean="0">
                <a:solidFill>
                  <a:srgbClr val="FF0000"/>
                </a:solidFill>
                <a:ea typeface="SimSun" panose="02010600030101010101" pitchFamily="2" charset="-122"/>
              </a:rPr>
              <a:t>maximum likelihood hypothesis.</a:t>
            </a:r>
            <a:endParaRPr lang="zh-CN" altLang="en-US" smtClean="0">
              <a:ea typeface="SimSun" panose="02010600030101010101" pitchFamily="2" charset="-122"/>
            </a:endParaRPr>
          </a:p>
        </p:txBody>
      </p:sp>
      <p:sp>
        <p:nvSpPr>
          <p:cNvPr id="16388" name="Rectangle 10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graphicFrame>
        <p:nvGraphicFramePr>
          <p:cNvPr id="16389" name="Object 9"/>
          <p:cNvGraphicFramePr>
            <a:graphicFrameLocks noChangeAspect="1"/>
          </p:cNvGraphicFramePr>
          <p:nvPr/>
        </p:nvGraphicFramePr>
        <p:xfrm>
          <a:off x="2590800" y="4191000"/>
          <a:ext cx="32766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4" imgW="1434477" imgH="304668" progId="Equation.3">
                  <p:embed/>
                </p:oleObj>
              </mc:Choice>
              <mc:Fallback>
                <p:oleObj name="Equation" r:id="rId4" imgW="1434477" imgH="30466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91000"/>
                        <a:ext cx="327660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7696200" cy="1295400"/>
          </a:xfrm>
        </p:spPr>
        <p:txBody>
          <a:bodyPr/>
          <a:lstStyle/>
          <a:p>
            <a:r>
              <a:rPr lang="en-US" altLang="en-US" sz="3100" smtClean="0"/>
              <a:t>Desirable Properties of Bayes Classifier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smtClean="0">
                <a:solidFill>
                  <a:srgbClr val="FF0000"/>
                </a:solidFill>
              </a:rPr>
              <a:t>Incrementality:</a:t>
            </a:r>
            <a:r>
              <a:rPr lang="en-US" altLang="en-US" smtClean="0"/>
              <a:t> with each training example, the prior and the likelihood can be updated dynamically: flexible and robust to errors.</a:t>
            </a:r>
          </a:p>
          <a:p>
            <a:r>
              <a:rPr lang="en-US" altLang="en-US" i="1" smtClean="0">
                <a:solidFill>
                  <a:srgbClr val="FF0000"/>
                </a:solidFill>
              </a:rPr>
              <a:t>Combines prior knowledge and observed data:</a:t>
            </a:r>
            <a:r>
              <a:rPr lang="en-US" altLang="en-US" smtClean="0"/>
              <a:t> prior probability of a hypothesis multiplied with probability of the hypothesis given the training data</a:t>
            </a:r>
          </a:p>
          <a:p>
            <a:r>
              <a:rPr lang="en-US" altLang="en-US" i="1" smtClean="0">
                <a:solidFill>
                  <a:srgbClr val="FF0000"/>
                </a:solidFill>
              </a:rPr>
              <a:t>Probabilistic hypothesis:</a:t>
            </a:r>
            <a:r>
              <a:rPr lang="en-US" altLang="en-US" smtClean="0"/>
              <a:t> outputs not only a classification, but a probability distribution over all classes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Bayes Classifiers</a:t>
            </a:r>
            <a:endParaRPr lang="en-US" altLang="en-US" smtClean="0"/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609600" y="1752600"/>
            <a:ext cx="78486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/>
              <a:t>Assumption:</a:t>
            </a:r>
            <a:r>
              <a:rPr lang="en-US" altLang="en-US" sz="2000"/>
              <a:t> training set consists of instances of different classes described </a:t>
            </a:r>
            <a:r>
              <a:rPr lang="en-US" altLang="zh-CN" sz="2000" i="1">
                <a:ea typeface="SimSun" panose="02010600030101010101" pitchFamily="2" charset="-122"/>
              </a:rPr>
              <a:t>cj</a:t>
            </a:r>
            <a:r>
              <a:rPr lang="en-US" altLang="zh-CN" sz="2000">
                <a:ea typeface="SimSun" panose="02010600030101010101" pitchFamily="2" charset="-122"/>
              </a:rPr>
              <a:t> </a:t>
            </a:r>
            <a:r>
              <a:rPr lang="en-US" altLang="en-US" sz="2000"/>
              <a:t>as conjunctions of attributes values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/>
              <a:t>Task:</a:t>
            </a:r>
            <a:r>
              <a:rPr lang="en-US" altLang="en-US" sz="2000"/>
              <a:t> </a:t>
            </a:r>
            <a:r>
              <a:rPr lang="en-US" altLang="zh-CN" sz="2000">
                <a:ea typeface="SimSun" panose="02010600030101010101" pitchFamily="2" charset="-122"/>
              </a:rPr>
              <a:t>Classify a new instance </a:t>
            </a:r>
            <a:r>
              <a:rPr lang="en-US" altLang="zh-CN" sz="2000" i="1">
                <a:ea typeface="SimSun" panose="02010600030101010101" pitchFamily="2" charset="-122"/>
              </a:rPr>
              <a:t>d </a:t>
            </a:r>
            <a:r>
              <a:rPr lang="en-US" altLang="zh-CN" sz="2000">
                <a:ea typeface="SimSun" panose="02010600030101010101" pitchFamily="2" charset="-122"/>
              </a:rPr>
              <a:t>based on a tuple of attribute values   into one of the classes </a:t>
            </a:r>
            <a:r>
              <a:rPr lang="en-US" altLang="zh-CN" i="1">
                <a:ea typeface="SimSun" panose="02010600030101010101" pitchFamily="2" charset="-122"/>
              </a:rPr>
              <a:t>cj</a:t>
            </a:r>
            <a:r>
              <a:rPr lang="en-US" altLang="zh-CN">
                <a:ea typeface="SimSun" panose="02010600030101010101" pitchFamily="2" charset="-122"/>
              </a:rPr>
              <a:t> </a:t>
            </a:r>
            <a:r>
              <a:rPr lang="en-US" altLang="zh-CN">
                <a:ea typeface="SimSun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i="1">
                <a:ea typeface="SimSun" panose="02010600030101010101" pitchFamily="2" charset="-122"/>
                <a:sym typeface="Symbol" panose="05050102010706020507" pitchFamily="18" charset="2"/>
              </a:rPr>
              <a:t>C</a:t>
            </a:r>
            <a:endParaRPr lang="en-US" altLang="zh-CN" sz="2000">
              <a:ea typeface="SimSun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/>
              <a:t>Key idea:</a:t>
            </a:r>
            <a:r>
              <a:rPr lang="en-US" altLang="en-US" sz="2000"/>
              <a:t> assign the most probable class             using Bayes Theorem.</a:t>
            </a:r>
          </a:p>
        </p:txBody>
      </p:sp>
      <p:sp>
        <p:nvSpPr>
          <p:cNvPr id="20484" name="Rectangle 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graphicFrame>
        <p:nvGraphicFramePr>
          <p:cNvPr id="20485" name="Object 7"/>
          <p:cNvGraphicFramePr>
            <a:graphicFrameLocks noChangeAspect="1"/>
          </p:cNvGraphicFramePr>
          <p:nvPr/>
        </p:nvGraphicFramePr>
        <p:xfrm>
          <a:off x="4876800" y="3144838"/>
          <a:ext cx="6096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4" imgW="304536" imgH="215713" progId="Equation.3">
                  <p:embed/>
                </p:oleObj>
              </mc:Choice>
              <mc:Fallback>
                <p:oleObj name="Equation" r:id="rId4" imgW="304536" imgH="2157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144838"/>
                        <a:ext cx="6096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9"/>
          <p:cNvGraphicFramePr>
            <a:graphicFrameLocks noChangeAspect="1"/>
          </p:cNvGraphicFramePr>
          <p:nvPr/>
        </p:nvGraphicFramePr>
        <p:xfrm>
          <a:off x="2032000" y="4257675"/>
          <a:ext cx="3759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6" imgW="2070100" imgH="342900" progId="Equation.3">
                  <p:embed/>
                </p:oleObj>
              </mc:Choice>
              <mc:Fallback>
                <p:oleObj name="Equation" r:id="rId6" imgW="2070100" imgH="342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4257675"/>
                        <a:ext cx="37592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10"/>
          <p:cNvGraphicFramePr>
            <a:graphicFrameLocks noChangeAspect="1"/>
          </p:cNvGraphicFramePr>
          <p:nvPr/>
        </p:nvGraphicFramePr>
        <p:xfrm>
          <a:off x="2593975" y="4887913"/>
          <a:ext cx="38735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8" imgW="2133600" imgH="457200" progId="Equation.3">
                  <p:embed/>
                </p:oleObj>
              </mc:Choice>
              <mc:Fallback>
                <p:oleObj name="Equation" r:id="rId8" imgW="21336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4887913"/>
                        <a:ext cx="3873500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11"/>
          <p:cNvGraphicFramePr>
            <a:graphicFrameLocks noChangeAspect="1"/>
          </p:cNvGraphicFramePr>
          <p:nvPr/>
        </p:nvGraphicFramePr>
        <p:xfrm>
          <a:off x="2574925" y="5822950"/>
          <a:ext cx="38258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10" imgW="2108200" imgH="342900" progId="Equation.3">
                  <p:embed/>
                </p:oleObj>
              </mc:Choice>
              <mc:Fallback>
                <p:oleObj name="Equation" r:id="rId10" imgW="2108200" imgH="342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5822950"/>
                        <a:ext cx="382587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Parameters estimation</a:t>
            </a:r>
            <a:endParaRPr lang="en-US" altLang="zh-CN" smtClean="0">
              <a:ea typeface="SimSun" panose="02010600030101010101" pitchFamily="2" charset="-122"/>
            </a:endParaRPr>
          </a:p>
        </p:txBody>
      </p:sp>
      <p:graphicFrame>
        <p:nvGraphicFramePr>
          <p:cNvPr id="22531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2362200" y="5159375"/>
          <a:ext cx="395763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4" imgW="2159000" imgH="342900" progId="Equation.3">
                  <p:embed/>
                </p:oleObj>
              </mc:Choice>
              <mc:Fallback>
                <p:oleObj name="Equation" r:id="rId4" imgW="2159000" imgH="342900" progId="Equation.3">
                  <p:embed/>
                  <p:pic>
                    <p:nvPicPr>
                      <p:cNvPr id="0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159375"/>
                        <a:ext cx="395763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8488" y="1638300"/>
            <a:ext cx="8229600" cy="4411663"/>
          </a:xfrm>
        </p:spPr>
        <p:txBody>
          <a:bodyPr/>
          <a:lstStyle/>
          <a:p>
            <a:r>
              <a:rPr lang="en-US" altLang="zh-CN" sz="2600" i="1" smtClean="0">
                <a:latin typeface="Times New Roman" panose="02020603050405020304" pitchFamily="18" charset="0"/>
                <a:ea typeface="SimSun" panose="02010600030101010101" pitchFamily="2" charset="-122"/>
              </a:rPr>
              <a:t>P</a:t>
            </a:r>
            <a:r>
              <a:rPr lang="en-US" altLang="zh-CN" sz="2600" smtClean="0"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altLang="zh-CN" sz="2600" i="1" smtClean="0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altLang="zh-CN" sz="2600" i="1" baseline="-25000" smtClean="0">
                <a:latin typeface="Times New Roman" panose="02020603050405020304" pitchFamily="18" charset="0"/>
                <a:ea typeface="SimSun" panose="02010600030101010101" pitchFamily="2" charset="-122"/>
              </a:rPr>
              <a:t>j</a:t>
            </a:r>
            <a:r>
              <a:rPr lang="en-US" altLang="zh-CN" sz="2600" smtClean="0"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</a:p>
          <a:p>
            <a:pPr marL="742950" lvl="1" indent="-285750"/>
            <a:r>
              <a:rPr lang="en-US" altLang="zh-CN" sz="2200" smtClean="0">
                <a:ea typeface="SimSun" panose="02010600030101010101" pitchFamily="2" charset="-122"/>
              </a:rPr>
              <a:t>Can be estimated from the frequency of classes in the training examples.</a:t>
            </a:r>
          </a:p>
          <a:p>
            <a:r>
              <a:rPr lang="en-US" altLang="zh-CN" sz="2600" i="1" smtClean="0">
                <a:latin typeface="Times New Roman" panose="02020603050405020304" pitchFamily="18" charset="0"/>
                <a:ea typeface="SimSun" panose="02010600030101010101" pitchFamily="2" charset="-122"/>
              </a:rPr>
              <a:t>P</a:t>
            </a:r>
            <a:r>
              <a:rPr lang="en-US" altLang="zh-CN" sz="2600" smtClean="0"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altLang="zh-CN" sz="2600" i="1" smtClean="0"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n-US" altLang="zh-CN" sz="2600" i="1" baseline="-25000" smtClean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altLang="zh-CN" sz="2600" i="1" smtClean="0">
                <a:latin typeface="Times New Roman" panose="02020603050405020304" pitchFamily="18" charset="0"/>
                <a:ea typeface="SimSun" panose="02010600030101010101" pitchFamily="2" charset="-122"/>
              </a:rPr>
              <a:t>,x</a:t>
            </a:r>
            <a:r>
              <a:rPr lang="en-US" altLang="zh-CN" sz="2600" i="1" baseline="-25000" smtClean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altLang="zh-CN" sz="2600" i="1" smtClean="0">
                <a:latin typeface="Times New Roman" panose="02020603050405020304" pitchFamily="18" charset="0"/>
                <a:ea typeface="SimSun" panose="02010600030101010101" pitchFamily="2" charset="-122"/>
              </a:rPr>
              <a:t>,…,x</a:t>
            </a:r>
            <a:r>
              <a:rPr lang="en-US" altLang="zh-CN" sz="2600" i="1" baseline="-25000" smtClean="0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altLang="zh-CN" sz="2600" i="1" smtClean="0">
                <a:latin typeface="Times New Roman" panose="02020603050405020304" pitchFamily="18" charset="0"/>
                <a:ea typeface="SimSun" panose="02010600030101010101" pitchFamily="2" charset="-122"/>
              </a:rPr>
              <a:t>|c</a:t>
            </a:r>
            <a:r>
              <a:rPr lang="en-US" altLang="zh-CN" sz="2600" i="1" baseline="-25000" smtClean="0">
                <a:latin typeface="Times New Roman" panose="02020603050405020304" pitchFamily="18" charset="0"/>
                <a:ea typeface="SimSun" panose="02010600030101010101" pitchFamily="2" charset="-122"/>
              </a:rPr>
              <a:t>j</a:t>
            </a:r>
            <a:r>
              <a:rPr lang="en-US" altLang="zh-CN" sz="2600" smtClean="0">
                <a:latin typeface="Times New Roman" panose="02020603050405020304" pitchFamily="18" charset="0"/>
                <a:ea typeface="SimSun" panose="02010600030101010101" pitchFamily="2" charset="-122"/>
              </a:rPr>
              <a:t>) </a:t>
            </a:r>
          </a:p>
          <a:p>
            <a:pPr marL="742950" lvl="1" indent="-285750"/>
            <a:r>
              <a:rPr lang="en-US" altLang="zh-CN" sz="2200" smtClean="0">
                <a:ea typeface="SimSun" panose="02010600030101010101" pitchFamily="2" charset="-122"/>
                <a:cs typeface="Arial" panose="020B0604020202020204" pitchFamily="34" charset="0"/>
              </a:rPr>
              <a:t>O(</a:t>
            </a:r>
            <a:r>
              <a:rPr lang="en-US" altLang="zh-CN" sz="2200" i="1" smtClean="0">
                <a:ea typeface="SimSun" panose="02010600030101010101" pitchFamily="2" charset="-122"/>
                <a:cs typeface="Arial" panose="020B0604020202020204" pitchFamily="34" charset="0"/>
              </a:rPr>
              <a:t>|X|</a:t>
            </a:r>
            <a:r>
              <a:rPr lang="en-US" altLang="zh-CN" sz="2200" i="1" baseline="30000" smtClean="0">
                <a:ea typeface="SimSun" panose="02010600030101010101" pitchFamily="2" charset="-122"/>
                <a:cs typeface="Arial" panose="020B0604020202020204" pitchFamily="34" charset="0"/>
              </a:rPr>
              <a:t>n</a:t>
            </a:r>
            <a:r>
              <a:rPr lang="en-US" altLang="zh-CN" sz="2200" smtClean="0">
                <a:ea typeface="SimSun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•</a:t>
            </a:r>
            <a:r>
              <a:rPr lang="en-US" altLang="zh-CN" sz="2200" i="1" smtClean="0">
                <a:ea typeface="SimSun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|C|</a:t>
            </a:r>
            <a:r>
              <a:rPr lang="en-US" altLang="zh-CN" sz="2200" smtClean="0">
                <a:ea typeface="SimSun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) parameters</a:t>
            </a:r>
            <a:endParaRPr lang="en-US" altLang="zh-CN" sz="2200" smtClean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742950" lvl="1" indent="-285750"/>
            <a:r>
              <a:rPr lang="en-US" altLang="zh-CN" sz="2200" smtClean="0">
                <a:ea typeface="SimSun" panose="02010600030101010101" pitchFamily="2" charset="-122"/>
              </a:rPr>
              <a:t>Could only be estimated if a very, very large number of training examples was available.</a:t>
            </a:r>
          </a:p>
          <a:p>
            <a:r>
              <a:rPr lang="en-US" altLang="zh-CN" sz="2200" smtClean="0">
                <a:solidFill>
                  <a:srgbClr val="FF0000"/>
                </a:solidFill>
                <a:ea typeface="SimSun" panose="02010600030101010101" pitchFamily="2" charset="-122"/>
              </a:rPr>
              <a:t>Independence Assumption</a:t>
            </a:r>
            <a:r>
              <a:rPr lang="en-US" altLang="zh-CN" sz="2400" smtClean="0">
                <a:ea typeface="SimSun" panose="02010600030101010101" pitchFamily="2" charset="-122"/>
                <a:sym typeface="Symbol" panose="05050102010706020507" pitchFamily="18" charset="2"/>
              </a:rPr>
              <a:t>: attribute values are conditionally independent given the target value: </a:t>
            </a:r>
            <a:r>
              <a:rPr lang="en-US" altLang="zh-CN" sz="2400" b="1" i="1" smtClean="0">
                <a:solidFill>
                  <a:srgbClr val="FF0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naïve</a:t>
            </a:r>
            <a:r>
              <a:rPr lang="en-US" altLang="zh-CN" sz="2400" smtClean="0"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smtClean="0">
                <a:solidFill>
                  <a:srgbClr val="FF0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Bayes</a:t>
            </a:r>
            <a:r>
              <a:rPr lang="en-US" altLang="zh-CN" sz="2400" smtClean="0">
                <a:ea typeface="SimSun" panose="02010600030101010101" pitchFamily="2" charset="-122"/>
                <a:sym typeface="Symbol" panose="05050102010706020507" pitchFamily="18" charset="2"/>
              </a:rPr>
              <a:t>.</a:t>
            </a:r>
          </a:p>
        </p:txBody>
      </p:sp>
      <p:graphicFrame>
        <p:nvGraphicFramePr>
          <p:cNvPr id="22533" name="Object 14"/>
          <p:cNvGraphicFramePr>
            <a:graphicFrameLocks noChangeAspect="1"/>
          </p:cNvGraphicFramePr>
          <p:nvPr>
            <p:ph sz="half" idx="4294967295"/>
          </p:nvPr>
        </p:nvGraphicFramePr>
        <p:xfrm>
          <a:off x="2587625" y="5788025"/>
          <a:ext cx="350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Equation" r:id="rId6" imgW="2043813" imgH="355446" progId="Equation.3">
                  <p:embed/>
                </p:oleObj>
              </mc:Choice>
              <mc:Fallback>
                <p:oleObj name="Equation" r:id="rId6" imgW="2043813" imgH="35544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5788025"/>
                        <a:ext cx="3505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</TotalTime>
  <Words>659</Words>
  <Application>Microsoft Office PowerPoint</Application>
  <PresentationFormat>On-screen Show (4:3)</PresentationFormat>
  <Paragraphs>89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Garamond</vt:lpstr>
      <vt:lpstr>Arial</vt:lpstr>
      <vt:lpstr>Times New Roman</vt:lpstr>
      <vt:lpstr>SimSun</vt:lpstr>
      <vt:lpstr>等线</vt:lpstr>
      <vt:lpstr>Wingdings</vt:lpstr>
      <vt:lpstr>Symbol</vt:lpstr>
      <vt:lpstr>Office Theme</vt:lpstr>
      <vt:lpstr>Microsoft Equation 3.0</vt:lpstr>
      <vt:lpstr>Microsoft Word Document</vt:lpstr>
      <vt:lpstr>Naive Bayes Classifier</vt:lpstr>
      <vt:lpstr>Basic Probability Formulas</vt:lpstr>
      <vt:lpstr>Bayes Theorem</vt:lpstr>
      <vt:lpstr>Does patient have cancer or not?</vt:lpstr>
      <vt:lpstr>Maximum A Posterior</vt:lpstr>
      <vt:lpstr>Maximum Likelihood</vt:lpstr>
      <vt:lpstr>Desirable Properties of Bayes Classifier</vt:lpstr>
      <vt:lpstr>Bayes Classifiers</vt:lpstr>
      <vt:lpstr>Parameters estimation</vt:lpstr>
      <vt:lpstr>Properties </vt:lpstr>
      <vt:lpstr>Example. ‘Play Tennis’ data</vt:lpstr>
      <vt:lpstr>Naive Bayes solution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 Kumar Jain</dc:creator>
  <cp:lastModifiedBy>anuj Kumar Jain</cp:lastModifiedBy>
  <cp:revision>44</cp:revision>
  <dcterms:created xsi:type="dcterms:W3CDTF">1601-01-01T00:00:00Z</dcterms:created>
  <dcterms:modified xsi:type="dcterms:W3CDTF">2019-02-01T23:52:52Z</dcterms:modified>
</cp:coreProperties>
</file>