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94" r:id="rId4"/>
    <p:sldId id="262" r:id="rId5"/>
    <p:sldId id="263" r:id="rId6"/>
    <p:sldId id="277" r:id="rId7"/>
    <p:sldId id="295" r:id="rId8"/>
    <p:sldId id="296" r:id="rId9"/>
    <p:sldId id="264" r:id="rId10"/>
    <p:sldId id="265" r:id="rId11"/>
    <p:sldId id="266" r:id="rId12"/>
    <p:sldId id="267" r:id="rId13"/>
    <p:sldId id="268" r:id="rId14"/>
    <p:sldId id="270" r:id="rId15"/>
    <p:sldId id="271" r:id="rId16"/>
    <p:sldId id="272" r:id="rId17"/>
    <p:sldId id="273" r:id="rId18"/>
    <p:sldId id="274" r:id="rId19"/>
    <p:sldId id="275" r:id="rId20"/>
    <p:sldId id="291" r:id="rId21"/>
    <p:sldId id="292" r:id="rId22"/>
    <p:sldId id="29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p:cViewPr varScale="1">
        <p:scale>
          <a:sx n="70" d="100"/>
          <a:sy n="70" d="100"/>
        </p:scale>
        <p:origin x="124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F5E5F4B5-D4FC-474E-9B7E-75F7432466CB}" type="slidenum">
              <a:rPr lang="en-US" altLang="en-US" smtClean="0"/>
              <a:pPr/>
              <a:t>‹#›</a:t>
            </a:fld>
            <a:endParaRPr lang="en-US" altLang="en-US"/>
          </a:p>
        </p:txBody>
      </p:sp>
    </p:spTree>
    <p:extLst>
      <p:ext uri="{BB962C8B-B14F-4D97-AF65-F5344CB8AC3E}">
        <p14:creationId xmlns:p14="http://schemas.microsoft.com/office/powerpoint/2010/main" val="87063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C15B3C6B-C8E8-45B8-80FD-717287719CA7}" type="slidenum">
              <a:rPr lang="en-US" altLang="en-US" smtClean="0"/>
              <a:pPr/>
              <a:t>‹#›</a:t>
            </a:fld>
            <a:endParaRPr lang="en-US" altLang="en-US"/>
          </a:p>
        </p:txBody>
      </p:sp>
    </p:spTree>
    <p:extLst>
      <p:ext uri="{BB962C8B-B14F-4D97-AF65-F5344CB8AC3E}">
        <p14:creationId xmlns:p14="http://schemas.microsoft.com/office/powerpoint/2010/main" val="180420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8403850D-81EB-4FEF-93C3-90E50AD4F3B2}" type="slidenum">
              <a:rPr lang="en-US" altLang="en-US" smtClean="0"/>
              <a:pPr/>
              <a:t>‹#›</a:t>
            </a:fld>
            <a:endParaRPr lang="en-US" altLang="en-US"/>
          </a:p>
        </p:txBody>
      </p:sp>
    </p:spTree>
    <p:extLst>
      <p:ext uri="{BB962C8B-B14F-4D97-AF65-F5344CB8AC3E}">
        <p14:creationId xmlns:p14="http://schemas.microsoft.com/office/powerpoint/2010/main" val="327411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fld id="{E25262F3-5AA7-4D5C-A995-0CBBB19B7502}" type="slidenum">
              <a:rPr lang="en-US" altLang="en-US"/>
              <a:pPr/>
              <a:t>‹#›</a:t>
            </a:fld>
            <a:endParaRPr lang="en-US" altLang="en-US"/>
          </a:p>
        </p:txBody>
      </p:sp>
    </p:spTree>
    <p:extLst>
      <p:ext uri="{BB962C8B-B14F-4D97-AF65-F5344CB8AC3E}">
        <p14:creationId xmlns:p14="http://schemas.microsoft.com/office/powerpoint/2010/main" val="372716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84051781-BD8E-469B-BAD1-95C24B5C8D3A}" type="slidenum">
              <a:rPr lang="en-US" altLang="en-US"/>
              <a:pPr/>
              <a:t>‹#›</a:t>
            </a:fld>
            <a:endParaRPr lang="en-US" altLang="en-US"/>
          </a:p>
        </p:txBody>
      </p:sp>
    </p:spTree>
    <p:extLst>
      <p:ext uri="{BB962C8B-B14F-4D97-AF65-F5344CB8AC3E}">
        <p14:creationId xmlns:p14="http://schemas.microsoft.com/office/powerpoint/2010/main" val="55515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45A0F454-50DF-4F24-9E28-3D23E0454614}" type="slidenum">
              <a:rPr lang="en-US" altLang="en-US"/>
              <a:pPr/>
              <a:t>‹#›</a:t>
            </a:fld>
            <a:endParaRPr lang="en-US" altLang="en-US"/>
          </a:p>
        </p:txBody>
      </p:sp>
    </p:spTree>
    <p:extLst>
      <p:ext uri="{BB962C8B-B14F-4D97-AF65-F5344CB8AC3E}">
        <p14:creationId xmlns:p14="http://schemas.microsoft.com/office/powerpoint/2010/main" val="378291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21E49CAC-833E-45D5-A149-46A8B68384A3}" type="slidenum">
              <a:rPr lang="en-US" altLang="en-US" smtClean="0"/>
              <a:pPr/>
              <a:t>‹#›</a:t>
            </a:fld>
            <a:endParaRPr lang="en-US" altLang="en-US"/>
          </a:p>
        </p:txBody>
      </p:sp>
    </p:spTree>
    <p:extLst>
      <p:ext uri="{BB962C8B-B14F-4D97-AF65-F5344CB8AC3E}">
        <p14:creationId xmlns:p14="http://schemas.microsoft.com/office/powerpoint/2010/main" val="54176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60F1E870-583F-446A-BFCC-A05866EB1D8C}" type="slidenum">
              <a:rPr lang="en-US" altLang="en-US" smtClean="0"/>
              <a:pPr/>
              <a:t>‹#›</a:t>
            </a:fld>
            <a:endParaRPr lang="en-US" altLang="en-US"/>
          </a:p>
        </p:txBody>
      </p:sp>
    </p:spTree>
    <p:extLst>
      <p:ext uri="{BB962C8B-B14F-4D97-AF65-F5344CB8AC3E}">
        <p14:creationId xmlns:p14="http://schemas.microsoft.com/office/powerpoint/2010/main" val="375436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510E417E-38E9-4F6B-BA10-36A32CEDDA1C}" type="slidenum">
              <a:rPr lang="en-US" altLang="en-US" smtClean="0"/>
              <a:pPr/>
              <a:t>‹#›</a:t>
            </a:fld>
            <a:endParaRPr lang="en-US" altLang="en-US"/>
          </a:p>
        </p:txBody>
      </p:sp>
    </p:spTree>
    <p:extLst>
      <p:ext uri="{BB962C8B-B14F-4D97-AF65-F5344CB8AC3E}">
        <p14:creationId xmlns:p14="http://schemas.microsoft.com/office/powerpoint/2010/main" val="278829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E670F2D9-4405-4EB4-B526-DA96379BF722}" type="slidenum">
              <a:rPr lang="en-US" altLang="en-US" smtClean="0"/>
              <a:pPr/>
              <a:t>‹#›</a:t>
            </a:fld>
            <a:endParaRPr lang="en-US" altLang="en-US"/>
          </a:p>
        </p:txBody>
      </p:sp>
    </p:spTree>
    <p:extLst>
      <p:ext uri="{BB962C8B-B14F-4D97-AF65-F5344CB8AC3E}">
        <p14:creationId xmlns:p14="http://schemas.microsoft.com/office/powerpoint/2010/main" val="99037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F865E9CC-25FD-4C42-9C51-A12433B10C6B}" type="slidenum">
              <a:rPr lang="en-US" altLang="en-US" smtClean="0"/>
              <a:pPr/>
              <a:t>‹#›</a:t>
            </a:fld>
            <a:endParaRPr lang="en-US" altLang="en-US"/>
          </a:p>
        </p:txBody>
      </p:sp>
    </p:spTree>
    <p:extLst>
      <p:ext uri="{BB962C8B-B14F-4D97-AF65-F5344CB8AC3E}">
        <p14:creationId xmlns:p14="http://schemas.microsoft.com/office/powerpoint/2010/main" val="278519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5C7F6EF5-491B-4024-B094-AF360A4F5F0A}" type="slidenum">
              <a:rPr lang="en-US" altLang="en-US" smtClean="0"/>
              <a:pPr/>
              <a:t>‹#›</a:t>
            </a:fld>
            <a:endParaRPr lang="en-US" altLang="en-US"/>
          </a:p>
        </p:txBody>
      </p:sp>
    </p:spTree>
    <p:extLst>
      <p:ext uri="{BB962C8B-B14F-4D97-AF65-F5344CB8AC3E}">
        <p14:creationId xmlns:p14="http://schemas.microsoft.com/office/powerpoint/2010/main" val="319308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B5E845A7-CC46-4D8B-9D7B-EB7B54CED2DD}" type="slidenum">
              <a:rPr lang="en-US" altLang="en-US" smtClean="0"/>
              <a:pPr/>
              <a:t>‹#›</a:t>
            </a:fld>
            <a:endParaRPr lang="en-US" altLang="en-US"/>
          </a:p>
        </p:txBody>
      </p:sp>
    </p:spTree>
    <p:extLst>
      <p:ext uri="{BB962C8B-B14F-4D97-AF65-F5344CB8AC3E}">
        <p14:creationId xmlns:p14="http://schemas.microsoft.com/office/powerpoint/2010/main" val="313910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2FA56C2A-CC42-4905-A887-22DF2AF5D9D7}" type="slidenum">
              <a:rPr lang="en-US" altLang="en-US" smtClean="0"/>
              <a:pPr/>
              <a:t>‹#›</a:t>
            </a:fld>
            <a:endParaRPr lang="en-US" altLang="en-US"/>
          </a:p>
        </p:txBody>
      </p:sp>
    </p:spTree>
    <p:extLst>
      <p:ext uri="{BB962C8B-B14F-4D97-AF65-F5344CB8AC3E}">
        <p14:creationId xmlns:p14="http://schemas.microsoft.com/office/powerpoint/2010/main" val="242411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2BFDC-CBF1-4DA2-BF67-178F2EDE7610}" type="slidenum">
              <a:rPr lang="en-US" altLang="en-US" smtClean="0"/>
              <a:pPr/>
              <a:t>‹#›</a:t>
            </a:fld>
            <a:endParaRPr lang="en-US" altLang="en-US"/>
          </a:p>
        </p:txBody>
      </p:sp>
    </p:spTree>
    <p:extLst>
      <p:ext uri="{BB962C8B-B14F-4D97-AF65-F5344CB8AC3E}">
        <p14:creationId xmlns:p14="http://schemas.microsoft.com/office/powerpoint/2010/main" val="11268770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Lst>
  <p:txStyles>
    <p:titleStyle>
      <a:lvl1pPr algn="l" defTabSz="914400" rtl="0" eaLnBrk="1" latinLnBrk="0" hangingPunct="1">
        <a:lnSpc>
          <a:spcPct val="90000"/>
        </a:lnSpc>
        <a:spcBef>
          <a:spcPct val="0"/>
        </a:spcBef>
        <a:buNone/>
        <a:defRPr sz="4400"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altLang="en-US" sz="7200" dirty="0" smtClean="0">
                <a:latin typeface="Times New Roman" panose="02020603050405020304" pitchFamily="18" charset="0"/>
              </a:rPr>
              <a:t>K-MEANS CLUSTERING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sz="2400"/>
          </a:p>
        </p:txBody>
      </p:sp>
      <p:sp>
        <p:nvSpPr>
          <p:cNvPr id="13315" name="Rectangle 9"/>
          <p:cNvSpPr>
            <a:spLocks noGrp="1" noChangeArrowheads="1"/>
          </p:cNvSpPr>
          <p:nvPr>
            <p:ph type="title"/>
          </p:nvPr>
        </p:nvSpPr>
        <p:spPr/>
        <p:txBody>
          <a:bodyPr/>
          <a:lstStyle/>
          <a:p>
            <a:pPr algn="ctr" eaLnBrk="1" hangingPunct="1"/>
            <a:r>
              <a:rPr lang="en-US" altLang="en-US" dirty="0" smtClean="0"/>
              <a:t>Understanding of K Mean Clustering</a:t>
            </a:r>
          </a:p>
        </p:txBody>
      </p:sp>
      <p:sp>
        <p:nvSpPr>
          <p:cNvPr id="13316" name="Rectangle 10"/>
          <p:cNvSpPr>
            <a:spLocks noGrp="1" noChangeArrowheads="1"/>
          </p:cNvSpPr>
          <p:nvPr>
            <p:ph idx="1"/>
          </p:nvPr>
        </p:nvSpPr>
        <p:spPr/>
        <p:txBody>
          <a:bodyPr/>
          <a:lstStyle/>
          <a:p>
            <a:pPr marL="0" indent="0" eaLnBrk="1" hangingPunct="1">
              <a:lnSpc>
                <a:spcPct val="80000"/>
              </a:lnSpc>
              <a:buNone/>
            </a:pPr>
            <a:r>
              <a:rPr lang="en-US" altLang="en-US" sz="2600" b="1" u="sng" dirty="0" smtClean="0"/>
              <a:t>Step 1:</a:t>
            </a:r>
            <a:r>
              <a:rPr lang="en-US" altLang="en-US" sz="2600" dirty="0" smtClean="0"/>
              <a:t> Begin with a decision on the value of k = number of clusters .</a:t>
            </a:r>
          </a:p>
          <a:p>
            <a:pPr marL="0" indent="0" eaLnBrk="1" hangingPunct="1">
              <a:lnSpc>
                <a:spcPct val="80000"/>
              </a:lnSpc>
              <a:buNone/>
            </a:pPr>
            <a:r>
              <a:rPr lang="en-US" altLang="en-US" sz="2600" b="1" u="sng" dirty="0" smtClean="0"/>
              <a:t>Step 2</a:t>
            </a:r>
            <a:r>
              <a:rPr lang="en-US" altLang="en-US" sz="2600" dirty="0" smtClean="0"/>
              <a:t>: Put any initial partition that classifies the data into k  clusters. You may  assign the training samples randomly, or systematically as the following:</a:t>
            </a:r>
          </a:p>
          <a:p>
            <a:pPr marL="514350" indent="-514350" eaLnBrk="1" hangingPunct="1">
              <a:lnSpc>
                <a:spcPct val="80000"/>
              </a:lnSpc>
              <a:buFont typeface="+mj-lt"/>
              <a:buAutoNum type="arabicPeriod"/>
            </a:pPr>
            <a:r>
              <a:rPr lang="en-US" altLang="en-US" sz="2600" dirty="0" smtClean="0"/>
              <a:t>Take the first k training sample as single-element clusters </a:t>
            </a:r>
          </a:p>
          <a:p>
            <a:pPr marL="514350" indent="-514350" eaLnBrk="1" hangingPunct="1">
              <a:lnSpc>
                <a:spcPct val="80000"/>
              </a:lnSpc>
              <a:buFont typeface="+mj-lt"/>
              <a:buAutoNum type="arabicPeriod"/>
            </a:pPr>
            <a:r>
              <a:rPr lang="en-US" altLang="en-US" sz="2600" dirty="0" smtClean="0"/>
              <a:t>Assign each of the remaining (N-k) training sample to the cluster with the nearest centroid. After each  assignment, recomputed the centroid of the gaining cluster. </a:t>
            </a:r>
          </a:p>
          <a:p>
            <a:pPr eaLnBrk="1" hangingPunct="1">
              <a:lnSpc>
                <a:spcPct val="80000"/>
              </a:lnSpc>
              <a:buFont typeface="Wingdings" panose="05000000000000000000" pitchFamily="2" charset="2"/>
              <a:buNone/>
            </a:pPr>
            <a:endParaRPr lang="en-US" altLang="en-US" sz="2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1295400"/>
            <a:ext cx="8229600" cy="4835525"/>
          </a:xfrm>
        </p:spPr>
        <p:txBody>
          <a:bodyPr/>
          <a:lstStyle/>
          <a:p>
            <a:pPr marL="0" indent="0" algn="just" eaLnBrk="1" hangingPunct="1">
              <a:buNone/>
            </a:pPr>
            <a:r>
              <a:rPr lang="en-US" altLang="en-US" sz="2600" b="1" u="sng" dirty="0" smtClean="0"/>
              <a:t>Step 3:</a:t>
            </a:r>
            <a:r>
              <a:rPr lang="en-US" altLang="en-US" sz="2600" dirty="0" smtClean="0"/>
              <a:t> Take each sample in sequence and compute its </a:t>
            </a:r>
            <a:r>
              <a:rPr lang="en-US" altLang="en-US" sz="2600" dirty="0" smtClean="0">
                <a:hlinkClick r:id="rId2"/>
              </a:rPr>
              <a:t>distance</a:t>
            </a:r>
            <a:r>
              <a:rPr lang="en-US" altLang="en-US" sz="2600" dirty="0" smtClean="0"/>
              <a:t> from the centroid of each of the clusters. If a sample is not Currently in the cluster with the closest centroid, switch this sample to that cluster and update the centroid of the cluster gaining the new sample and the cluster losing the sample. </a:t>
            </a:r>
          </a:p>
          <a:p>
            <a:pPr marL="0" indent="0" algn="just" eaLnBrk="1" hangingPunct="1">
              <a:buNone/>
            </a:pPr>
            <a:r>
              <a:rPr lang="en-US" altLang="en-US" sz="2600" b="1" u="sng" dirty="0" smtClean="0"/>
              <a:t>Step 4 .</a:t>
            </a:r>
            <a:r>
              <a:rPr lang="en-US" altLang="en-US" sz="2600" dirty="0" smtClean="0"/>
              <a:t> Repeat step 3 until convergence is achieved, that is until a pass through the 	training sample causes no new assignments. </a:t>
            </a:r>
          </a:p>
          <a:p>
            <a:pPr eaLnBrk="1" hangingPunct="1"/>
            <a:endParaRPr lang="en-US" altLang="en-US" sz="2600" dirty="0" smtClean="0"/>
          </a:p>
          <a:p>
            <a:pPr eaLnBrk="1" hangingPunct="1">
              <a:buFont typeface="Wingdings" panose="05000000000000000000" pitchFamily="2" charset="2"/>
              <a:buNone/>
            </a:pPr>
            <a:endParaRPr lang="en-US" altLang="en-US" sz="2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22238"/>
            <a:ext cx="8686800" cy="1477962"/>
          </a:xfrm>
        </p:spPr>
        <p:txBody>
          <a:bodyPr>
            <a:normAutofit fontScale="90000"/>
          </a:bodyPr>
          <a:lstStyle/>
          <a:p>
            <a:pPr eaLnBrk="1" hangingPunct="1"/>
            <a:r>
              <a:rPr lang="en-US" altLang="en-US" sz="3500" u="sng" smtClean="0"/>
              <a:t/>
            </a:r>
            <a:br>
              <a:rPr lang="en-US" altLang="en-US" sz="3500" u="sng" smtClean="0"/>
            </a:br>
            <a:r>
              <a:rPr lang="en-US" altLang="en-US" sz="3500" u="sng" smtClean="0"/>
              <a:t>A Simple example showing the implementation of k-means algorithm </a:t>
            </a:r>
            <a:r>
              <a:rPr lang="en-US" altLang="en-US" sz="3500" smtClean="0"/>
              <a:t/>
            </a:r>
            <a:br>
              <a:rPr lang="en-US" altLang="en-US" sz="3500" smtClean="0"/>
            </a:br>
            <a:r>
              <a:rPr lang="en-US" altLang="en-US" sz="3500" smtClean="0"/>
              <a:t>(using K=2)</a:t>
            </a:r>
          </a:p>
        </p:txBody>
      </p:sp>
      <p:sp>
        <p:nvSpPr>
          <p:cNvPr id="15363" name="Rectangle 4"/>
          <p:cNvSpPr>
            <a:spLocks noGrp="1" noChangeArrowheads="1"/>
          </p:cNvSpPr>
          <p:nvPr>
            <p:ph idx="1"/>
          </p:nvPr>
        </p:nvSpPr>
        <p:spPr/>
        <p:txBody>
          <a:bodyPr/>
          <a:lstStyle/>
          <a:p>
            <a:pPr eaLnBrk="1" hangingPunct="1"/>
            <a:endParaRPr lang="en-US" altLang="en-US" smtClean="0"/>
          </a:p>
        </p:txBody>
      </p:sp>
      <p:sp>
        <p:nvSpPr>
          <p:cNvPr id="153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0" y="168275"/>
            <a:ext cx="8077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t>Step 1</a:t>
            </a:r>
            <a:r>
              <a:rPr lang="en-US" altLang="en-US" sz="2400" u="sng"/>
              <a:t>:</a:t>
            </a:r>
            <a:endParaRPr lang="en-US" altLang="en-US" sz="2400"/>
          </a:p>
          <a:p>
            <a:pPr eaLnBrk="1" hangingPunct="1"/>
            <a:r>
              <a:rPr lang="en-US" altLang="en-US" sz="2400" u="sng"/>
              <a:t>Initialization</a:t>
            </a:r>
            <a:r>
              <a:rPr lang="en-US" altLang="en-US" sz="2400"/>
              <a:t>: Randomly we choose following two centroids (k=2) for two clusters.</a:t>
            </a:r>
          </a:p>
          <a:p>
            <a:pPr eaLnBrk="1" hangingPunct="1"/>
            <a:r>
              <a:rPr lang="en-US" altLang="en-US" sz="2400"/>
              <a:t>In this case the 2 centroid are: m1=(1.0,1.0) and m2=(5.0,7.0).</a:t>
            </a:r>
          </a:p>
        </p:txBody>
      </p:sp>
      <p:pic>
        <p:nvPicPr>
          <p:cNvPr id="163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181600"/>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0" y="0"/>
            <a:ext cx="4800600" cy="6130925"/>
          </a:xfrm>
        </p:spPr>
        <p:txBody>
          <a:bodyPr/>
          <a:lstStyle/>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r>
              <a:rPr lang="en-US" altLang="en-US" sz="2600" b="1" u="sng" smtClean="0"/>
              <a:t>Step 2:</a:t>
            </a:r>
          </a:p>
          <a:p>
            <a:pPr eaLnBrk="1" hangingPunct="1"/>
            <a:r>
              <a:rPr lang="en-US" altLang="en-US" sz="2600" smtClean="0"/>
              <a:t>Thus, we obtain two clusters containing:</a:t>
            </a:r>
          </a:p>
          <a:p>
            <a:pPr eaLnBrk="1" hangingPunct="1">
              <a:buFont typeface="Wingdings" panose="05000000000000000000" pitchFamily="2" charset="2"/>
              <a:buNone/>
            </a:pPr>
            <a:r>
              <a:rPr lang="en-US" altLang="en-US" sz="2600" smtClean="0"/>
              <a:t>	{1,2,3} and {4,5,6,7}.</a:t>
            </a:r>
          </a:p>
          <a:p>
            <a:pPr eaLnBrk="1" hangingPunct="1"/>
            <a:r>
              <a:rPr lang="en-US" altLang="en-US" sz="2600" smtClean="0"/>
              <a:t>Their new centroids are:</a:t>
            </a:r>
          </a:p>
          <a:p>
            <a:pPr eaLnBrk="1" hangingPunct="1">
              <a:buFont typeface="Wingdings" panose="05000000000000000000" pitchFamily="2" charset="2"/>
              <a:buNone/>
            </a:pPr>
            <a:r>
              <a:rPr lang="en-US" altLang="en-US" sz="2600" smtClean="0"/>
              <a:t>                                                         </a:t>
            </a:r>
          </a:p>
        </p:txBody>
      </p:sp>
      <p:pic>
        <p:nvPicPr>
          <p:cNvPr id="17411" name="Picture 11"/>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876800" y="0"/>
            <a:ext cx="4267200" cy="4495800"/>
          </a:xfrm>
          <a:noFill/>
        </p:spPr>
      </p:pic>
      <p:pic>
        <p:nvPicPr>
          <p:cNvPr id="17412" name="Picture 12"/>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tretch>
            <a:fillRect/>
          </a:stretch>
        </p:blipFill>
        <p:spPr>
          <a:xfrm>
            <a:off x="2576772" y="5143500"/>
            <a:ext cx="5271828" cy="1361270"/>
          </a:xfrm>
          <a:noFill/>
        </p:spPr>
      </p:pic>
      <p:pic>
        <p:nvPicPr>
          <p:cNvPr id="174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00400"/>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2400"/>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72440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anose="05000000000000000000" pitchFamily="2" charset="2"/>
              <a:buNone/>
            </a:pPr>
            <a:endParaRPr lang="en-US" altLang="en-US" sz="2600" b="1" u="sng" smtClean="0"/>
          </a:p>
          <a:p>
            <a:pPr eaLnBrk="1" hangingPunct="1">
              <a:lnSpc>
                <a:spcPct val="90000"/>
              </a:lnSpc>
              <a:buFont typeface="Wingdings" panose="05000000000000000000" pitchFamily="2" charset="2"/>
              <a:buNone/>
            </a:pPr>
            <a:r>
              <a:rPr lang="en-US" altLang="en-US" sz="2600" b="1" u="sng" smtClean="0"/>
              <a:t>Step 3:</a:t>
            </a:r>
          </a:p>
          <a:p>
            <a:pPr eaLnBrk="1" hangingPunct="1">
              <a:lnSpc>
                <a:spcPct val="90000"/>
              </a:lnSpc>
            </a:pPr>
            <a:r>
              <a:rPr lang="en-US" altLang="en-US" sz="2600" smtClean="0"/>
              <a:t>Now using these centroids we compute the Euclidean distance of each object, as shown in table.</a:t>
            </a:r>
          </a:p>
          <a:p>
            <a:pPr eaLnBrk="1" hangingPunct="1">
              <a:lnSpc>
                <a:spcPct val="90000"/>
              </a:lnSpc>
            </a:pPr>
            <a:endParaRPr lang="en-US" altLang="en-US" sz="2600" smtClean="0"/>
          </a:p>
          <a:p>
            <a:pPr eaLnBrk="1" hangingPunct="1">
              <a:lnSpc>
                <a:spcPct val="90000"/>
              </a:lnSpc>
            </a:pPr>
            <a:r>
              <a:rPr lang="en-US" altLang="en-US" sz="2600" smtClean="0"/>
              <a:t>Therefore, the new clusters are:</a:t>
            </a:r>
          </a:p>
          <a:p>
            <a:pPr eaLnBrk="1" hangingPunct="1">
              <a:lnSpc>
                <a:spcPct val="90000"/>
              </a:lnSpc>
              <a:buFont typeface="Wingdings" panose="05000000000000000000" pitchFamily="2" charset="2"/>
              <a:buNone/>
            </a:pPr>
            <a:r>
              <a:rPr lang="en-US" altLang="en-US" sz="2600" smtClean="0"/>
              <a:t>	{1,2} and {</a:t>
            </a:r>
            <a:r>
              <a:rPr lang="en-US" altLang="en-US" sz="2600" b="1" smtClean="0"/>
              <a:t>3</a:t>
            </a:r>
            <a:r>
              <a:rPr lang="en-US" altLang="en-US" sz="2600" smtClean="0"/>
              <a:t>,4,5,6,7} </a:t>
            </a:r>
          </a:p>
          <a:p>
            <a:pPr eaLnBrk="1" hangingPunct="1">
              <a:lnSpc>
                <a:spcPct val="90000"/>
              </a:lnSpc>
            </a:pPr>
            <a:endParaRPr lang="en-US" altLang="en-US" sz="2600" smtClean="0"/>
          </a:p>
          <a:p>
            <a:pPr eaLnBrk="1" hangingPunct="1">
              <a:lnSpc>
                <a:spcPct val="90000"/>
              </a:lnSpc>
            </a:pPr>
            <a:r>
              <a:rPr lang="en-US" altLang="en-US" sz="2600" smtClean="0"/>
              <a:t>Next centroids are: m1=(1.25,1.5) and m2 = (3.9,5.1)</a:t>
            </a:r>
          </a:p>
        </p:txBody>
      </p:sp>
      <p:graphicFrame>
        <p:nvGraphicFramePr>
          <p:cNvPr id="1026" name="Object 6"/>
          <p:cNvGraphicFramePr>
            <a:graphicFrameLocks noGrp="1" noChangeAspect="1"/>
          </p:cNvGraphicFramePr>
          <p:nvPr>
            <p:ph sz="half" idx="2"/>
          </p:nvPr>
        </p:nvGraphicFramePr>
        <p:xfrm>
          <a:off x="4648200" y="1720056"/>
          <a:ext cx="4038600" cy="4410075"/>
        </p:xfrm>
        <a:graphic>
          <a:graphicData uri="http://schemas.openxmlformats.org/presentationml/2006/ole">
            <mc:AlternateContent xmlns:mc="http://schemas.openxmlformats.org/markup-compatibility/2006">
              <mc:Choice xmlns:v="urn:schemas-microsoft-com:vml" Requires="v">
                <p:oleObj spid="_x0000_s1033" name="Chart" r:id="rId3" imgW="4038752" imgH="4410236" progId="MSGraph.Chart.8">
                  <p:embed followColorScheme="full"/>
                </p:oleObj>
              </mc:Choice>
              <mc:Fallback>
                <p:oleObj name="Chart" r:id="rId3" imgW="4038752" imgH="4410236" progId="MSGraph.Chart.8">
                  <p:embed followColorScheme="full"/>
                  <p:pic>
                    <p:nvPicPr>
                      <p:cNvPr id="0" name="Object 6"/>
                      <p:cNvPicPr>
                        <a:picLocks noChangeAspect="1" noChangeArrowheads="1"/>
                      </p:cNvPicPr>
                      <p:nvPr/>
                    </p:nvPicPr>
                    <p:blipFill>
                      <a:blip r:embed="rId4"/>
                      <a:srcRect/>
                      <a:stretch>
                        <a:fillRect/>
                      </a:stretch>
                    </p:blipFill>
                    <p:spPr bwMode="auto">
                      <a:xfrm>
                        <a:off x="4648200" y="1720056"/>
                        <a:ext cx="4038600" cy="4410075"/>
                      </a:xfrm>
                      <a:prstGeom prst="rect">
                        <a:avLst/>
                      </a:prstGeom>
                    </p:spPr>
                  </p:pic>
                </p:oleObj>
              </mc:Fallback>
            </mc:AlternateContent>
          </a:graphicData>
        </a:graphic>
      </p:graphicFrame>
      <p:pic>
        <p:nvPicPr>
          <p:cNvPr id="1028" name="Picture 7"/>
          <p:cNvPicPr>
            <a:picLocks noChangeAspect="1" noChangeArrowheads="1"/>
          </p:cNvPicPr>
          <p:nvPr/>
        </p:nvPicPr>
        <p:blipFill>
          <a:blip r:embed="rId5">
            <a:extLst>
              <a:ext uri="{28A0092B-C50C-407E-A947-70E740481C1C}">
                <a14:useLocalDpi xmlns:a14="http://schemas.microsoft.com/office/drawing/2010/main" val="0"/>
              </a:ext>
            </a:extLst>
          </a:blip>
          <a:srcRect t="6557"/>
          <a:stretch>
            <a:fillRect/>
          </a:stretch>
        </p:blipFill>
        <p:spPr bwMode="auto">
          <a:xfrm>
            <a:off x="4876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304800" y="304800"/>
            <a:ext cx="4495800" cy="5859463"/>
          </a:xfrm>
        </p:spPr>
        <p:txBody>
          <a:bodyPr/>
          <a:lstStyle/>
          <a:p>
            <a:pPr eaLnBrk="1" hangingPunct="1"/>
            <a:r>
              <a:rPr lang="en-US" altLang="en-US" sz="2600" u="sng" smtClean="0"/>
              <a:t>Step 4 </a:t>
            </a:r>
            <a:r>
              <a:rPr lang="en-US" altLang="en-US" sz="2600" smtClean="0"/>
              <a:t>:</a:t>
            </a:r>
          </a:p>
          <a:p>
            <a:pPr eaLnBrk="1" hangingPunct="1">
              <a:buFont typeface="Wingdings" panose="05000000000000000000" pitchFamily="2" charset="2"/>
              <a:buNone/>
            </a:pPr>
            <a:r>
              <a:rPr lang="en-US" altLang="en-US" sz="2600" smtClean="0"/>
              <a:t>	The clusters obtained are:</a:t>
            </a:r>
          </a:p>
          <a:p>
            <a:pPr eaLnBrk="1" hangingPunct="1">
              <a:buFont typeface="Wingdings" panose="05000000000000000000" pitchFamily="2" charset="2"/>
              <a:buNone/>
            </a:pPr>
            <a:r>
              <a:rPr lang="en-US" altLang="en-US" sz="2600" smtClean="0"/>
              <a:t>	{1,2} and {3,4,5,6,7}</a:t>
            </a:r>
          </a:p>
          <a:p>
            <a:pPr eaLnBrk="1" hangingPunct="1">
              <a:buFont typeface="Wingdings" panose="05000000000000000000" pitchFamily="2" charset="2"/>
              <a:buNone/>
            </a:pPr>
            <a:endParaRPr lang="en-US" altLang="en-US" sz="2600" smtClean="0"/>
          </a:p>
          <a:p>
            <a:pPr eaLnBrk="1" hangingPunct="1"/>
            <a:r>
              <a:rPr lang="en-US" altLang="en-US" sz="2600" smtClean="0"/>
              <a:t>Therefore, there is no change in the cluster. </a:t>
            </a:r>
          </a:p>
          <a:p>
            <a:pPr eaLnBrk="1" hangingPunct="1"/>
            <a:r>
              <a:rPr lang="en-US" altLang="en-US" sz="2600" smtClean="0"/>
              <a:t>Thus, the algorithm comes to a halt here and final result consist of 2 clusters {1,2} and {3,4,5,6,7}. </a:t>
            </a:r>
          </a:p>
        </p:txBody>
      </p:sp>
      <p:pic>
        <p:nvPicPr>
          <p:cNvPr id="18435"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843587" y="3286919"/>
            <a:ext cx="1647825" cy="127635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u="sng" smtClean="0"/>
              <a:t>PLOT</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1752600" y="18288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(with K=3)</a:t>
            </a:r>
            <a:br>
              <a:rPr lang="en-US" altLang="en-US" smtClean="0"/>
            </a:br>
            <a:endParaRPr lang="en-US" altLang="en-US" smtClean="0"/>
          </a:p>
        </p:txBody>
      </p:sp>
      <p:pic>
        <p:nvPicPr>
          <p:cNvPr id="20483"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228600" y="1447800"/>
            <a:ext cx="4191000" cy="4572000"/>
          </a:xfrm>
          <a:noFill/>
        </p:spPr>
      </p:pic>
      <p:pic>
        <p:nvPicPr>
          <p:cNvPr id="20484"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785" t="5455" r="1785" b="3636"/>
          <a:stretch>
            <a:fillRect/>
          </a:stretch>
        </p:blipFill>
        <p:spPr>
          <a:xfrm>
            <a:off x="4572000" y="1752600"/>
            <a:ext cx="4114800" cy="3810000"/>
          </a:xfrm>
          <a:noFill/>
        </p:spPr>
      </p:pic>
      <p:sp>
        <p:nvSpPr>
          <p:cNvPr id="20485" name="Text Box 8"/>
          <p:cNvSpPr txBox="1">
            <a:spLocks noChangeArrowheads="1"/>
          </p:cNvSpPr>
          <p:nvPr/>
        </p:nvSpPr>
        <p:spPr bwMode="auto">
          <a:xfrm>
            <a:off x="4572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1</a:t>
            </a:r>
          </a:p>
        </p:txBody>
      </p:sp>
      <p:sp>
        <p:nvSpPr>
          <p:cNvPr id="20486" name="Text Box 9"/>
          <p:cNvSpPr txBox="1">
            <a:spLocks noChangeArrowheads="1"/>
          </p:cNvSpPr>
          <p:nvPr/>
        </p:nvSpPr>
        <p:spPr bwMode="auto">
          <a:xfrm>
            <a:off x="5562600" y="5943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u="sng" smtClean="0"/>
              <a:t>PLOT</a:t>
            </a:r>
          </a:p>
        </p:txBody>
      </p:sp>
      <p:pic>
        <p:nvPicPr>
          <p:cNvPr id="2150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495675" y="3363119"/>
            <a:ext cx="2152650" cy="127635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What is clustering?</a:t>
            </a:r>
          </a:p>
        </p:txBody>
      </p:sp>
      <p:sp>
        <p:nvSpPr>
          <p:cNvPr id="5123" name="Rectangle 3"/>
          <p:cNvSpPr>
            <a:spLocks noGrp="1" noChangeArrowheads="1"/>
          </p:cNvSpPr>
          <p:nvPr>
            <p:ph idx="1"/>
          </p:nvPr>
        </p:nvSpPr>
        <p:spPr/>
        <p:txBody>
          <a:bodyPr/>
          <a:lstStyle/>
          <a:p>
            <a:pPr eaLnBrk="1" hangingPunct="1">
              <a:buFont typeface="Wingdings" panose="05000000000000000000" pitchFamily="2" charset="2"/>
              <a:buNone/>
            </a:pPr>
            <a:endParaRPr lang="en-US" altLang="en-US" b="1" dirty="0" smtClean="0"/>
          </a:p>
          <a:p>
            <a:pPr marL="0" indent="0" algn="ctr" eaLnBrk="1" hangingPunct="1">
              <a:buNone/>
            </a:pPr>
            <a:r>
              <a:rPr lang="en-US" altLang="en-US" b="1" dirty="0" smtClean="0"/>
              <a:t>Clustering</a:t>
            </a:r>
            <a:r>
              <a:rPr lang="en-US" altLang="en-US" dirty="0" smtClean="0"/>
              <a:t> is the </a:t>
            </a:r>
            <a:r>
              <a:rPr lang="en-US" altLang="en-US" dirty="0" smtClean="0">
                <a:hlinkClick r:id="rId2" tooltip="Statistical classification"/>
              </a:rPr>
              <a:t>classification</a:t>
            </a:r>
            <a:r>
              <a:rPr lang="en-US" altLang="en-US" dirty="0" smtClean="0"/>
              <a:t> of objects into different groups, or more precisely, the </a:t>
            </a:r>
            <a:r>
              <a:rPr lang="en-US" altLang="en-US" dirty="0" smtClean="0">
                <a:hlinkClick r:id="rId3" tooltip="Partition of a set"/>
              </a:rPr>
              <a:t>partitioning</a:t>
            </a:r>
            <a:r>
              <a:rPr lang="en-US" altLang="en-US" dirty="0" smtClean="0"/>
              <a:t> of a </a:t>
            </a:r>
            <a:r>
              <a:rPr lang="en-US" altLang="en-US" dirty="0" smtClean="0">
                <a:hlinkClick r:id="rId4" tooltip="Data set"/>
              </a:rPr>
              <a:t>data set</a:t>
            </a:r>
            <a:r>
              <a:rPr lang="en-US" altLang="en-US" dirty="0" smtClean="0"/>
              <a:t> into </a:t>
            </a:r>
            <a:r>
              <a:rPr lang="en-US" altLang="en-US" dirty="0" smtClean="0">
                <a:hlinkClick r:id="rId5" tooltip="Subset"/>
              </a:rPr>
              <a:t>subsets</a:t>
            </a:r>
            <a:r>
              <a:rPr lang="en-US" altLang="en-US" dirty="0" smtClean="0"/>
              <a:t> (clusters), so that the data in each subset (ideally) share some common trait - often according to some defined </a:t>
            </a:r>
            <a:r>
              <a:rPr lang="en-US" altLang="en-US" dirty="0" smtClean="0">
                <a:hlinkClick r:id="rId6" tooltip="Metric (mathematics)"/>
              </a:rPr>
              <a:t>distance measure</a:t>
            </a:r>
            <a:r>
              <a:rPr lang="en-US" altLang="en-US"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z="3500" u="sng" smtClean="0"/>
              <a:t>Weaknesses of K-Mean Clustering</a:t>
            </a:r>
            <a:r>
              <a:rPr lang="en-US" altLang="en-US" sz="3500" smtClean="0"/>
              <a:t/>
            </a:r>
            <a:br>
              <a:rPr lang="en-US" altLang="en-US" sz="3500" smtClean="0"/>
            </a:br>
            <a:r>
              <a:rPr lang="en-US" altLang="en-US" sz="3500" smtClean="0"/>
              <a:t> </a:t>
            </a:r>
          </a:p>
        </p:txBody>
      </p:sp>
      <p:sp>
        <p:nvSpPr>
          <p:cNvPr id="33795" name="Rectangle 3"/>
          <p:cNvSpPr>
            <a:spLocks noGrp="1" noChangeArrowheads="1"/>
          </p:cNvSpPr>
          <p:nvPr>
            <p:ph idx="1"/>
          </p:nvPr>
        </p:nvSpPr>
        <p:spPr>
          <a:xfrm>
            <a:off x="0" y="990600"/>
            <a:ext cx="9144000" cy="5867400"/>
          </a:xfrm>
        </p:spPr>
        <p:txBody>
          <a:bodyPr/>
          <a:lstStyle/>
          <a:p>
            <a:pPr marL="571500" indent="-571500" eaLnBrk="1" hangingPunct="1">
              <a:buFont typeface="Wingdings" panose="05000000000000000000" pitchFamily="2" charset="2"/>
              <a:buAutoNum type="arabicPeriod"/>
            </a:pPr>
            <a:r>
              <a:rPr lang="en-US" altLang="en-US" sz="2600" smtClean="0"/>
              <a:t>When the numbers of data are not so many, initial grouping will determine the cluster significantly. </a:t>
            </a:r>
          </a:p>
          <a:p>
            <a:pPr marL="571500" indent="-571500" eaLnBrk="1" hangingPunct="1">
              <a:buFont typeface="Wingdings" panose="05000000000000000000" pitchFamily="2" charset="2"/>
              <a:buAutoNum type="arabicPeriod"/>
            </a:pPr>
            <a:r>
              <a:rPr lang="en-US" altLang="en-US" sz="2600" smtClean="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anose="05000000000000000000" pitchFamily="2" charset="2"/>
              <a:buAutoNum type="arabicPeriod"/>
            </a:pPr>
            <a:r>
              <a:rPr lang="en-US" altLang="en-US" sz="2600" smtClean="0"/>
              <a:t>We never know the real cluster, using the same data, because if it is inputted in a different order it may produce different cluster if the number of data is few. </a:t>
            </a:r>
          </a:p>
          <a:p>
            <a:pPr marL="571500" indent="-571500" eaLnBrk="1" hangingPunct="1">
              <a:buFont typeface="Wingdings" panose="05000000000000000000" pitchFamily="2" charset="2"/>
              <a:buAutoNum type="arabicPeriod"/>
            </a:pPr>
            <a:r>
              <a:rPr lang="en-US" altLang="en-US" sz="2600" smtClean="0"/>
              <a:t>It is sensitive to initial condition. Different initial condition may produce different result of cluster. The algorithm may be trapped in the </a:t>
            </a:r>
            <a:r>
              <a:rPr lang="en-US" altLang="en-US" sz="2600" i="1" u="sng" smtClean="0"/>
              <a:t>local optimum</a:t>
            </a:r>
            <a:r>
              <a:rPr lang="en-US" altLang="en-US" sz="260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u="sng" smtClean="0"/>
              <a:t>Applications of K-Mean Clustering</a:t>
            </a:r>
          </a:p>
        </p:txBody>
      </p:sp>
      <p:sp>
        <p:nvSpPr>
          <p:cNvPr id="34819" name="Rectangle 3"/>
          <p:cNvSpPr>
            <a:spLocks noGrp="1" noChangeArrowheads="1"/>
          </p:cNvSpPr>
          <p:nvPr>
            <p:ph idx="1"/>
          </p:nvPr>
        </p:nvSpPr>
        <p:spPr>
          <a:xfrm>
            <a:off x="0" y="1447800"/>
            <a:ext cx="9144000" cy="5410200"/>
          </a:xfrm>
        </p:spPr>
        <p:txBody>
          <a:bodyPr/>
          <a:lstStyle/>
          <a:p>
            <a:pPr eaLnBrk="1" hangingPunct="1"/>
            <a:r>
              <a:rPr lang="en-US" altLang="en-US" smtClean="0"/>
              <a:t>It is relatively </a:t>
            </a:r>
            <a:r>
              <a:rPr lang="en-US" altLang="en-US" i="1" smtClean="0"/>
              <a:t>efficient and fast.</a:t>
            </a:r>
            <a:r>
              <a:rPr lang="en-US" altLang="en-US" smtClean="0"/>
              <a:t> It computes result at </a:t>
            </a:r>
            <a:r>
              <a:rPr lang="en-US" altLang="en-US" b="1" smtClean="0"/>
              <a:t>O(tkn), </a:t>
            </a:r>
            <a:r>
              <a:rPr lang="en-US" altLang="en-US" smtClean="0"/>
              <a:t>where n is number of objects or points, k is number of clusters and t is number of iterations. </a:t>
            </a:r>
          </a:p>
          <a:p>
            <a:pPr eaLnBrk="1" hangingPunct="1"/>
            <a:r>
              <a:rPr lang="en-US" altLang="en-US" smtClean="0"/>
              <a:t>k-means clustering can be applied to </a:t>
            </a:r>
            <a:r>
              <a:rPr lang="en-US" altLang="en-US" i="1" smtClean="0"/>
              <a:t>machine learning or data mining</a:t>
            </a:r>
          </a:p>
          <a:p>
            <a:pPr eaLnBrk="1" hangingPunct="1"/>
            <a:r>
              <a:rPr lang="en-US" altLang="en-US" i="1" smtClean="0"/>
              <a:t>Used on acoustic data in speech understanding to convert waveforms into one of k categories (known as Vector Quantization or Image Segmentation).</a:t>
            </a:r>
          </a:p>
          <a:p>
            <a:pPr eaLnBrk="1" hangingPunct="1"/>
            <a:r>
              <a:rPr lang="en-US" altLang="en-US" i="1" smtClean="0"/>
              <a:t>Also used for choosing color palettes on old fashioned graphical display devices and Image Quantization.</a:t>
            </a:r>
            <a:r>
              <a:rPr lang="en-US" altLang="en-US"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u="sng" smtClean="0"/>
              <a:t>CONCLUSION</a:t>
            </a:r>
          </a:p>
        </p:txBody>
      </p:sp>
      <p:sp>
        <p:nvSpPr>
          <p:cNvPr id="35843" name="Rectangle 3"/>
          <p:cNvSpPr>
            <a:spLocks noGrp="1" noChangeArrowheads="1"/>
          </p:cNvSpPr>
          <p:nvPr>
            <p:ph idx="1"/>
          </p:nvPr>
        </p:nvSpPr>
        <p:spPr/>
        <p:txBody>
          <a:bodyPr/>
          <a:lstStyle/>
          <a:p>
            <a:pPr eaLnBrk="1" hangingPunct="1"/>
            <a:r>
              <a:rPr lang="en-US" altLang="en-US" i="1" smtClean="0"/>
              <a:t>K-means algorithm is </a:t>
            </a:r>
            <a:r>
              <a:rPr lang="en-US" altLang="en-US" smtClean="0"/>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Document </a:t>
            </a:r>
            <a:r>
              <a:rPr lang="en-IN" dirty="0"/>
              <a:t>Classification</a:t>
            </a:r>
          </a:p>
          <a:p>
            <a:r>
              <a:rPr lang="en-IN" dirty="0" smtClean="0"/>
              <a:t>Delivery </a:t>
            </a:r>
            <a:r>
              <a:rPr lang="en-IN" dirty="0"/>
              <a:t>Store Optimization</a:t>
            </a:r>
          </a:p>
          <a:p>
            <a:r>
              <a:rPr lang="en-IN" dirty="0" smtClean="0"/>
              <a:t>Identifying </a:t>
            </a:r>
            <a:r>
              <a:rPr lang="en-IN" dirty="0"/>
              <a:t>Crime Localities</a:t>
            </a:r>
          </a:p>
          <a:p>
            <a:r>
              <a:rPr lang="en-IN" dirty="0" smtClean="0"/>
              <a:t>Customer </a:t>
            </a:r>
            <a:r>
              <a:rPr lang="en-IN" dirty="0"/>
              <a:t>Segmentation</a:t>
            </a:r>
          </a:p>
          <a:p>
            <a:r>
              <a:rPr lang="en-IN" dirty="0" smtClean="0"/>
              <a:t>Fantasy </a:t>
            </a:r>
            <a:r>
              <a:rPr lang="en-IN" dirty="0"/>
              <a:t>League Stat Analysis</a:t>
            </a:r>
          </a:p>
          <a:p>
            <a:r>
              <a:rPr lang="en-IN" dirty="0" smtClean="0"/>
              <a:t>Insurance </a:t>
            </a:r>
            <a:r>
              <a:rPr lang="en-IN" dirty="0"/>
              <a:t>Fraud Detection</a:t>
            </a:r>
          </a:p>
          <a:p>
            <a:r>
              <a:rPr lang="en-IN" dirty="0" smtClean="0"/>
              <a:t>Rideshare </a:t>
            </a:r>
            <a:r>
              <a:rPr lang="en-IN" dirty="0"/>
              <a:t>Data Analysis</a:t>
            </a:r>
          </a:p>
          <a:p>
            <a:r>
              <a:rPr lang="en-IN" dirty="0" smtClean="0"/>
              <a:t>Cyber-Profiling </a:t>
            </a:r>
            <a:r>
              <a:rPr lang="en-IN" dirty="0"/>
              <a:t>Criminals</a:t>
            </a:r>
          </a:p>
          <a:p>
            <a:r>
              <a:rPr lang="en-IN" dirty="0" smtClean="0"/>
              <a:t>Call </a:t>
            </a:r>
            <a:r>
              <a:rPr lang="en-IN" dirty="0"/>
              <a:t>Record Detail Analysis</a:t>
            </a:r>
          </a:p>
          <a:p>
            <a:r>
              <a:rPr lang="en-IN" dirty="0" smtClean="0"/>
              <a:t>Automatic </a:t>
            </a:r>
            <a:r>
              <a:rPr lang="en-IN" dirty="0"/>
              <a:t>Clustering of IT Alerts</a:t>
            </a:r>
          </a:p>
        </p:txBody>
      </p:sp>
    </p:spTree>
    <p:extLst>
      <p:ext uri="{BB962C8B-B14F-4D97-AF65-F5344CB8AC3E}">
        <p14:creationId xmlns:p14="http://schemas.microsoft.com/office/powerpoint/2010/main" val="295489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4800" smtClean="0"/>
              <a:t>K-MEANS CLUSTERING</a:t>
            </a:r>
          </a:p>
        </p:txBody>
      </p:sp>
      <p:sp>
        <p:nvSpPr>
          <p:cNvPr id="9219" name="Rectangle 3"/>
          <p:cNvSpPr>
            <a:spLocks noGrp="1" noChangeArrowheads="1"/>
          </p:cNvSpPr>
          <p:nvPr>
            <p:ph idx="1"/>
          </p:nvPr>
        </p:nvSpPr>
        <p:spPr>
          <a:xfrm>
            <a:off x="457200" y="1719263"/>
            <a:ext cx="8229600" cy="4452937"/>
          </a:xfrm>
        </p:spPr>
        <p:txBody>
          <a:bodyPr/>
          <a:lstStyle/>
          <a:p>
            <a:pPr eaLnBrk="1" hangingPunct="1"/>
            <a:r>
              <a:rPr lang="en-US" altLang="en-US" dirty="0" smtClean="0"/>
              <a:t>The </a:t>
            </a:r>
            <a:r>
              <a:rPr lang="en-US" altLang="en-US" b="1" dirty="0" smtClean="0"/>
              <a:t>k-means algorithm</a:t>
            </a:r>
            <a:r>
              <a:rPr lang="en-US" altLang="en-US" dirty="0" smtClean="0"/>
              <a:t> is an algorithm to </a:t>
            </a:r>
            <a:r>
              <a:rPr lang="en-US" altLang="en-US" dirty="0" smtClean="0">
                <a:hlinkClick r:id="rId2" tooltip="Data clustering"/>
              </a:rPr>
              <a:t>cluster</a:t>
            </a:r>
            <a:r>
              <a:rPr lang="en-US" altLang="en-US" dirty="0" smtClean="0"/>
              <a:t> </a:t>
            </a:r>
            <a:r>
              <a:rPr lang="en-US" altLang="en-US" i="1" dirty="0" smtClean="0"/>
              <a:t>n</a:t>
            </a:r>
            <a:r>
              <a:rPr lang="en-US" altLang="en-US" dirty="0" smtClean="0"/>
              <a:t> objects based on attributes into </a:t>
            </a:r>
            <a:r>
              <a:rPr lang="en-US" altLang="en-US" i="1" dirty="0" smtClean="0"/>
              <a:t>k</a:t>
            </a:r>
            <a:r>
              <a:rPr lang="en-US" altLang="en-US" dirty="0" smtClean="0"/>
              <a:t> </a:t>
            </a:r>
            <a:r>
              <a:rPr lang="en-US" altLang="en-US" dirty="0" smtClean="0">
                <a:hlinkClick r:id="rId3" tooltip="Partition of a set"/>
              </a:rPr>
              <a:t>partitions</a:t>
            </a:r>
            <a:r>
              <a:rPr lang="en-US" altLang="en-US" dirty="0" smtClean="0"/>
              <a:t>, where </a:t>
            </a:r>
            <a:r>
              <a:rPr lang="en-US" altLang="en-US" i="1" dirty="0" smtClean="0"/>
              <a:t>k</a:t>
            </a:r>
            <a:r>
              <a:rPr lang="en-US" altLang="en-US" dirty="0" smtClean="0"/>
              <a:t> &lt; </a:t>
            </a:r>
            <a:r>
              <a:rPr lang="en-US" altLang="en-US" i="1" dirty="0" smtClean="0"/>
              <a:t>n</a:t>
            </a:r>
            <a:r>
              <a:rPr lang="en-US" altLang="en-US" dirty="0" smtClean="0"/>
              <a:t>. </a:t>
            </a:r>
          </a:p>
          <a:p>
            <a:pPr eaLnBrk="1" hangingPunct="1"/>
            <a:r>
              <a:rPr lang="en-US" altLang="en-US" dirty="0" smtClean="0"/>
              <a:t>It is similar to the </a:t>
            </a:r>
            <a:r>
              <a:rPr lang="en-US" altLang="en-US" dirty="0" smtClean="0">
                <a:hlinkClick r:id="rId4" tooltip="Expectation-maximization algorithm"/>
              </a:rPr>
              <a:t>expectation-maximization algorithm</a:t>
            </a:r>
            <a:r>
              <a:rPr lang="en-US" altLang="en-US" dirty="0" smtClean="0"/>
              <a:t> for mixtures of </a:t>
            </a:r>
            <a:r>
              <a:rPr lang="en-US" altLang="en-US" dirty="0" smtClean="0">
                <a:hlinkClick r:id="rId5" tooltip="Gaussian distribution"/>
              </a:rPr>
              <a:t>Gaussians</a:t>
            </a:r>
            <a:r>
              <a:rPr lang="en-US" altLang="en-US" dirty="0" smtClean="0"/>
              <a:t> in that they both attempt to find the centers of natural clusters in the data. </a:t>
            </a:r>
          </a:p>
          <a:p>
            <a:pPr eaLnBrk="1" hangingPunct="1"/>
            <a:r>
              <a:rPr lang="en-US" altLang="en-US" dirty="0" smtClean="0"/>
              <a:t>It assumes that the object attributes form a </a:t>
            </a:r>
            <a:r>
              <a:rPr lang="en-US" altLang="en-US" dirty="0" smtClean="0">
                <a:hlinkClick r:id="rId6" tooltip="Vector space"/>
              </a:rPr>
              <a:t>vector space</a:t>
            </a:r>
            <a:r>
              <a:rPr lang="en-US" altLang="en-US" dirty="0" smtClean="0"/>
              <a:t>. </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baseline="30000" smtClean="0"/>
          </a:p>
        </p:txBody>
      </p:sp>
      <p:sp>
        <p:nvSpPr>
          <p:cNvPr id="10243" name="Rectangle 3"/>
          <p:cNvSpPr>
            <a:spLocks noGrp="1" noChangeArrowheads="1"/>
          </p:cNvSpPr>
          <p:nvPr>
            <p:ph idx="1"/>
          </p:nvPr>
        </p:nvSpPr>
        <p:spPr/>
        <p:txBody>
          <a:bodyPr/>
          <a:lstStyle/>
          <a:p>
            <a:pPr eaLnBrk="1" hangingPunct="1">
              <a:lnSpc>
                <a:spcPct val="90000"/>
              </a:lnSpc>
            </a:pPr>
            <a:r>
              <a:rPr lang="en-US" altLang="en-US" smtClean="0"/>
              <a:t>An algorithm for partitioning (or clustering) N data points into K disjoint subsets S</a:t>
            </a:r>
            <a:r>
              <a:rPr lang="en-US" altLang="en-US" baseline="-25000" smtClean="0"/>
              <a:t>j</a:t>
            </a:r>
            <a:r>
              <a:rPr lang="en-US" altLang="en-US" smtClean="0"/>
              <a:t> containing data points so as to minimize the sum-of-squares criterion </a:t>
            </a:r>
          </a:p>
          <a:p>
            <a:pPr eaLnBrk="1" hangingPunct="1">
              <a:lnSpc>
                <a:spcPct val="90000"/>
              </a:lnSpc>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r>
              <a:rPr lang="en-US" altLang="en-US" smtClean="0"/>
              <a:t>	where x</a:t>
            </a:r>
            <a:r>
              <a:rPr lang="en-US" altLang="en-US" baseline="-25000" smtClean="0"/>
              <a:t>n </a:t>
            </a:r>
            <a:r>
              <a:rPr lang="en-US" altLang="en-US" smtClean="0"/>
              <a:t>is a vector representing the the n</a:t>
            </a:r>
            <a:r>
              <a:rPr lang="en-US" altLang="en-US" baseline="30000" smtClean="0"/>
              <a:t>th</a:t>
            </a:r>
            <a:r>
              <a:rPr lang="en-US" altLang="en-US" smtClean="0"/>
              <a:t> data point and u</a:t>
            </a:r>
            <a:r>
              <a:rPr lang="en-US" altLang="en-US" baseline="-25000" smtClean="0"/>
              <a:t>j</a:t>
            </a:r>
            <a:r>
              <a:rPr lang="en-US" altLang="en-US" smtClean="0"/>
              <a:t> is the </a:t>
            </a:r>
            <a:r>
              <a:rPr lang="en-US" altLang="en-US" smtClean="0">
                <a:hlinkClick r:id="rId2"/>
              </a:rPr>
              <a:t>geometric centroid</a:t>
            </a:r>
            <a:r>
              <a:rPr lang="en-US" altLang="en-US" smtClean="0"/>
              <a:t> of the data points in S</a:t>
            </a:r>
            <a:r>
              <a:rPr lang="en-US" altLang="en-US" baseline="-25000" smtClean="0"/>
              <a:t>j</a:t>
            </a:r>
            <a:r>
              <a:rPr lang="en-US" altLang="en-US" smtClean="0"/>
              <a:t>. </a:t>
            </a:r>
          </a:p>
        </p:txBody>
      </p:sp>
      <p:pic>
        <p:nvPicPr>
          <p:cNvPr id="10244" name="Picture 4" descr=" J=sum_(j=1)^Ksum_(n in S_j)|x_n-mu_j|^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200400"/>
            <a:ext cx="243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altLang="en-US" smtClean="0"/>
          </a:p>
        </p:txBody>
      </p:sp>
      <p:sp>
        <p:nvSpPr>
          <p:cNvPr id="11267" name="Rectangle 3"/>
          <p:cNvSpPr>
            <a:spLocks noGrp="1" noChangeArrowheads="1"/>
          </p:cNvSpPr>
          <p:nvPr>
            <p:ph idx="1"/>
          </p:nvPr>
        </p:nvSpPr>
        <p:spPr/>
        <p:txBody>
          <a:bodyPr/>
          <a:lstStyle/>
          <a:p>
            <a:pPr algn="just" eaLnBrk="1" hangingPunct="1"/>
            <a:r>
              <a:rPr lang="en-US" altLang="en-US" dirty="0" smtClean="0"/>
              <a:t>Simply speaking k-means clustering is an algorithm to classify or to group the objects based on </a:t>
            </a:r>
            <a:r>
              <a:rPr lang="en-US" altLang="en-US" dirty="0" smtClean="0"/>
              <a:t>attributes/ features </a:t>
            </a:r>
            <a:r>
              <a:rPr lang="en-US" altLang="en-US" dirty="0" smtClean="0"/>
              <a:t>into K number of group. </a:t>
            </a:r>
          </a:p>
          <a:p>
            <a:pPr algn="just" eaLnBrk="1" hangingPunct="1"/>
            <a:r>
              <a:rPr lang="en-US" altLang="en-US" dirty="0" smtClean="0"/>
              <a:t>K is positive integer number. </a:t>
            </a:r>
          </a:p>
          <a:p>
            <a:pPr algn="just" eaLnBrk="1" hangingPunct="1"/>
            <a:r>
              <a:rPr lang="en-US" altLang="en-US" dirty="0" smtClean="0"/>
              <a:t>The grouping is done by minimizing the sum of </a:t>
            </a:r>
            <a:r>
              <a:rPr lang="en-US" altLang="en-US" dirty="0" smtClean="0"/>
              <a:t>squares </a:t>
            </a:r>
            <a:r>
              <a:rPr lang="en-US" altLang="en-US" dirty="0" smtClean="0"/>
              <a:t>of distances between data and </a:t>
            </a:r>
            <a:r>
              <a:rPr lang="en-US" altLang="en-US" dirty="0" smtClean="0"/>
              <a:t>the corresponding </a:t>
            </a:r>
            <a:r>
              <a:rPr lang="en-US" altLang="en-US" dirty="0" smtClean="0"/>
              <a:t>cluster centroid.</a:t>
            </a:r>
          </a:p>
          <a:p>
            <a:pPr eaLnBrk="1" hangingPunct="1">
              <a:buFont typeface="Wingdings" panose="05000000000000000000" pitchFamily="2" charset="2"/>
              <a:buNone/>
            </a:pPr>
            <a:endParaRPr lang="en-US"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u="sng" smtClean="0"/>
              <a:t>Common Distance measures</a:t>
            </a:r>
            <a:r>
              <a:rPr lang="en-US" altLang="en-US" smtClean="0"/>
              <a:t>:</a:t>
            </a:r>
            <a:br>
              <a:rPr lang="en-US" altLang="en-US" smtClean="0"/>
            </a:br>
            <a:endParaRPr lang="en-US" altLang="en-US" smtClean="0"/>
          </a:p>
        </p:txBody>
      </p:sp>
      <p:sp>
        <p:nvSpPr>
          <p:cNvPr id="7171" name="Rectangle 3"/>
          <p:cNvSpPr>
            <a:spLocks noGrp="1" noChangeArrowheads="1"/>
          </p:cNvSpPr>
          <p:nvPr>
            <p:ph idx="1"/>
          </p:nvPr>
        </p:nvSpPr>
        <p:spPr>
          <a:xfrm>
            <a:off x="304800" y="1600200"/>
            <a:ext cx="8458200" cy="4724400"/>
          </a:xfrm>
        </p:spPr>
        <p:txBody>
          <a:bodyPr>
            <a:normAutofit lnSpcReduction="10000"/>
          </a:bodyPr>
          <a:lstStyle/>
          <a:p>
            <a:pPr eaLnBrk="1" hangingPunct="1">
              <a:lnSpc>
                <a:spcPct val="90000"/>
              </a:lnSpc>
            </a:pPr>
            <a:r>
              <a:rPr lang="en-US" altLang="en-US" sz="2600" i="1" dirty="0" smtClean="0"/>
              <a:t>Distance measure</a:t>
            </a:r>
            <a:r>
              <a:rPr lang="en-US" altLang="en-US" sz="2600" dirty="0" smtClean="0"/>
              <a:t> will determine how the </a:t>
            </a:r>
            <a:r>
              <a:rPr lang="en-US" altLang="en-US" sz="2600" i="1" dirty="0" smtClean="0"/>
              <a:t>similarity</a:t>
            </a:r>
            <a:r>
              <a:rPr lang="en-US" altLang="en-US" sz="2600" dirty="0" smtClean="0"/>
              <a:t> of two elements is calculated and it will influence the shape of the </a:t>
            </a:r>
            <a:r>
              <a:rPr lang="en-US" altLang="en-US" sz="2600" dirty="0" err="1" smtClean="0"/>
              <a:t>clusters.They</a:t>
            </a:r>
            <a:r>
              <a:rPr lang="en-US" altLang="en-US" sz="2600" dirty="0" smtClean="0"/>
              <a:t> </a:t>
            </a:r>
            <a:r>
              <a:rPr lang="en-US" altLang="en-US" sz="2600" dirty="0" smtClean="0"/>
              <a:t>include:</a:t>
            </a:r>
          </a:p>
          <a:p>
            <a:pPr eaLnBrk="1" hangingPunct="1">
              <a:lnSpc>
                <a:spcPct val="90000"/>
              </a:lnSpc>
              <a:buFont typeface="Wingdings" panose="05000000000000000000" pitchFamily="2" charset="2"/>
              <a:buNone/>
            </a:pPr>
            <a:r>
              <a:rPr lang="en-US" altLang="en-US" sz="2600" dirty="0" smtClean="0"/>
              <a:t>1. The </a:t>
            </a:r>
            <a:r>
              <a:rPr lang="en-US" altLang="en-US" sz="2600" u="sng" dirty="0" smtClean="0">
                <a:hlinkClick r:id="rId2" tooltip="Euclidean distance"/>
              </a:rPr>
              <a:t>Euclidean distance</a:t>
            </a:r>
            <a:r>
              <a:rPr lang="en-US" altLang="en-US" sz="2600" dirty="0" smtClean="0"/>
              <a:t> (also called 2-norm distance) is given by: </a:t>
            </a:r>
          </a:p>
          <a:p>
            <a:pPr eaLnBrk="1" hangingPunct="1">
              <a:lnSpc>
                <a:spcPct val="90000"/>
              </a:lnSpc>
              <a:buFont typeface="Wingdings" panose="05000000000000000000" pitchFamily="2" charset="2"/>
              <a:buNone/>
            </a:pPr>
            <a:endParaRPr lang="en-US" altLang="en-US" sz="2600" dirty="0" smtClean="0"/>
          </a:p>
          <a:p>
            <a:pPr eaLnBrk="1" hangingPunct="1">
              <a:lnSpc>
                <a:spcPct val="90000"/>
              </a:lnSpc>
              <a:buFont typeface="Wingdings" panose="05000000000000000000" pitchFamily="2" charset="2"/>
              <a:buNone/>
            </a:pPr>
            <a:endParaRPr lang="en-US" altLang="en-US" sz="2600" dirty="0" smtClean="0"/>
          </a:p>
          <a:p>
            <a:pPr eaLnBrk="1" hangingPunct="1">
              <a:lnSpc>
                <a:spcPct val="90000"/>
              </a:lnSpc>
              <a:buFont typeface="Wingdings" panose="05000000000000000000" pitchFamily="2" charset="2"/>
              <a:buNone/>
            </a:pPr>
            <a:r>
              <a:rPr lang="en-US" altLang="en-US" sz="2600" dirty="0" smtClean="0"/>
              <a:t>2. The </a:t>
            </a:r>
            <a:r>
              <a:rPr lang="en-US" altLang="en-US" sz="2600" u="sng" dirty="0" smtClean="0">
                <a:hlinkClick r:id="rId3" tooltip="Manhattan distance"/>
              </a:rPr>
              <a:t>Manhattan distance</a:t>
            </a:r>
            <a:r>
              <a:rPr lang="en-US" altLang="en-US" sz="2600" dirty="0" smtClean="0"/>
              <a:t> (also called taxicab norm or 1-norm) is given by:</a:t>
            </a:r>
          </a:p>
          <a:p>
            <a:pPr eaLnBrk="1" hangingPunct="1">
              <a:lnSpc>
                <a:spcPct val="90000"/>
              </a:lnSpc>
              <a:buFont typeface="Wingdings" panose="05000000000000000000" pitchFamily="2" charset="2"/>
              <a:buNone/>
            </a:pPr>
            <a:endParaRPr lang="en-US" altLang="en-US" sz="2600" dirty="0" smtClean="0"/>
          </a:p>
          <a:p>
            <a:pPr algn="just" eaLnBrk="1" hangingPunct="1">
              <a:lnSpc>
                <a:spcPct val="90000"/>
              </a:lnSpc>
              <a:buFont typeface="Wingdings" panose="05000000000000000000" pitchFamily="2" charset="2"/>
              <a:buNone/>
            </a:pPr>
            <a:r>
              <a:rPr lang="en-US" altLang="en-US" sz="2600" dirty="0" smtClean="0"/>
              <a:t> </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308955"/>
            <a:ext cx="3200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502381"/>
            <a:ext cx="259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674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533400"/>
            <a:ext cx="8915400" cy="6324600"/>
          </a:xfrm>
        </p:spPr>
        <p:txBody>
          <a:bodyPr/>
          <a:lstStyle/>
          <a:p>
            <a:pPr algn="just" eaLnBrk="1" hangingPunct="1">
              <a:buSzTx/>
              <a:buFont typeface="Symbol" panose="05050102010706020507" pitchFamily="18" charset="2"/>
              <a:buNone/>
            </a:pPr>
            <a:r>
              <a:rPr lang="en-US" altLang="en-US" dirty="0" smtClean="0"/>
              <a:t>3.The</a:t>
            </a:r>
            <a:r>
              <a:rPr lang="en-US" altLang="en-US" u="sng" dirty="0" smtClean="0"/>
              <a:t> </a:t>
            </a:r>
            <a:r>
              <a:rPr lang="en-US" altLang="en-US" u="sng" dirty="0" smtClean="0">
                <a:hlinkClick r:id="rId2" tooltip="Maximum norm"/>
              </a:rPr>
              <a:t>maximum norm</a:t>
            </a:r>
            <a:r>
              <a:rPr lang="en-US" altLang="en-US" dirty="0" smtClean="0"/>
              <a:t> is given by:</a:t>
            </a:r>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4. The</a:t>
            </a:r>
            <a:r>
              <a:rPr lang="en-US" altLang="en-US" u="sng" dirty="0" smtClean="0"/>
              <a:t> </a:t>
            </a:r>
            <a:r>
              <a:rPr lang="en-US" altLang="en-US" u="sng" dirty="0" err="1" smtClean="0">
                <a:hlinkClick r:id="rId3" tooltip="Mahalanobis distance"/>
              </a:rPr>
              <a:t>Mahalanobis</a:t>
            </a:r>
            <a:r>
              <a:rPr lang="en-US" altLang="en-US" u="sng" dirty="0" smtClean="0">
                <a:hlinkClick r:id="rId3" tooltip="Mahalanobis distance"/>
              </a:rPr>
              <a:t> distance</a:t>
            </a:r>
            <a:r>
              <a:rPr lang="en-US" altLang="en-US" dirty="0" smtClean="0"/>
              <a:t> corrects data for different scales and correlations in the variables. </a:t>
            </a:r>
          </a:p>
          <a:p>
            <a:pPr eaLnBrk="1" hangingPunct="1">
              <a:buFont typeface="Wingdings" panose="05000000000000000000" pitchFamily="2" charset="2"/>
              <a:buNone/>
            </a:pPr>
            <a:r>
              <a:rPr lang="en-US" altLang="en-US" dirty="0" smtClean="0"/>
              <a:t>5. </a:t>
            </a:r>
            <a:r>
              <a:rPr lang="en-US" altLang="en-US" u="sng" dirty="0" smtClean="0">
                <a:hlinkClick r:id="rId4" tooltip="Inner product space"/>
              </a:rPr>
              <a:t>Inner product space</a:t>
            </a:r>
            <a:r>
              <a:rPr lang="en-US" altLang="en-US" dirty="0" smtClean="0"/>
              <a:t>: The angle between two vectors can be used as a distance measure when clustering high dimensional data </a:t>
            </a:r>
          </a:p>
          <a:p>
            <a:pPr eaLnBrk="1" hangingPunct="1">
              <a:buFont typeface="Wingdings" panose="05000000000000000000" pitchFamily="2" charset="2"/>
              <a:buNone/>
            </a:pPr>
            <a:r>
              <a:rPr lang="en-US" altLang="en-US" dirty="0" smtClean="0"/>
              <a:t>6. </a:t>
            </a:r>
            <a:r>
              <a:rPr lang="en-US" altLang="en-US" u="sng" dirty="0" smtClean="0">
                <a:hlinkClick r:id="rId5" tooltip="Hamming distance"/>
              </a:rPr>
              <a:t>Hamming distance</a:t>
            </a:r>
            <a:r>
              <a:rPr lang="en-US" altLang="en-US" dirty="0" smtClean="0"/>
              <a:t> (sometimes edit distance) measures the minimum number of substitutions required to change one member into another. </a:t>
            </a:r>
          </a:p>
          <a:p>
            <a:pPr algn="just" eaLnBrk="1" hangingPunct="1">
              <a:buSzTx/>
              <a:buFont typeface="Symbol" panose="05050102010706020507" pitchFamily="18" charset="2"/>
              <a:buChar char=""/>
            </a:pPr>
            <a:endParaRPr lang="en-US" altLang="en-US" dirty="0" smtClean="0"/>
          </a:p>
        </p:txBody>
      </p:sp>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295400"/>
            <a:ext cx="259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6897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50" y="365126"/>
            <a:ext cx="7886700" cy="1539874"/>
          </a:xfrm>
        </p:spPr>
        <p:txBody>
          <a:bodyPr>
            <a:normAutofit/>
          </a:bodyPr>
          <a:lstStyle/>
          <a:p>
            <a:pPr algn="ctr" eaLnBrk="1" hangingPunct="1"/>
            <a:r>
              <a:rPr lang="en-US" altLang="en-US" dirty="0" smtClean="0"/>
              <a:t>How the K-Mean Clustering algorithm works?</a:t>
            </a:r>
          </a:p>
        </p:txBody>
      </p:sp>
      <p:pic>
        <p:nvPicPr>
          <p:cNvPr id="12291" name="Picture 5" descr="K means clustering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86001" y="2372518"/>
            <a:ext cx="4852828" cy="4180681"/>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881</Words>
  <Application>Microsoft Office PowerPoint</Application>
  <PresentationFormat>On-screen Show (4:3)</PresentationFormat>
  <Paragraphs>89</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Garamond</vt:lpstr>
      <vt:lpstr>Symbol</vt:lpstr>
      <vt:lpstr>Times New Roman</vt:lpstr>
      <vt:lpstr>Wingdings</vt:lpstr>
      <vt:lpstr>Office Theme</vt:lpstr>
      <vt:lpstr>Chart</vt:lpstr>
      <vt:lpstr>K-MEANS CLUSTERING</vt:lpstr>
      <vt:lpstr>What is clustering?</vt:lpstr>
      <vt:lpstr>Use Case</vt:lpstr>
      <vt:lpstr>K-MEANS CLUSTERING</vt:lpstr>
      <vt:lpstr>PowerPoint Presentation</vt:lpstr>
      <vt:lpstr>PowerPoint Presentation</vt:lpstr>
      <vt:lpstr>Common Distance measures: </vt:lpstr>
      <vt:lpstr>PowerPoint Presentation</vt:lpstr>
      <vt:lpstr>How the K-Mean Clustering algorithm works?</vt:lpstr>
      <vt:lpstr>Understanding of K Mean Clustering</vt:lpstr>
      <vt:lpstr>PowerPoint Presentation</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Weaknesses of K-Mean Clustering  </vt:lpstr>
      <vt:lpstr>Applications of K-Mean Clustering</vt:lpstr>
      <vt:lpstr>CONCLUSION</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anuj Kumar Jain</cp:lastModifiedBy>
  <cp:revision>22</cp:revision>
  <dcterms:created xsi:type="dcterms:W3CDTF">2008-04-11T19:10:11Z</dcterms:created>
  <dcterms:modified xsi:type="dcterms:W3CDTF">2019-01-29T22:53:28Z</dcterms:modified>
</cp:coreProperties>
</file>