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5" r:id="rId4"/>
    <p:sldId id="411" r:id="rId5"/>
    <p:sldId id="412" r:id="rId6"/>
    <p:sldId id="413" r:id="rId7"/>
    <p:sldId id="282" r:id="rId8"/>
    <p:sldId id="414" r:id="rId9"/>
    <p:sldId id="416" r:id="rId10"/>
    <p:sldId id="283" r:id="rId11"/>
    <p:sldId id="417" r:id="rId12"/>
    <p:sldId id="421" r:id="rId13"/>
    <p:sldId id="418" r:id="rId14"/>
    <p:sldId id="422" r:id="rId15"/>
    <p:sldId id="423" r:id="rId16"/>
    <p:sldId id="425" r:id="rId17"/>
    <p:sldId id="424" r:id="rId18"/>
    <p:sldId id="426" r:id="rId19"/>
    <p:sldId id="427" r:id="rId20"/>
    <p:sldId id="428" r:id="rId21"/>
    <p:sldId id="429" r:id="rId22"/>
    <p:sldId id="430" r:id="rId23"/>
    <p:sldId id="432" r:id="rId24"/>
    <p:sldId id="433" r:id="rId25"/>
  </p:sldIdLst>
  <p:sldSz cx="9144000" cy="6858000" type="screen4x3"/>
  <p:notesSz cx="7010400" cy="9296400"/>
  <p:embeddedFontLst>
    <p:embeddedFont>
      <p:font typeface="Garamond" panose="02020404030301010803" pitchFamily="18" charset="0"/>
      <p:regular r:id="rId28"/>
      <p:bold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C54991"/>
    <a:srgbClr val="FCFEB9"/>
    <a:srgbClr val="FC0128"/>
    <a:srgbClr val="00FF00"/>
    <a:srgbClr val="A2C1FE"/>
    <a:srgbClr val="BE27D1"/>
    <a:srgbClr val="E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69" autoAdjust="0"/>
    <p:restoredTop sz="94343" autoAdjust="0"/>
  </p:normalViewPr>
  <p:slideViewPr>
    <p:cSldViewPr>
      <p:cViewPr varScale="1">
        <p:scale>
          <a:sx n="70" d="100"/>
          <a:sy n="70" d="100"/>
        </p:scale>
        <p:origin x="9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198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j\Documents\sdfdsfdsf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3C-4A77-B215-6FAA84FA9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2147680"/>
        <c:axId val="1302149760"/>
      </c:scatterChart>
      <c:valAx>
        <c:axId val="130214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Estriol (mg/24h)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149760"/>
        <c:crosses val="autoZero"/>
        <c:crossBetween val="midCat"/>
      </c:valAx>
      <c:valAx>
        <c:axId val="130214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Birthweight (g/1000)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14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FE-4A3B-A5B1-7D10DEBBB3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YP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0.6</c:v>
                </c:pt>
                <c:pt idx="1">
                  <c:v>1.2999999999999998</c:v>
                </c:pt>
                <c:pt idx="2">
                  <c:v>1.9999999999999996</c:v>
                </c:pt>
                <c:pt idx="3">
                  <c:v>2.6999999999999997</c:v>
                </c:pt>
                <c:pt idx="4">
                  <c:v>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FE-4A3B-A5B1-7D10DEBBB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121376"/>
        <c:axId val="276122208"/>
      </c:scatterChart>
      <c:valAx>
        <c:axId val="27612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122208"/>
        <c:crosses val="autoZero"/>
        <c:crossBetween val="midCat"/>
      </c:valAx>
      <c:valAx>
        <c:axId val="27612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12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0.22222</cdr:x>
      <cdr:y>0.72269</cdr:y>
    </cdr:from>
    <cdr:to>
      <cdr:x>0.22222</cdr:x>
      <cdr:y>0.79869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1219200" y="2898373"/>
          <a:ext cx="0" cy="3048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0.375</cdr:x>
      <cdr:y>0.66569</cdr:y>
    </cdr:from>
    <cdr:to>
      <cdr:x>0.375</cdr:x>
      <cdr:y>0.72269</cdr:y>
    </cdr:to>
    <cdr:cxnSp macro="">
      <cdr:nvCxnSpPr>
        <cdr:cNvPr id="5" name="Straight Arrow Connector 4"/>
        <cdr:cNvCxnSpPr/>
      </cdr:nvCxnSpPr>
      <cdr:spPr>
        <a:xfrm xmlns:a="http://schemas.openxmlformats.org/drawingml/2006/main">
          <a:off x="2057400" y="2669773"/>
          <a:ext cx="0" cy="2286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0.66667</cdr:x>
      <cdr:y>0.38069</cdr:y>
    </cdr:from>
    <cdr:to>
      <cdr:x>0.66667</cdr:x>
      <cdr:y>0.53269</cdr:y>
    </cdr:to>
    <cdr:cxnSp macro="">
      <cdr:nvCxnSpPr>
        <cdr:cNvPr id="7" name="Straight Arrow Connector 6"/>
        <cdr:cNvCxnSpPr/>
      </cdr:nvCxnSpPr>
      <cdr:spPr>
        <a:xfrm xmlns:a="http://schemas.openxmlformats.org/drawingml/2006/main" flipV="1">
          <a:off x="3657600" y="1526773"/>
          <a:ext cx="0" cy="6096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0.81944</cdr:x>
      <cdr:y>0.15269</cdr:y>
    </cdr:from>
    <cdr:to>
      <cdr:x>0.81944</cdr:x>
      <cdr:y>0.24769</cdr:y>
    </cdr:to>
    <cdr:cxnSp macro="">
      <cdr:nvCxnSpPr>
        <cdr:cNvPr id="9" name="Straight Arrow Connector 8"/>
        <cdr:cNvCxnSpPr/>
      </cdr:nvCxnSpPr>
      <cdr:spPr>
        <a:xfrm xmlns:a="http://schemas.openxmlformats.org/drawingml/2006/main">
          <a:off x="4495800" y="612373"/>
          <a:ext cx="0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77788" y="8970963"/>
            <a:ext cx="68548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3330575"/>
            <a:ext cx="5140325" cy="526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65325" y="703263"/>
            <a:ext cx="3081338" cy="231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41388" y="36417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941388" y="39512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941388" y="4260850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41388" y="4570413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941388" y="487997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941388" y="51911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941388" y="51911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41388" y="55006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941388" y="5810250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41388" y="6119813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941388" y="642937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941388" y="67405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941388" y="70500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941388" y="7359650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941388" y="7669213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941388" y="797877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941388" y="82899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941388" y="85994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168275" y="387350"/>
            <a:ext cx="667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68275" y="8909050"/>
            <a:ext cx="667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As a result of this class, you will be able to...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837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13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4898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607-D435-4764-BEFB-7CB1E5334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279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E609-57A3-48CD-A37E-BA3831889A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3723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D4A-176E-46E5-A721-77D30669D1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258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8C9FBDF-5E35-43CB-9DA7-BEC27F9CA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25C1-0470-4165-B202-7EE1D3B7A651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8785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C411-F9D5-4FFC-A200-33FDF59F0A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8994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A869-3F01-49A6-A09C-6E24B54C60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40335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AF17-AE8F-40D2-94C8-6F7BBCD4E1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561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1514-38EC-410E-9ADA-56A9F1BFBF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7705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CB4B-B20D-431E-AE7C-94F93D7D2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37129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607-D435-4764-BEFB-7CB1E5334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2937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EPI 809/Spring 2008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EF-A04F-4171-9E5F-B57674B5CB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15310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25C1-0470-4165-B202-7EE1D3B7A651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3607-D435-4764-BEFB-7CB1E5334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ransition spd="med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762000"/>
            <a:ext cx="6781800" cy="2895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>
            <a:normAutofit/>
          </a:bodyPr>
          <a:lstStyle/>
          <a:p>
            <a:r>
              <a:rPr lang="en-US" altLang="en-US" sz="8800" dirty="0" smtClean="0">
                <a:solidFill>
                  <a:srgbClr val="002060"/>
                </a:solidFill>
              </a:rPr>
              <a:t>Regression</a:t>
            </a:r>
            <a:br>
              <a:rPr lang="en-US" altLang="en-US" sz="8800" dirty="0" smtClean="0">
                <a:solidFill>
                  <a:srgbClr val="002060"/>
                </a:solidFill>
              </a:rPr>
            </a:br>
            <a:endParaRPr lang="en-US" altLang="en-US" sz="8000" dirty="0">
              <a:solidFill>
                <a:srgbClr val="00206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858000" cy="8937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altLang="en-US" b="1" dirty="0" smtClean="0"/>
              <a:t>Anuj Kumar Jain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93ABE51-B223-4E84-8A65-ED8EC7498E27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901950" y="4219575"/>
            <a:ext cx="44723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894263" y="4219575"/>
            <a:ext cx="48571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140075" y="4435475"/>
            <a:ext cx="26289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en-US" sz="2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197475" y="4435475"/>
            <a:ext cx="26289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en-US" sz="2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930900" y="4435475"/>
            <a:ext cx="26289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en-US" sz="2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37661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1957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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41337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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69411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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51802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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729288" y="4219575"/>
            <a:ext cx="3622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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32238" y="4435475"/>
            <a:ext cx="31579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738688" y="4435475"/>
            <a:ext cx="294954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altLang="en-US" b="1" dirty="0" smtClean="0"/>
              <a:t>Understand the </a:t>
            </a:r>
            <a:br>
              <a:rPr lang="en-US" altLang="en-US" b="1" dirty="0" smtClean="0"/>
            </a:br>
            <a:r>
              <a:rPr lang="en-US" altLang="en-US" b="1" dirty="0" smtClean="0"/>
              <a:t>Linear Regression Algorithm</a:t>
            </a:r>
            <a:endParaRPr lang="en-US" altLang="en-US" dirty="0"/>
          </a:p>
        </p:txBody>
      </p:sp>
      <p:sp>
        <p:nvSpPr>
          <p:cNvPr id="59408" name="Rectangle 16"/>
          <p:cNvSpPr>
            <a:spLocks noGrp="1" noChangeArrowheads="1"/>
          </p:cNvSpPr>
          <p:nvPr>
            <p:ph idx="1"/>
          </p:nvPr>
        </p:nvSpPr>
        <p:spPr>
          <a:xfrm>
            <a:off x="794139" y="1815857"/>
            <a:ext cx="7856537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altLang="en-US" dirty="0" smtClean="0"/>
              <a:t>Relationship </a:t>
            </a:r>
            <a:r>
              <a:rPr lang="en-US" altLang="en-US" dirty="0"/>
              <a:t>Between Variables Is a Linear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627C6DE-B3C5-4126-9ECC-758037C4303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915988" y="5065713"/>
            <a:ext cx="2208212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Dependent (Response) </a:t>
            </a:r>
            <a:r>
              <a:rPr lang="en-US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Variable</a:t>
            </a:r>
            <a:endParaRPr lang="en-US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181600" y="5105400"/>
            <a:ext cx="37338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(Explanatory) Variable 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373563" y="3094038"/>
            <a:ext cx="179705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Slope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601788" y="3094038"/>
            <a:ext cx="22066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</a:t>
            </a:r>
            <a:br>
              <a:rPr lang="en-US" altLang="en-US" sz="2400" b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 b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Y-Intercept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478588" y="3094038"/>
            <a:ext cx="1592262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Random Error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2520950" y="4705350"/>
            <a:ext cx="444500" cy="3937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327650" y="4781550"/>
            <a:ext cx="317500" cy="3937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511550" y="3879850"/>
            <a:ext cx="292100" cy="3683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794250" y="3879850"/>
            <a:ext cx="88900" cy="3683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6013450" y="3879850"/>
            <a:ext cx="546100" cy="4445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Understand the </a:t>
            </a:r>
            <a:br>
              <a:rPr lang="en-US" altLang="en-US" b="1" dirty="0" smtClean="0"/>
            </a:br>
            <a:r>
              <a:rPr lang="en-US" altLang="en-US" b="1" dirty="0" smtClean="0"/>
              <a:t>Linear Regression Algorithm</a:t>
            </a:r>
            <a:endParaRPr lang="en-US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447800"/>
            <a:ext cx="7027308" cy="4522468"/>
            <a:chOff x="1383267" y="1344932"/>
            <a:chExt cx="7027308" cy="4522468"/>
          </a:xfrm>
        </p:grpSpPr>
        <p:grpSp>
          <p:nvGrpSpPr>
            <p:cNvPr id="23" name="Group 22"/>
            <p:cNvGrpSpPr/>
            <p:nvPr/>
          </p:nvGrpSpPr>
          <p:grpSpPr>
            <a:xfrm>
              <a:off x="1752600" y="1802132"/>
              <a:ext cx="6096000" cy="3719511"/>
              <a:chOff x="1752600" y="1690689"/>
              <a:chExt cx="6096000" cy="371951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752600" y="5410200"/>
                <a:ext cx="609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752600" y="1690689"/>
                <a:ext cx="0" cy="3719511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508332" y="4129089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21432" y="461363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7268" y="246482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72696" y="351829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50032" y="206209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59667" y="316361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1266" y="5498068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Independent Variable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18666" y="3377566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</a:t>
              </a:r>
              <a:r>
                <a:rPr lang="en-IN" b="1" dirty="0" smtClean="0"/>
                <a:t>ependent Variable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7812" y="1344932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537793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X</a:t>
              </a:r>
              <a:endParaRPr lang="en-IN" b="1" dirty="0" smtClean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1752599" y="2057400"/>
            <a:ext cx="4114801" cy="28465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81042"/>
              </p:ext>
            </p:extLst>
          </p:nvPr>
        </p:nvGraphicFramePr>
        <p:xfrm>
          <a:off x="2840038" y="1733550"/>
          <a:ext cx="209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7" name="Equation" r:id="rId3" imgW="1206360" imgH="228600" progId="Equation.3">
                  <p:embed/>
                </p:oleObj>
              </mc:Choice>
              <mc:Fallback>
                <p:oleObj name="Equation" r:id="rId3" imgW="1206360" imgH="228600" progId="Equation.3">
                  <p:embed/>
                  <p:pic>
                    <p:nvPicPr>
                      <p:cNvPr id="7168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733550"/>
                        <a:ext cx="20923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57867" y="2124075"/>
            <a:ext cx="16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Observed Value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6" idx="2"/>
            <a:endCxn id="10" idx="0"/>
          </p:cNvCxnSpPr>
          <p:nvPr/>
        </p:nvCxnSpPr>
        <p:spPr>
          <a:xfrm flipH="1">
            <a:off x="2458565" y="2493407"/>
            <a:ext cx="338203" cy="184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6" idx="0"/>
          </p:cNvCxnSpPr>
          <p:nvPr/>
        </p:nvCxnSpPr>
        <p:spPr>
          <a:xfrm>
            <a:off x="2796768" y="2493407"/>
            <a:ext cx="213132" cy="8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15" idx="2"/>
          </p:cNvCxnSpPr>
          <p:nvPr/>
        </p:nvCxnSpPr>
        <p:spPr>
          <a:xfrm flipV="1">
            <a:off x="2796768" y="2390701"/>
            <a:ext cx="989197" cy="1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4" idx="2"/>
          </p:cNvCxnSpPr>
          <p:nvPr/>
        </p:nvCxnSpPr>
        <p:spPr>
          <a:xfrm>
            <a:off x="2796768" y="2493407"/>
            <a:ext cx="1211861" cy="13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2" idx="7"/>
          </p:cNvCxnSpPr>
          <p:nvPr/>
        </p:nvCxnSpPr>
        <p:spPr>
          <a:xfrm>
            <a:off x="2796768" y="2493407"/>
            <a:ext cx="955719" cy="23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638800" y="2235084"/>
            <a:ext cx="819150" cy="44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3613738" y="3653501"/>
            <a:ext cx="336291" cy="1273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3886200" y="4128571"/>
            <a:ext cx="15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Random Error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755618" y="2655483"/>
                <a:ext cx="1668149" cy="38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18" y="2655483"/>
                <a:ext cx="1668149" cy="383951"/>
              </a:xfrm>
              <a:prstGeom prst="rect">
                <a:avLst/>
              </a:prstGeom>
              <a:blipFill>
                <a:blip r:embed="rId5"/>
                <a:stretch>
                  <a:fillRect t="-3175" r="-2299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6" idx="2"/>
            <a:endCxn id="13" idx="2"/>
          </p:cNvCxnSpPr>
          <p:nvPr/>
        </p:nvCxnSpPr>
        <p:spPr>
          <a:xfrm>
            <a:off x="2796768" y="2493407"/>
            <a:ext cx="1966433" cy="30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1737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09600"/>
            <a:ext cx="7886700" cy="2852737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2060"/>
                </a:solidFill>
              </a:rPr>
              <a:t>Estimating Parameters:</a:t>
            </a:r>
            <a:br>
              <a:rPr lang="en-US" altLang="en-US" dirty="0" smtClean="0">
                <a:solidFill>
                  <a:srgbClr val="002060"/>
                </a:solidFill>
              </a:rPr>
            </a:br>
            <a:r>
              <a:rPr lang="en-US" altLang="en-US" dirty="0" smtClean="0">
                <a:solidFill>
                  <a:srgbClr val="002060"/>
                </a:solidFill>
              </a:rPr>
              <a:t>Least Means Squares Method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C411-F9D5-4FFC-A200-33FDF59F0A0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75154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752599" y="1833522"/>
            <a:ext cx="6096000" cy="3719511"/>
            <a:chOff x="1752600" y="1690689"/>
            <a:chExt cx="6096000" cy="371951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52600" y="5410200"/>
              <a:ext cx="609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752600" y="1690689"/>
              <a:ext cx="0" cy="3719511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596203" y="420715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721432" y="461363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4927268" y="246482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4172696" y="351476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2750065" y="351476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327566" y="320085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Thinking Challenge</a:t>
            </a:r>
            <a:endParaRPr lang="en-US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1266" y="5498068"/>
            <a:ext cx="22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Independent Variable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418666" y="3377566"/>
            <a:ext cx="22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ependent Variable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7812" y="13449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537793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  <a:endParaRPr lang="en-IN" b="1" dirty="0" smtClean="0"/>
          </a:p>
        </p:txBody>
      </p:sp>
      <p:sp>
        <p:nvSpPr>
          <p:cNvPr id="18" name="Oval 17"/>
          <p:cNvSpPr/>
          <p:nvPr/>
        </p:nvSpPr>
        <p:spPr>
          <a:xfrm>
            <a:off x="5638800" y="323636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1169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Thinking Challenge</a:t>
            </a:r>
            <a:endParaRPr lang="en-US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649732"/>
            <a:ext cx="7027308" cy="4522468"/>
            <a:chOff x="1383267" y="1344932"/>
            <a:chExt cx="7027308" cy="4522468"/>
          </a:xfrm>
        </p:grpSpPr>
        <p:grpSp>
          <p:nvGrpSpPr>
            <p:cNvPr id="23" name="Group 22"/>
            <p:cNvGrpSpPr/>
            <p:nvPr/>
          </p:nvGrpSpPr>
          <p:grpSpPr>
            <a:xfrm>
              <a:off x="1752599" y="1833522"/>
              <a:ext cx="6096000" cy="3719511"/>
              <a:chOff x="1752600" y="1690689"/>
              <a:chExt cx="6096000" cy="371951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752600" y="5410200"/>
                <a:ext cx="609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752600" y="1690689"/>
                <a:ext cx="0" cy="3719511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596203" y="420715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21432" y="461363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7268" y="246482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72696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50065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7566" y="3200859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1266" y="5498068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Independent Variable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18666" y="3377566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</a:t>
              </a:r>
              <a:r>
                <a:rPr lang="en-IN" b="1" dirty="0" smtClean="0"/>
                <a:t>ependent Variable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7812" y="1344932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537793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X</a:t>
              </a:r>
              <a:endParaRPr lang="en-IN" b="1" dirty="0" smtClean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752599" y="2057400"/>
              <a:ext cx="4114801" cy="284651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638800" y="3236363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93320" y="1378656"/>
            <a:ext cx="65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How would you draw a line through the points?   How do you determine which line ‘fits best’? </a:t>
            </a:r>
          </a:p>
        </p:txBody>
      </p:sp>
    </p:spTree>
    <p:extLst>
      <p:ext uri="{BB962C8B-B14F-4D97-AF65-F5344CB8AC3E}">
        <p14:creationId xmlns:p14="http://schemas.microsoft.com/office/powerpoint/2010/main" val="165990711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Thinking Challenge</a:t>
            </a:r>
            <a:endParaRPr lang="en-US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649732"/>
            <a:ext cx="7027308" cy="4522468"/>
            <a:chOff x="1383267" y="1344932"/>
            <a:chExt cx="7027308" cy="4522468"/>
          </a:xfrm>
        </p:grpSpPr>
        <p:grpSp>
          <p:nvGrpSpPr>
            <p:cNvPr id="23" name="Group 22"/>
            <p:cNvGrpSpPr/>
            <p:nvPr/>
          </p:nvGrpSpPr>
          <p:grpSpPr>
            <a:xfrm>
              <a:off x="1752599" y="1833522"/>
              <a:ext cx="6096000" cy="3719511"/>
              <a:chOff x="1752600" y="1690689"/>
              <a:chExt cx="6096000" cy="371951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752600" y="5410200"/>
                <a:ext cx="609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752600" y="1690689"/>
                <a:ext cx="0" cy="3719511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596203" y="420715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21432" y="461363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7268" y="246482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72696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50065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7566" y="3200859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1266" y="5498068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Independent Variable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18666" y="3377566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</a:t>
              </a:r>
              <a:r>
                <a:rPr lang="en-IN" b="1" dirty="0" smtClean="0"/>
                <a:t>ependent Variable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7812" y="1344932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537793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X</a:t>
              </a:r>
              <a:endParaRPr lang="en-IN" b="1" dirty="0" smtClean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752599" y="2057400"/>
              <a:ext cx="4114801" cy="284651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638800" y="3236363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93320" y="1378656"/>
            <a:ext cx="65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How would you draw a line through the points?   How do you determine which line ‘fits best’? 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9800" y="2912459"/>
            <a:ext cx="4248150" cy="21038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5467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Thinking Challenge</a:t>
            </a:r>
            <a:endParaRPr lang="en-US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649732"/>
            <a:ext cx="7027308" cy="4522468"/>
            <a:chOff x="1383267" y="1344932"/>
            <a:chExt cx="7027308" cy="4522468"/>
          </a:xfrm>
        </p:grpSpPr>
        <p:grpSp>
          <p:nvGrpSpPr>
            <p:cNvPr id="23" name="Group 22"/>
            <p:cNvGrpSpPr/>
            <p:nvPr/>
          </p:nvGrpSpPr>
          <p:grpSpPr>
            <a:xfrm>
              <a:off x="1752599" y="1833522"/>
              <a:ext cx="6096000" cy="3719511"/>
              <a:chOff x="1752600" y="1690689"/>
              <a:chExt cx="6096000" cy="371951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752600" y="5410200"/>
                <a:ext cx="609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752600" y="1690689"/>
                <a:ext cx="0" cy="3719511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596203" y="420715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21432" y="461363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7268" y="246482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72696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50065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7566" y="3200859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1266" y="5498068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Independent Variable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18666" y="3377566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</a:t>
              </a:r>
              <a:r>
                <a:rPr lang="en-IN" b="1" dirty="0" smtClean="0"/>
                <a:t>ependent Variable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7812" y="1344932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537793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X</a:t>
              </a:r>
              <a:endParaRPr lang="en-IN" b="1" dirty="0" smtClean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752599" y="2057400"/>
              <a:ext cx="4114801" cy="284651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638800" y="3236363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93320" y="1378656"/>
            <a:ext cx="65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How would you draw a line through the points?   How do you determine which line ‘fits best’? 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9800" y="3141059"/>
            <a:ext cx="4343400" cy="18752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9944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Thinking Challenge</a:t>
            </a:r>
            <a:endParaRPr lang="en-US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649732"/>
            <a:ext cx="7027308" cy="4522468"/>
            <a:chOff x="1383267" y="1344932"/>
            <a:chExt cx="7027308" cy="4522468"/>
          </a:xfrm>
        </p:grpSpPr>
        <p:grpSp>
          <p:nvGrpSpPr>
            <p:cNvPr id="23" name="Group 22"/>
            <p:cNvGrpSpPr/>
            <p:nvPr/>
          </p:nvGrpSpPr>
          <p:grpSpPr>
            <a:xfrm>
              <a:off x="1752599" y="1833522"/>
              <a:ext cx="6096000" cy="3719511"/>
              <a:chOff x="1752600" y="1690689"/>
              <a:chExt cx="6096000" cy="371951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752600" y="5410200"/>
                <a:ext cx="609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752600" y="1690689"/>
                <a:ext cx="0" cy="3719511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596203" y="420715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21432" y="461363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7268" y="246482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94433" y="3436144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50065" y="351476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7566" y="3200859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1266" y="5498068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Independent Variable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18666" y="3377566"/>
              <a:ext cx="229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</a:t>
              </a:r>
              <a:r>
                <a:rPr lang="en-IN" b="1" dirty="0" smtClean="0"/>
                <a:t>ependent Variable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7812" y="1344932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537793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X</a:t>
              </a:r>
              <a:endParaRPr lang="en-IN" b="1" dirty="0" smtClean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752599" y="2057400"/>
              <a:ext cx="4114801" cy="284651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638800" y="3236363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93320" y="1378656"/>
            <a:ext cx="65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How would you draw a line through the points?   How do you determine which line ‘fits best’? 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9800" y="3541163"/>
            <a:ext cx="4248150" cy="72603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1393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A72A-899F-4A96-98D0-86F72EDB50C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altLang="en-US" dirty="0"/>
              <a:t>  </a:t>
            </a:r>
            <a:r>
              <a:rPr lang="en-US" altLang="en-US" sz="3600" b="1" dirty="0"/>
              <a:t>Least </a:t>
            </a:r>
            <a:r>
              <a:rPr lang="en-US" altLang="en-US" sz="3600" b="1" dirty="0" smtClean="0"/>
              <a:t>Mean Squares</a:t>
            </a:r>
            <a:endParaRPr lang="en-US" altLang="en-US" sz="3600" b="1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/>
              <a:t>‘Best </a:t>
            </a:r>
            <a:r>
              <a:rPr lang="en-US" altLang="en-US" dirty="0"/>
              <a:t>Fit’ Means Difference Between Actual Y Values &amp; Predicted Y Values Are a Minimum. </a:t>
            </a:r>
            <a:r>
              <a:rPr lang="en-US" altLang="en-US" i="1" dirty="0"/>
              <a:t>But</a:t>
            </a:r>
            <a:r>
              <a:rPr lang="en-US" altLang="en-US" dirty="0"/>
              <a:t> Positive Differences Off-Set Negative. So square errors!</a:t>
            </a:r>
          </a:p>
          <a:p>
            <a:pPr lvl="1">
              <a:lnSpc>
                <a:spcPct val="150000"/>
              </a:lnSpc>
              <a:spcBef>
                <a:spcPct val="80000"/>
              </a:spcBef>
              <a:buClr>
                <a:schemeClr val="folHlink"/>
              </a:buClr>
            </a:pPr>
            <a:endParaRPr lang="en-US" altLang="en-US" dirty="0"/>
          </a:p>
          <a:p>
            <a:pPr marL="0" indent="0">
              <a:lnSpc>
                <a:spcPct val="150000"/>
              </a:lnSpc>
              <a:spcBef>
                <a:spcPct val="151000"/>
              </a:spcBef>
              <a:buNone/>
            </a:pPr>
            <a:r>
              <a:rPr lang="en-US" altLang="en-US" dirty="0" smtClean="0"/>
              <a:t>LS </a:t>
            </a:r>
            <a:r>
              <a:rPr lang="en-US" altLang="en-US" dirty="0"/>
              <a:t>Minimizes the Sum of the Squared Differences (errors) (SSE)</a:t>
            </a:r>
          </a:p>
        </p:txBody>
      </p:sp>
      <p:graphicFrame>
        <p:nvGraphicFramePr>
          <p:cNvPr id="1003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673927"/>
              </p:ext>
            </p:extLst>
          </p:nvPr>
        </p:nvGraphicFramePr>
        <p:xfrm>
          <a:off x="2166938" y="3200400"/>
          <a:ext cx="4010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8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1003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200400"/>
                        <a:ext cx="40100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969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A659-3874-4571-A144-EF18EFD804A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Coefficient Equations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719263"/>
            <a:ext cx="7391400" cy="437515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Prediction equation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rgbClr val="002060"/>
              </a:solidFill>
            </a:endParaRP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r>
              <a:rPr lang="en-US" altLang="en-US" sz="2800" b="1" dirty="0">
                <a:solidFill>
                  <a:srgbClr val="002060"/>
                </a:solidFill>
              </a:rPr>
              <a:t>Sample slope</a:t>
            </a: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r>
              <a:rPr lang="en-US" altLang="en-US" sz="2800" b="1" dirty="0">
                <a:solidFill>
                  <a:srgbClr val="002060"/>
                </a:solidFill>
              </a:rPr>
              <a:t>Sample Y - intercept</a:t>
            </a:r>
          </a:p>
          <a:p>
            <a:pPr marL="0" indent="0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5226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1264530"/>
              </p:ext>
            </p:extLst>
          </p:nvPr>
        </p:nvGraphicFramePr>
        <p:xfrm>
          <a:off x="2743200" y="22860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0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352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56606943"/>
              </p:ext>
            </p:extLst>
          </p:nvPr>
        </p:nvGraphicFramePr>
        <p:xfrm>
          <a:off x="1496136" y="3498103"/>
          <a:ext cx="4267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1" name="Equation" r:id="rId5" imgW="1942920" imgH="495000" progId="Equation.3">
                  <p:embed/>
                </p:oleObj>
              </mc:Choice>
              <mc:Fallback>
                <p:oleObj name="Equation" r:id="rId5" imgW="1942920" imgH="495000" progId="Equation.3">
                  <p:embed/>
                  <p:pic>
                    <p:nvPicPr>
                      <p:cNvPr id="35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136" y="3498103"/>
                        <a:ext cx="42672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01748"/>
              </p:ext>
            </p:extLst>
          </p:nvPr>
        </p:nvGraphicFramePr>
        <p:xfrm>
          <a:off x="2575636" y="5452423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2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352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636" y="5452423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6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altLang="en-US" b="1" dirty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09013" cy="469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/>
              <a:t>Describe the Linear Regression Model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/>
              <a:t>State the Regression Modeling Steps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/>
              <a:t>Explain Ordinary Least Squares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/>
              <a:t>Compute Regression Coefficients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/>
              <a:t>Understand and check model assumptions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/>
              <a:t>Predict Response </a:t>
            </a:r>
            <a:r>
              <a:rPr lang="en-US" altLang="en-US" dirty="0" smtClean="0"/>
              <a:t>Variable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A19CF8E-0EC1-4216-AD04-309453BB407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Parameter Estimation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What is the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relationship</a:t>
            </a:r>
            <a:r>
              <a:rPr lang="en-US" altLang="en-US" sz="2400" dirty="0" smtClean="0">
                <a:solidFill>
                  <a:srgbClr val="002060"/>
                </a:solidFill>
              </a:rPr>
              <a:t> between Mother’s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Estriol</a:t>
            </a:r>
            <a:r>
              <a:rPr lang="en-US" altLang="en-US" sz="2400" dirty="0" smtClean="0">
                <a:solidFill>
                  <a:srgbClr val="002060"/>
                </a:solidFill>
              </a:rPr>
              <a:t> level &amp; Birthweight using the following data?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03033"/>
              </p:ext>
            </p:extLst>
          </p:nvPr>
        </p:nvGraphicFramePr>
        <p:xfrm>
          <a:off x="914400" y="2743200"/>
          <a:ext cx="2895600" cy="27432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1913976207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104162039"/>
                    </a:ext>
                  </a:extLst>
                </a:gridCol>
              </a:tblGrid>
              <a:tr h="776641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b="0" u="sng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Estriol (mg/24h)</a:t>
                      </a:r>
                      <a:endParaRPr lang="en-IN" sz="2400" b="0" i="0" u="sng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b="0" u="sng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Birthweight (g/1000)</a:t>
                      </a:r>
                      <a:endParaRPr lang="en-IN" sz="2400" b="0" i="0" u="sng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178382"/>
                  </a:ext>
                </a:extLst>
              </a:tr>
              <a:tr h="393312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b="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b="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548239"/>
                  </a:ext>
                </a:extLst>
              </a:tr>
              <a:tr h="3933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265316"/>
                  </a:ext>
                </a:extLst>
              </a:tr>
              <a:tr h="3933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001660"/>
                  </a:ext>
                </a:extLst>
              </a:tr>
              <a:tr h="3933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80040"/>
                  </a:ext>
                </a:extLst>
              </a:tr>
              <a:tr h="3933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012107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04255"/>
              </p:ext>
            </p:extLst>
          </p:nvPr>
        </p:nvGraphicFramePr>
        <p:xfrm>
          <a:off x="417195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72108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CB4B-B20D-431E-AE7C-94F93D7D2E62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426716"/>
                  </p:ext>
                </p:extLst>
              </p:nvPr>
            </p:nvGraphicFramePr>
            <p:xfrm>
              <a:off x="381000" y="435639"/>
              <a:ext cx="7620001" cy="27647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1159791051"/>
                        </a:ext>
                      </a:extLst>
                    </a:gridCol>
                    <a:gridCol w="484910">
                      <a:extLst>
                        <a:ext uri="{9D8B030D-6E8A-4147-A177-3AD203B41FA5}">
                          <a16:colId xmlns:a16="http://schemas.microsoft.com/office/drawing/2014/main" val="2476670659"/>
                        </a:ext>
                      </a:extLst>
                    </a:gridCol>
                    <a:gridCol w="1323108">
                      <a:extLst>
                        <a:ext uri="{9D8B030D-6E8A-4147-A177-3AD203B41FA5}">
                          <a16:colId xmlns:a16="http://schemas.microsoft.com/office/drawing/2014/main" val="51961307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629866994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780690024"/>
                        </a:ext>
                      </a:extLst>
                    </a:gridCol>
                    <a:gridCol w="1600201">
                      <a:extLst>
                        <a:ext uri="{9D8B030D-6E8A-4147-A177-3AD203B41FA5}">
                          <a16:colId xmlns:a16="http://schemas.microsoft.com/office/drawing/2014/main" val="2206980636"/>
                        </a:ext>
                      </a:extLst>
                    </a:gridCol>
                  </a:tblGrid>
                  <a:tr h="478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 smtClean="0"/>
                            <a:t>X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 smtClean="0"/>
                            <a:t>Y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2205241"/>
                      </a:ext>
                    </a:extLst>
                  </a:tr>
                  <a:tr h="452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039054"/>
                      </a:ext>
                    </a:extLst>
                  </a:tr>
                  <a:tr h="452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343624"/>
                      </a:ext>
                    </a:extLst>
                  </a:tr>
                  <a:tr h="452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3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33326"/>
                      </a:ext>
                    </a:extLst>
                  </a:tr>
                  <a:tr h="452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-1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060360"/>
                      </a:ext>
                    </a:extLst>
                  </a:tr>
                  <a:tr h="452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5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-2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-2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301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426716"/>
                  </p:ext>
                </p:extLst>
              </p:nvPr>
            </p:nvGraphicFramePr>
            <p:xfrm>
              <a:off x="381000" y="435639"/>
              <a:ext cx="7620001" cy="27647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1159791051"/>
                        </a:ext>
                      </a:extLst>
                    </a:gridCol>
                    <a:gridCol w="484910">
                      <a:extLst>
                        <a:ext uri="{9D8B030D-6E8A-4147-A177-3AD203B41FA5}">
                          <a16:colId xmlns:a16="http://schemas.microsoft.com/office/drawing/2014/main" val="2476670659"/>
                        </a:ext>
                      </a:extLst>
                    </a:gridCol>
                    <a:gridCol w="1323108">
                      <a:extLst>
                        <a:ext uri="{9D8B030D-6E8A-4147-A177-3AD203B41FA5}">
                          <a16:colId xmlns:a16="http://schemas.microsoft.com/office/drawing/2014/main" val="51961307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629866994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780690024"/>
                        </a:ext>
                      </a:extLst>
                    </a:gridCol>
                    <a:gridCol w="1600201">
                      <a:extLst>
                        <a:ext uri="{9D8B030D-6E8A-4147-A177-3AD203B41FA5}">
                          <a16:colId xmlns:a16="http://schemas.microsoft.com/office/drawing/2014/main" val="2206980636"/>
                        </a:ext>
                      </a:extLst>
                    </a:gridCol>
                  </a:tblGrid>
                  <a:tr h="478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 smtClean="0"/>
                            <a:t>X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 smtClean="0"/>
                            <a:t>Y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263" t="-10127" r="-398618" b="-5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491" t="-10127" r="-308019" b="-5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4897" t="-10127" r="-68299" b="-5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6046" t="-10127" r="-760" b="-50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2052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039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3436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3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333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-1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0603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5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-2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-2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30162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011012"/>
              </p:ext>
            </p:extLst>
          </p:nvPr>
        </p:nvGraphicFramePr>
        <p:xfrm>
          <a:off x="2064223" y="4267200"/>
          <a:ext cx="5936777" cy="208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6" name="Equation" r:id="rId4" imgW="2234880" imgH="965160" progId="Equation.3">
                  <p:embed/>
                </p:oleObj>
              </mc:Choice>
              <mc:Fallback>
                <p:oleObj name="Equation" r:id="rId4" imgW="2234880" imgH="965160" progId="Equation.3">
                  <p:embed/>
                  <p:pic>
                    <p:nvPicPr>
                      <p:cNvPr id="13721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3" y="4267200"/>
                        <a:ext cx="5936777" cy="2089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30" y="3400717"/>
                <a:ext cx="1874809" cy="535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0" y="3400717"/>
                <a:ext cx="1874809" cy="53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7400" y="3400717"/>
                <a:ext cx="1879874" cy="535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00717"/>
                <a:ext cx="1879874" cy="5355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28800" y="9906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790700" y="1469634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828800" y="23622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828800" y="28194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124200" y="9906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086100" y="1469634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124200" y="19050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124200" y="23622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124200" y="28194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876800" y="9906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4838700" y="1469634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4876800" y="19050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876800" y="23622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876800" y="28194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896100" y="9906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858000" y="1469634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6896100" y="19050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896100" y="23622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896100" y="2819400"/>
            <a:ext cx="533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320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Least Mean Square Error 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CB4B-B20D-431E-AE7C-94F93D7D2E62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725677"/>
                  </p:ext>
                </p:extLst>
              </p:nvPr>
            </p:nvGraphicFramePr>
            <p:xfrm>
              <a:off x="6019800" y="2286000"/>
              <a:ext cx="3019424" cy="339813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32713498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843992475"/>
                        </a:ext>
                      </a:extLst>
                    </a:gridCol>
                    <a:gridCol w="879198">
                      <a:extLst>
                        <a:ext uri="{9D8B030D-6E8A-4147-A177-3AD203B41FA5}">
                          <a16:colId xmlns:a16="http://schemas.microsoft.com/office/drawing/2014/main" val="295354716"/>
                        </a:ext>
                      </a:extLst>
                    </a:gridCol>
                    <a:gridCol w="540026">
                      <a:extLst>
                        <a:ext uri="{9D8B030D-6E8A-4147-A177-3AD203B41FA5}">
                          <a16:colId xmlns:a16="http://schemas.microsoft.com/office/drawing/2014/main" val="1374700752"/>
                        </a:ext>
                      </a:extLst>
                    </a:gridCol>
                  </a:tblGrid>
                  <a:tr h="607314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X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Y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u="none" strike="noStrike" dirty="0" smtClean="0">
                                        <a:effectLst>
                                          <a:outerShdw blurRad="50800" dist="38100" algn="tr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u="none" strike="noStrike" dirty="0" smtClean="0">
                                        <a:effectLst>
                                          <a:outerShdw blurRad="50800" dist="38100" algn="tr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latin typeface="+mj-lt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sz="1800" b="0" i="1" u="none" strike="noStrike" dirty="0" smtClean="0">
                                        <a:effectLst>
                                          <a:outerShdw blurRad="50800" dist="38100" algn="tr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latin typeface="+mj-lt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b="0" i="0" u="none" strike="noStrike" dirty="0" smtClean="0">
                              <a:solidFill>
                                <a:srgbClr val="000000"/>
                              </a:solidFill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error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667551130"/>
                      </a:ext>
                    </a:extLst>
                  </a:tr>
                  <a:tr h="435699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0.6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00183143"/>
                      </a:ext>
                    </a:extLst>
                  </a:tr>
                  <a:tr h="435699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1.3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0727310"/>
                      </a:ext>
                    </a:extLst>
                  </a:tr>
                  <a:tr h="435699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3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1570812"/>
                      </a:ext>
                    </a:extLst>
                  </a:tr>
                  <a:tr h="435699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2.7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84906"/>
                      </a:ext>
                    </a:extLst>
                  </a:tr>
                  <a:tr h="435699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3.4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99901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725677"/>
                  </p:ext>
                </p:extLst>
              </p:nvPr>
            </p:nvGraphicFramePr>
            <p:xfrm>
              <a:off x="6019800" y="2286000"/>
              <a:ext cx="3019424" cy="339813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32713498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843992475"/>
                        </a:ext>
                      </a:extLst>
                    </a:gridCol>
                    <a:gridCol w="879198">
                      <a:extLst>
                        <a:ext uri="{9D8B030D-6E8A-4147-A177-3AD203B41FA5}">
                          <a16:colId xmlns:a16="http://schemas.microsoft.com/office/drawing/2014/main" val="295354716"/>
                        </a:ext>
                      </a:extLst>
                    </a:gridCol>
                    <a:gridCol w="540026">
                      <a:extLst>
                        <a:ext uri="{9D8B030D-6E8A-4147-A177-3AD203B41FA5}">
                          <a16:colId xmlns:a16="http://schemas.microsoft.com/office/drawing/2014/main" val="1374700752"/>
                        </a:ext>
                      </a:extLst>
                    </a:gridCol>
                  </a:tblGrid>
                  <a:tr h="607314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X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Y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83333" t="-2000" r="-63194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b="0" i="0" u="none" strike="noStrike" dirty="0" smtClean="0">
                              <a:solidFill>
                                <a:srgbClr val="000000"/>
                              </a:solidFill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error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667551130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0.6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00183143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1.3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0727310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3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1570812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2.7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84906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3.4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99901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04432"/>
              </p:ext>
            </p:extLst>
          </p:nvPr>
        </p:nvGraphicFramePr>
        <p:xfrm>
          <a:off x="304800" y="1673627"/>
          <a:ext cx="5486400" cy="4010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33164" y="22860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rgbClr val="00B0F0"/>
                </a:solidFill>
              </a:rPr>
              <a:t>Error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354411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rgbClr val="00B0F0"/>
                </a:solidFill>
              </a:rPr>
              <a:t>Error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4100" y="428794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rgbClr val="00B0F0"/>
                </a:solidFill>
              </a:rPr>
              <a:t>Error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122" y="45495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rgbClr val="00B0F0"/>
                </a:solidFill>
              </a:rPr>
              <a:t>Error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5824" y="5836095"/>
            <a:ext cx="533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1.1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473371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 Square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79575"/>
          </a:xfrm>
        </p:spPr>
        <p:txBody>
          <a:bodyPr/>
          <a:lstStyle/>
          <a:p>
            <a:r>
              <a:rPr lang="en-IN" dirty="0" smtClean="0"/>
              <a:t>R Squared value is a statistical measure of how close the data are to filtered regression line.</a:t>
            </a:r>
          </a:p>
          <a:p>
            <a:r>
              <a:rPr lang="en-IN" dirty="0" smtClean="0"/>
              <a:t>It is also known as coefficient of determination, or the coefficient of multiple determination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1590" y="3178471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Distance actual value –mean</a:t>
            </a:r>
          </a:p>
          <a:p>
            <a:pPr algn="ctr"/>
            <a:r>
              <a:rPr lang="en-IN" dirty="0" smtClean="0">
                <a:solidFill>
                  <a:srgbClr val="00B0F0"/>
                </a:solidFill>
              </a:rPr>
              <a:t>Vs </a:t>
            </a:r>
          </a:p>
          <a:p>
            <a:pPr algn="ctr"/>
            <a:r>
              <a:rPr lang="en-IN" dirty="0" smtClean="0">
                <a:solidFill>
                  <a:srgbClr val="00B0F0"/>
                </a:solidFill>
              </a:rPr>
              <a:t>Distance predicted value -mean</a:t>
            </a:r>
            <a:endParaRPr lang="en-IN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09800" y="4358997"/>
                <a:ext cx="3733800" cy="12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358997"/>
                <a:ext cx="3733800" cy="12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49620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Calculation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544474"/>
                  </p:ext>
                </p:extLst>
              </p:nvPr>
            </p:nvGraphicFramePr>
            <p:xfrm>
              <a:off x="628650" y="1447800"/>
              <a:ext cx="5539183" cy="356711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19150">
                      <a:extLst>
                        <a:ext uri="{9D8B030D-6E8A-4147-A177-3AD203B41FA5}">
                          <a16:colId xmlns:a16="http://schemas.microsoft.com/office/drawing/2014/main" val="23271349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84399247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535471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676427540"/>
                        </a:ext>
                      </a:extLst>
                    </a:gridCol>
                    <a:gridCol w="1443433">
                      <a:extLst>
                        <a:ext uri="{9D8B030D-6E8A-4147-A177-3AD203B41FA5}">
                          <a16:colId xmlns:a16="http://schemas.microsoft.com/office/drawing/2014/main" val="2076780958"/>
                        </a:ext>
                      </a:extLst>
                    </a:gridCol>
                  </a:tblGrid>
                  <a:tr h="637513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X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Y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u="none" strike="noStrike" dirty="0" smtClean="0">
                                        <a:effectLst>
                                          <a:outerShdw blurRad="50800" dist="38100" algn="tr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u="none" strike="noStrike" dirty="0" smtClean="0">
                                        <a:effectLst>
                                          <a:outerShdw blurRad="50800" dist="38100" algn="tr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latin typeface="+mj-lt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sz="1800" b="0" i="1" u="none" strike="noStrike" dirty="0" smtClean="0">
                                        <a:effectLst>
                                          <a:outerShdw blurRad="50800" dist="38100" algn="tr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latin typeface="+mj-lt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667551130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0.6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00183143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1.3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0727310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3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1570812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2.7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84906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3.4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99901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544474"/>
                  </p:ext>
                </p:extLst>
              </p:nvPr>
            </p:nvGraphicFramePr>
            <p:xfrm>
              <a:off x="628650" y="1447800"/>
              <a:ext cx="5539183" cy="356711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19150">
                      <a:extLst>
                        <a:ext uri="{9D8B030D-6E8A-4147-A177-3AD203B41FA5}">
                          <a16:colId xmlns:a16="http://schemas.microsoft.com/office/drawing/2014/main" val="23271349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84399247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535471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676427540"/>
                        </a:ext>
                      </a:extLst>
                    </a:gridCol>
                    <a:gridCol w="1443433">
                      <a:extLst>
                        <a:ext uri="{9D8B030D-6E8A-4147-A177-3AD203B41FA5}">
                          <a16:colId xmlns:a16="http://schemas.microsoft.com/office/drawing/2014/main" val="2076780958"/>
                        </a:ext>
                      </a:extLst>
                    </a:gridCol>
                  </a:tblGrid>
                  <a:tr h="637513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X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Y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3"/>
                          <a:stretch>
                            <a:fillRect l="-159509" t="-952" r="-300000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9200" t="-952" r="-95600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3"/>
                          <a:stretch>
                            <a:fillRect l="-283966" t="-952" r="-844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51130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0.6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00183143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1.3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1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0727310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3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1570812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2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2.7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0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84906"/>
                      </a:ext>
                    </a:extLst>
                  </a:tr>
                  <a:tr h="585920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>
                              <a:effectLst/>
                              <a:latin typeface="+mj-lt"/>
                            </a:rPr>
                            <a:t>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/>
                              <a:latin typeface="+mj-lt"/>
                            </a:rPr>
                            <a:t>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lnSpc>
                              <a:spcPct val="200000"/>
                            </a:lnSpc>
                          </a:pPr>
                          <a:r>
                            <a:rPr lang="en-IN" sz="1800" u="none" strike="noStrike" dirty="0">
                              <a:effectLst>
                                <a:outerShdw blurRad="50800" dist="38100" algn="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+mj-lt"/>
                            </a:rPr>
                            <a:t>3.4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>
                              <a:outerShdw blurRad="50800" dist="381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+mj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+mj-lt"/>
                            </a:rPr>
                            <a:t>4</a:t>
                          </a:r>
                          <a:endParaRPr lang="en-IN" sz="2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99901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619463" y="5404041"/>
                <a:ext cx="2641749" cy="576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4.9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 smtClean="0"/>
                  <a:t>=0..81</a:t>
                </a:r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63" y="5404041"/>
                <a:ext cx="2641749" cy="576120"/>
              </a:xfrm>
              <a:prstGeom prst="rect">
                <a:avLst/>
              </a:prstGeom>
              <a:blipFill>
                <a:blip r:embed="rId4"/>
                <a:stretch>
                  <a:fillRect r="-924" b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4726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altLang="en-US" b="1" dirty="0" smtClean="0"/>
              <a:t>What is Regression</a:t>
            </a:r>
            <a:endParaRPr lang="en-US" altLang="en-US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077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“Regression </a:t>
            </a:r>
            <a:r>
              <a:rPr lang="en-US" sz="2800" dirty="0"/>
              <a:t>analysis is a form of predictive modeling technique which investigates the relationship between a dependent and a independent variable</a:t>
            </a:r>
            <a:r>
              <a:rPr lang="en-US" sz="2800" dirty="0" smtClean="0"/>
              <a:t>.”</a:t>
            </a:r>
          </a:p>
          <a:p>
            <a:pPr marL="0" indent="0" algn="ctr">
              <a:buNone/>
            </a:pPr>
            <a:endParaRPr lang="en-IN" sz="2800" dirty="0" smtClean="0"/>
          </a:p>
          <a:p>
            <a:pPr marL="0" indent="0" algn="ctr">
              <a:buNone/>
            </a:pPr>
            <a:r>
              <a:rPr lang="en-US" sz="2800" dirty="0" smtClean="0"/>
              <a:t>It </a:t>
            </a:r>
            <a:r>
              <a:rPr lang="en-US" sz="2800" dirty="0"/>
              <a:t>involve graphing a line over a set of data point that most closely fit overall data</a:t>
            </a:r>
            <a:r>
              <a:rPr 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A8D0EA-A22A-4726-90A2-633F755890DD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Uses of Regression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Three major uses for regression analysis are:</a:t>
            </a:r>
            <a:endParaRPr lang="en-IN" sz="28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Determining the strength of prediction</a:t>
            </a:r>
            <a:endParaRPr lang="en-IN" sz="28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Forecasting an effect and impact</a:t>
            </a:r>
            <a:endParaRPr lang="en-IN" sz="28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Trend forecasting 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489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Regression </a:t>
            </a:r>
            <a:br>
              <a:rPr lang="en-US" b="1" dirty="0" smtClean="0"/>
            </a:br>
            <a:r>
              <a:rPr lang="en-US" b="1" dirty="0" smtClean="0"/>
              <a:t>Selection Criteria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Classification </a:t>
            </a:r>
            <a:r>
              <a:rPr lang="en-US" dirty="0"/>
              <a:t>and Regression Capabilities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US" dirty="0"/>
              <a:t>Data Quality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US" dirty="0"/>
              <a:t>Computational Complexity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US" dirty="0"/>
              <a:t>Comprehensible and transparent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60237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is </a:t>
            </a:r>
            <a:br>
              <a:rPr lang="en-IN" dirty="0" smtClean="0"/>
            </a:br>
            <a:r>
              <a:rPr lang="en-IN" b="1" dirty="0" smtClean="0"/>
              <a:t>Linear Regression used?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Evaluating Trends and Sales Estimates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Analysis the Impact of Price Changes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Assessment of risk in financial Services and Insurance domain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53991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altLang="en-US" b="1" dirty="0" smtClean="0"/>
              <a:t>Understand the </a:t>
            </a:r>
            <a:br>
              <a:rPr lang="en-US" altLang="en-US" b="1" dirty="0" smtClean="0"/>
            </a:br>
            <a:r>
              <a:rPr lang="en-US" altLang="en-US" b="1" dirty="0" smtClean="0"/>
              <a:t>Linear Regression Algorithm</a:t>
            </a:r>
            <a:endParaRPr lang="en-US" alt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7264C0A-E922-4B60-95D2-146DC41AD1B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7212013" y="6191250"/>
            <a:ext cx="16430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000">
                <a:solidFill>
                  <a:srgbClr val="CECECE"/>
                </a:solidFill>
              </a:rPr>
              <a:t>© 1984-1994 T/Maker Co.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52600" y="1690689"/>
            <a:ext cx="6096000" cy="3719511"/>
            <a:chOff x="1752600" y="1690689"/>
            <a:chExt cx="6096000" cy="371951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752600" y="5410200"/>
              <a:ext cx="609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752600" y="1690689"/>
              <a:ext cx="0" cy="3719511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752600" y="2217007"/>
              <a:ext cx="4572000" cy="26597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3505200" y="38862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791200" y="2514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962400" y="3505200"/>
            <a:ext cx="457200" cy="762000"/>
          </a:xfrm>
          <a:prstGeom prst="arc">
            <a:avLst>
              <a:gd name="adj1" fmla="val 165605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733800" y="394249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in X axis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5500" y="2831068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in Y axis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9899" y="3344903"/>
            <a:ext cx="151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 = Slope of line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67100" y="21938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Y=</a:t>
            </a:r>
            <a:r>
              <a:rPr lang="en-IN" dirty="0" err="1" smtClean="0"/>
              <a:t>mX+b</a:t>
            </a:r>
            <a:endParaRPr lang="en-IN" dirty="0" smtClean="0"/>
          </a:p>
        </p:txBody>
      </p:sp>
      <p:sp>
        <p:nvSpPr>
          <p:cNvPr id="22" name="Right Brace 21"/>
          <p:cNvSpPr/>
          <p:nvPr/>
        </p:nvSpPr>
        <p:spPr>
          <a:xfrm>
            <a:off x="1828800" y="4800600"/>
            <a:ext cx="18097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2085974" y="4896193"/>
            <a:ext cx="210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b= intersection of 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00199" y="1388265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8600" y="522553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  <a:endParaRPr lang="en-IN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752600" y="1690689"/>
            <a:ext cx="6096000" cy="3719511"/>
            <a:chOff x="1752600" y="1690689"/>
            <a:chExt cx="6096000" cy="371951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52600" y="5410200"/>
              <a:ext cx="609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752600" y="1690689"/>
              <a:ext cx="0" cy="3719511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596203" y="420715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92873" y="2716746"/>
              <a:ext cx="255327" cy="17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556166" y="450395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054932" y="275669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4172696" y="351829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552666" y="418686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327566" y="320085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752600" y="2217007"/>
              <a:ext cx="4572000" cy="26597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r"/>
            <a:r>
              <a:rPr lang="en-US" altLang="en-US" b="1" dirty="0" smtClean="0"/>
              <a:t>Contd..</a:t>
            </a:r>
            <a:endParaRPr lang="en-US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1266" y="5498068"/>
            <a:ext cx="22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Independent Variable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418666" y="3377566"/>
            <a:ext cx="22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ependent Variable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9048" y="2627749"/>
            <a:ext cx="23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Regression line (+Re) </a:t>
            </a:r>
          </a:p>
        </p:txBody>
      </p:sp>
      <p:cxnSp>
        <p:nvCxnSpPr>
          <p:cNvPr id="31" name="Curved Connector 30"/>
          <p:cNvCxnSpPr>
            <a:stCxn id="27" idx="1"/>
          </p:cNvCxnSpPr>
          <p:nvPr/>
        </p:nvCxnSpPr>
        <p:spPr>
          <a:xfrm rot="10800000">
            <a:off x="6019800" y="2412965"/>
            <a:ext cx="159248" cy="399450"/>
          </a:xfrm>
          <a:prstGeom prst="curvedConnector2">
            <a:avLst/>
          </a:prstGeom>
          <a:ln w="19050">
            <a:solidFill>
              <a:srgbClr val="C54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184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C6DE-B3C5-4126-9ECC-758037C43030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752600" y="1690689"/>
            <a:ext cx="6096000" cy="3719511"/>
            <a:chOff x="1752600" y="1690689"/>
            <a:chExt cx="6096000" cy="371951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52600" y="5410200"/>
              <a:ext cx="609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752600" y="1690689"/>
              <a:ext cx="0" cy="3719511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66054" y="209158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5766132" y="4957253"/>
              <a:ext cx="255327" cy="17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759532" y="258381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292749" y="411237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4105132" y="35433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457700" y="430973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2889416" y="320754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2311731" y="2133601"/>
              <a:ext cx="3815403" cy="304799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r"/>
            <a:r>
              <a:rPr lang="en-US" altLang="en-US" b="1" dirty="0" smtClean="0"/>
              <a:t>Contd..</a:t>
            </a:r>
            <a:endParaRPr lang="en-US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1266" y="5498068"/>
            <a:ext cx="22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Independent Variable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418666" y="3377566"/>
            <a:ext cx="22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ependent Variable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8499" y="4239366"/>
            <a:ext cx="23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Regression line (-Re) </a:t>
            </a:r>
          </a:p>
        </p:txBody>
      </p:sp>
      <p:cxnSp>
        <p:nvCxnSpPr>
          <p:cNvPr id="17" name="Curved Connector 16"/>
          <p:cNvCxnSpPr>
            <a:stCxn id="27" idx="1"/>
          </p:cNvCxnSpPr>
          <p:nvPr/>
        </p:nvCxnSpPr>
        <p:spPr>
          <a:xfrm rot="10800000" flipV="1">
            <a:off x="5521353" y="4424031"/>
            <a:ext cx="797146" cy="287465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5257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687414412</TotalTime>
  <Pages>125</Pages>
  <Words>637</Words>
  <Application>Microsoft Office PowerPoint</Application>
  <PresentationFormat>On-screen Show (4:3)</PresentationFormat>
  <Paragraphs>264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Garamond</vt:lpstr>
      <vt:lpstr>Times New Roman</vt:lpstr>
      <vt:lpstr>Cambria Math</vt:lpstr>
      <vt:lpstr>Calibri</vt:lpstr>
      <vt:lpstr>Arial</vt:lpstr>
      <vt:lpstr>Wingdings</vt:lpstr>
      <vt:lpstr>Symbol</vt:lpstr>
      <vt:lpstr>Office Theme</vt:lpstr>
      <vt:lpstr>Equation</vt:lpstr>
      <vt:lpstr>Regression </vt:lpstr>
      <vt:lpstr>Learning Objectives</vt:lpstr>
      <vt:lpstr>What is Regression</vt:lpstr>
      <vt:lpstr>Uses of Regression</vt:lpstr>
      <vt:lpstr>Regression  Selection Criteria</vt:lpstr>
      <vt:lpstr>Where is  Linear Regression used?</vt:lpstr>
      <vt:lpstr>Understand the  Linear Regression Algorithm</vt:lpstr>
      <vt:lpstr>Contd..</vt:lpstr>
      <vt:lpstr>Contd..</vt:lpstr>
      <vt:lpstr>Understand the  Linear Regression Algorithm</vt:lpstr>
      <vt:lpstr>Understand the  Linear Regression Algorithm</vt:lpstr>
      <vt:lpstr>Estimating Parameters: Least Means Squares Method</vt:lpstr>
      <vt:lpstr>Thinking Challenge</vt:lpstr>
      <vt:lpstr>Thinking Challenge</vt:lpstr>
      <vt:lpstr>Thinking Challenge</vt:lpstr>
      <vt:lpstr>Thinking Challenge</vt:lpstr>
      <vt:lpstr>Thinking Challenge</vt:lpstr>
      <vt:lpstr>  Least Mean Squares</vt:lpstr>
      <vt:lpstr>Coefficient Equations</vt:lpstr>
      <vt:lpstr>Parameter Estimation Example</vt:lpstr>
      <vt:lpstr>PowerPoint Presentation</vt:lpstr>
      <vt:lpstr>Least Mean Square Error </vt:lpstr>
      <vt:lpstr>What is R Square value</vt:lpstr>
      <vt:lpstr>Calculation of R^2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11: Simple Linear Regression</dc:title>
  <dc:subject>Statistics422</dc:subject>
  <dc:creator>D. Todem</dc:creator>
  <cp:keywords>chap. 11, simple linear regression, correlation</cp:keywords>
  <cp:lastModifiedBy>anuj Kumar Jain</cp:lastModifiedBy>
  <cp:revision>206</cp:revision>
  <cp:lastPrinted>1995-07-04T22:12:30Z</cp:lastPrinted>
  <dcterms:created xsi:type="dcterms:W3CDTF">1995-07-14T16:13:14Z</dcterms:created>
  <dcterms:modified xsi:type="dcterms:W3CDTF">2019-01-28T18:12:25Z</dcterms:modified>
</cp:coreProperties>
</file>