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1" r:id="rId3"/>
    <p:sldId id="257" r:id="rId4"/>
    <p:sldId id="258" r:id="rId5"/>
    <p:sldId id="260" r:id="rId6"/>
    <p:sldId id="289" r:id="rId7"/>
    <p:sldId id="261" r:id="rId8"/>
    <p:sldId id="262" r:id="rId9"/>
    <p:sldId id="271" r:id="rId10"/>
    <p:sldId id="280" r:id="rId11"/>
    <p:sldId id="288" r:id="rId12"/>
    <p:sldId id="267" r:id="rId13"/>
    <p:sldId id="269" r:id="rId14"/>
    <p:sldId id="263" r:id="rId15"/>
    <p:sldId id="265" r:id="rId16"/>
    <p:sldId id="266" r:id="rId17"/>
    <p:sldId id="268" r:id="rId18"/>
    <p:sldId id="290" r:id="rId19"/>
    <p:sldId id="264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9FDB"/>
    <a:srgbClr val="3F99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899" autoAdjust="0"/>
  </p:normalViewPr>
  <p:slideViewPr>
    <p:cSldViewPr snapToGrid="0">
      <p:cViewPr>
        <p:scale>
          <a:sx n="50" d="100"/>
          <a:sy n="50" d="100"/>
        </p:scale>
        <p:origin x="1934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B9E4E9-2C4B-4F2D-8F9C-D7F1ACE1A57C}" type="doc">
      <dgm:prSet loTypeId="urn:microsoft.com/office/officeart/2005/8/layout/gear1" loCatId="cycle" qsTypeId="urn:microsoft.com/office/officeart/2005/8/quickstyle/simple5" qsCatId="simple" csTypeId="urn:microsoft.com/office/officeart/2005/8/colors/colorful5" csCatId="colorful" phldr="1"/>
      <dgm:spPr/>
    </dgm:pt>
    <dgm:pt modelId="{84939692-473B-43F0-AB36-FBFF6C228540}">
      <dgm:prSet phldrT="[Text]"/>
      <dgm:spPr/>
      <dgm:t>
        <a:bodyPr/>
        <a:lstStyle/>
        <a:p>
          <a:r>
            <a:rPr lang="en-US" dirty="0">
              <a:latin typeface="Agency FB" panose="020B0503020202020204" pitchFamily="34" charset="0"/>
            </a:rPr>
            <a:t>Independently Deployable</a:t>
          </a:r>
        </a:p>
      </dgm:t>
    </dgm:pt>
    <dgm:pt modelId="{460507FA-B5DA-4B1D-AD4C-C6801B06FDE8}" type="parTrans" cxnId="{E1A2155F-4271-4BDB-9DE8-68DA8A057F11}">
      <dgm:prSet/>
      <dgm:spPr/>
      <dgm:t>
        <a:bodyPr/>
        <a:lstStyle/>
        <a:p>
          <a:endParaRPr lang="en-US"/>
        </a:p>
      </dgm:t>
    </dgm:pt>
    <dgm:pt modelId="{D250EB21-4589-48AF-9493-18E29A0C867D}" type="sibTrans" cxnId="{E1A2155F-4271-4BDB-9DE8-68DA8A057F11}">
      <dgm:prSet/>
      <dgm:spPr/>
      <dgm:t>
        <a:bodyPr/>
        <a:lstStyle/>
        <a:p>
          <a:endParaRPr lang="en-US"/>
        </a:p>
      </dgm:t>
    </dgm:pt>
    <dgm:pt modelId="{92D175C4-56D3-4688-BC3A-52E9DE7643DF}">
      <dgm:prSet phldrT="[Text]"/>
      <dgm:spPr/>
      <dgm:t>
        <a:bodyPr/>
        <a:lstStyle/>
        <a:p>
          <a:r>
            <a:rPr lang="en-US" dirty="0">
              <a:latin typeface="Agency FB" panose="020B0503020202020204" pitchFamily="34" charset="0"/>
            </a:rPr>
            <a:t>Polyglot</a:t>
          </a:r>
        </a:p>
      </dgm:t>
    </dgm:pt>
    <dgm:pt modelId="{2B419580-3B93-499F-ADDD-EAE8E0F6C751}" type="parTrans" cxnId="{1C896D3E-720F-4F76-AE65-7E2E535B7BA3}">
      <dgm:prSet/>
      <dgm:spPr/>
      <dgm:t>
        <a:bodyPr/>
        <a:lstStyle/>
        <a:p>
          <a:endParaRPr lang="en-US"/>
        </a:p>
      </dgm:t>
    </dgm:pt>
    <dgm:pt modelId="{5C5744A3-DCAF-4549-AB3A-9D5493EF823B}" type="sibTrans" cxnId="{1C896D3E-720F-4F76-AE65-7E2E535B7BA3}">
      <dgm:prSet/>
      <dgm:spPr/>
      <dgm:t>
        <a:bodyPr/>
        <a:lstStyle/>
        <a:p>
          <a:endParaRPr lang="en-US"/>
        </a:p>
      </dgm:t>
    </dgm:pt>
    <dgm:pt modelId="{27BCBB98-B287-4288-9B68-C5F9454EC293}">
      <dgm:prSet phldrT="[Text]"/>
      <dgm:spPr/>
      <dgm:t>
        <a:bodyPr/>
        <a:lstStyle/>
        <a:p>
          <a:r>
            <a:rPr lang="en-US" dirty="0">
              <a:latin typeface="Agency FB" panose="020B0503020202020204" pitchFamily="34" charset="0"/>
            </a:rPr>
            <a:t>Autonomous</a:t>
          </a:r>
        </a:p>
      </dgm:t>
    </dgm:pt>
    <dgm:pt modelId="{5E5F6370-7176-4F69-A897-D2AC054C0424}" type="parTrans" cxnId="{613F9F77-2B44-4C0B-85AF-D4ECE60D5D5C}">
      <dgm:prSet/>
      <dgm:spPr/>
      <dgm:t>
        <a:bodyPr/>
        <a:lstStyle/>
        <a:p>
          <a:endParaRPr lang="en-US"/>
        </a:p>
      </dgm:t>
    </dgm:pt>
    <dgm:pt modelId="{82BF68A1-EDB4-440C-B327-9B625EA113CD}" type="sibTrans" cxnId="{613F9F77-2B44-4C0B-85AF-D4ECE60D5D5C}">
      <dgm:prSet/>
      <dgm:spPr/>
      <dgm:t>
        <a:bodyPr/>
        <a:lstStyle/>
        <a:p>
          <a:endParaRPr lang="en-US"/>
        </a:p>
      </dgm:t>
    </dgm:pt>
    <dgm:pt modelId="{D99E53FB-911B-4867-9710-07BBB5630FFD}" type="pres">
      <dgm:prSet presAssocID="{1EB9E4E9-2C4B-4F2D-8F9C-D7F1ACE1A57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14780BB-058E-4CFC-926A-D6BB8DADA729}" type="pres">
      <dgm:prSet presAssocID="{84939692-473B-43F0-AB36-FBFF6C228540}" presName="gear1" presStyleLbl="node1" presStyleIdx="0" presStyleCnt="3">
        <dgm:presLayoutVars>
          <dgm:chMax val="1"/>
          <dgm:bulletEnabled val="1"/>
        </dgm:presLayoutVars>
      </dgm:prSet>
      <dgm:spPr/>
    </dgm:pt>
    <dgm:pt modelId="{059ABC89-FCF8-427E-90C0-AEF7AC4918B1}" type="pres">
      <dgm:prSet presAssocID="{84939692-473B-43F0-AB36-FBFF6C228540}" presName="gear1srcNode" presStyleLbl="node1" presStyleIdx="0" presStyleCnt="3"/>
      <dgm:spPr/>
    </dgm:pt>
    <dgm:pt modelId="{C0C02F1E-6061-493B-AFE5-84079A502028}" type="pres">
      <dgm:prSet presAssocID="{84939692-473B-43F0-AB36-FBFF6C228540}" presName="gear1dstNode" presStyleLbl="node1" presStyleIdx="0" presStyleCnt="3"/>
      <dgm:spPr/>
    </dgm:pt>
    <dgm:pt modelId="{E6450C53-E7AE-428D-AFC0-CA0B3A991C18}" type="pres">
      <dgm:prSet presAssocID="{92D175C4-56D3-4688-BC3A-52E9DE7643DF}" presName="gear2" presStyleLbl="node1" presStyleIdx="1" presStyleCnt="3">
        <dgm:presLayoutVars>
          <dgm:chMax val="1"/>
          <dgm:bulletEnabled val="1"/>
        </dgm:presLayoutVars>
      </dgm:prSet>
      <dgm:spPr/>
    </dgm:pt>
    <dgm:pt modelId="{EDB547D0-E751-4E2D-8B67-40C9F396DC43}" type="pres">
      <dgm:prSet presAssocID="{92D175C4-56D3-4688-BC3A-52E9DE7643DF}" presName="gear2srcNode" presStyleLbl="node1" presStyleIdx="1" presStyleCnt="3"/>
      <dgm:spPr/>
    </dgm:pt>
    <dgm:pt modelId="{2EE1464E-7C13-4586-8481-C60BFAA36AEB}" type="pres">
      <dgm:prSet presAssocID="{92D175C4-56D3-4688-BC3A-52E9DE7643DF}" presName="gear2dstNode" presStyleLbl="node1" presStyleIdx="1" presStyleCnt="3"/>
      <dgm:spPr/>
    </dgm:pt>
    <dgm:pt modelId="{62E4D866-B5CA-48BF-9F18-2B218ABDD8CF}" type="pres">
      <dgm:prSet presAssocID="{27BCBB98-B287-4288-9B68-C5F9454EC293}" presName="gear3" presStyleLbl="node1" presStyleIdx="2" presStyleCnt="3"/>
      <dgm:spPr/>
    </dgm:pt>
    <dgm:pt modelId="{DAC61FEC-840D-45CA-958C-E5663C6DB6BA}" type="pres">
      <dgm:prSet presAssocID="{27BCBB98-B287-4288-9B68-C5F9454EC293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74431325-1A4B-4392-AA16-DD8AC480DDDA}" type="pres">
      <dgm:prSet presAssocID="{27BCBB98-B287-4288-9B68-C5F9454EC293}" presName="gear3srcNode" presStyleLbl="node1" presStyleIdx="2" presStyleCnt="3"/>
      <dgm:spPr/>
    </dgm:pt>
    <dgm:pt modelId="{365F184C-DCA1-4AEF-8E6A-F97A3F21340F}" type="pres">
      <dgm:prSet presAssocID="{27BCBB98-B287-4288-9B68-C5F9454EC293}" presName="gear3dstNode" presStyleLbl="node1" presStyleIdx="2" presStyleCnt="3"/>
      <dgm:spPr/>
    </dgm:pt>
    <dgm:pt modelId="{C783046B-D6B6-40E6-85D1-01F59138B7FE}" type="pres">
      <dgm:prSet presAssocID="{D250EB21-4589-48AF-9493-18E29A0C867D}" presName="connector1" presStyleLbl="sibTrans2D1" presStyleIdx="0" presStyleCnt="3"/>
      <dgm:spPr/>
    </dgm:pt>
    <dgm:pt modelId="{F5EAA485-C8B4-4009-A1FF-8C3544CBC026}" type="pres">
      <dgm:prSet presAssocID="{5C5744A3-DCAF-4549-AB3A-9D5493EF823B}" presName="connector2" presStyleLbl="sibTrans2D1" presStyleIdx="1" presStyleCnt="3"/>
      <dgm:spPr/>
    </dgm:pt>
    <dgm:pt modelId="{BB8476AC-B250-4DD8-AB94-2DE1D95BE22E}" type="pres">
      <dgm:prSet presAssocID="{82BF68A1-EDB4-440C-B327-9B625EA113CD}" presName="connector3" presStyleLbl="sibTrans2D1" presStyleIdx="2" presStyleCnt="3"/>
      <dgm:spPr/>
    </dgm:pt>
  </dgm:ptLst>
  <dgm:cxnLst>
    <dgm:cxn modelId="{8884620E-9378-4B87-B8D2-D586C4B543C1}" type="presOf" srcId="{27BCBB98-B287-4288-9B68-C5F9454EC293}" destId="{365F184C-DCA1-4AEF-8E6A-F97A3F21340F}" srcOrd="3" destOrd="0" presId="urn:microsoft.com/office/officeart/2005/8/layout/gear1"/>
    <dgm:cxn modelId="{96BC5B15-BA24-4A58-A9BD-35F5A8C750F3}" type="presOf" srcId="{1EB9E4E9-2C4B-4F2D-8F9C-D7F1ACE1A57C}" destId="{D99E53FB-911B-4867-9710-07BBB5630FFD}" srcOrd="0" destOrd="0" presId="urn:microsoft.com/office/officeart/2005/8/layout/gear1"/>
    <dgm:cxn modelId="{A9990D1A-A152-40D5-9AB4-117E67C6B31A}" type="presOf" srcId="{84939692-473B-43F0-AB36-FBFF6C228540}" destId="{059ABC89-FCF8-427E-90C0-AEF7AC4918B1}" srcOrd="1" destOrd="0" presId="urn:microsoft.com/office/officeart/2005/8/layout/gear1"/>
    <dgm:cxn modelId="{6C593136-C0D8-447C-99D8-BDA958661B8C}" type="presOf" srcId="{27BCBB98-B287-4288-9B68-C5F9454EC293}" destId="{62E4D866-B5CA-48BF-9F18-2B218ABDD8CF}" srcOrd="0" destOrd="0" presId="urn:microsoft.com/office/officeart/2005/8/layout/gear1"/>
    <dgm:cxn modelId="{1C896D3E-720F-4F76-AE65-7E2E535B7BA3}" srcId="{1EB9E4E9-2C4B-4F2D-8F9C-D7F1ACE1A57C}" destId="{92D175C4-56D3-4688-BC3A-52E9DE7643DF}" srcOrd="1" destOrd="0" parTransId="{2B419580-3B93-499F-ADDD-EAE8E0F6C751}" sibTransId="{5C5744A3-DCAF-4549-AB3A-9D5493EF823B}"/>
    <dgm:cxn modelId="{E1A2155F-4271-4BDB-9DE8-68DA8A057F11}" srcId="{1EB9E4E9-2C4B-4F2D-8F9C-D7F1ACE1A57C}" destId="{84939692-473B-43F0-AB36-FBFF6C228540}" srcOrd="0" destOrd="0" parTransId="{460507FA-B5DA-4B1D-AD4C-C6801B06FDE8}" sibTransId="{D250EB21-4589-48AF-9493-18E29A0C867D}"/>
    <dgm:cxn modelId="{62F15F5F-E880-4953-80A8-68DA2E75003F}" type="presOf" srcId="{92D175C4-56D3-4688-BC3A-52E9DE7643DF}" destId="{E6450C53-E7AE-428D-AFC0-CA0B3A991C18}" srcOrd="0" destOrd="0" presId="urn:microsoft.com/office/officeart/2005/8/layout/gear1"/>
    <dgm:cxn modelId="{D75F334F-D842-4CFB-A3F0-099074D4BFFA}" type="presOf" srcId="{D250EB21-4589-48AF-9493-18E29A0C867D}" destId="{C783046B-D6B6-40E6-85D1-01F59138B7FE}" srcOrd="0" destOrd="0" presId="urn:microsoft.com/office/officeart/2005/8/layout/gear1"/>
    <dgm:cxn modelId="{D57C9F50-722C-4E6C-9635-D74AF50B5B30}" type="presOf" srcId="{27BCBB98-B287-4288-9B68-C5F9454EC293}" destId="{DAC61FEC-840D-45CA-958C-E5663C6DB6BA}" srcOrd="1" destOrd="0" presId="urn:microsoft.com/office/officeart/2005/8/layout/gear1"/>
    <dgm:cxn modelId="{613F9F77-2B44-4C0B-85AF-D4ECE60D5D5C}" srcId="{1EB9E4E9-2C4B-4F2D-8F9C-D7F1ACE1A57C}" destId="{27BCBB98-B287-4288-9B68-C5F9454EC293}" srcOrd="2" destOrd="0" parTransId="{5E5F6370-7176-4F69-A897-D2AC054C0424}" sibTransId="{82BF68A1-EDB4-440C-B327-9B625EA113CD}"/>
    <dgm:cxn modelId="{8EC5669A-70E8-4291-AAC4-BCE385816E75}" type="presOf" srcId="{92D175C4-56D3-4688-BC3A-52E9DE7643DF}" destId="{2EE1464E-7C13-4586-8481-C60BFAA36AEB}" srcOrd="2" destOrd="0" presId="urn:microsoft.com/office/officeart/2005/8/layout/gear1"/>
    <dgm:cxn modelId="{560469AB-E01A-4927-B153-4BBDE2D855B8}" type="presOf" srcId="{5C5744A3-DCAF-4549-AB3A-9D5493EF823B}" destId="{F5EAA485-C8B4-4009-A1FF-8C3544CBC026}" srcOrd="0" destOrd="0" presId="urn:microsoft.com/office/officeart/2005/8/layout/gear1"/>
    <dgm:cxn modelId="{5C4A4ECD-9ED4-41C8-AB77-237569358733}" type="presOf" srcId="{82BF68A1-EDB4-440C-B327-9B625EA113CD}" destId="{BB8476AC-B250-4DD8-AB94-2DE1D95BE22E}" srcOrd="0" destOrd="0" presId="urn:microsoft.com/office/officeart/2005/8/layout/gear1"/>
    <dgm:cxn modelId="{D7A26ED2-A83B-463E-A3AB-A74B5C8383B2}" type="presOf" srcId="{92D175C4-56D3-4688-BC3A-52E9DE7643DF}" destId="{EDB547D0-E751-4E2D-8B67-40C9F396DC43}" srcOrd="1" destOrd="0" presId="urn:microsoft.com/office/officeart/2005/8/layout/gear1"/>
    <dgm:cxn modelId="{2AF93DDB-5FFD-4421-8363-45B605FFF30C}" type="presOf" srcId="{84939692-473B-43F0-AB36-FBFF6C228540}" destId="{C0C02F1E-6061-493B-AFE5-84079A502028}" srcOrd="2" destOrd="0" presId="urn:microsoft.com/office/officeart/2005/8/layout/gear1"/>
    <dgm:cxn modelId="{F739FDF9-7CAC-4910-A447-9FC454211E22}" type="presOf" srcId="{84939692-473B-43F0-AB36-FBFF6C228540}" destId="{114780BB-058E-4CFC-926A-D6BB8DADA729}" srcOrd="0" destOrd="0" presId="urn:microsoft.com/office/officeart/2005/8/layout/gear1"/>
    <dgm:cxn modelId="{E7A63EFB-F792-479D-9429-A62861D492FC}" type="presOf" srcId="{27BCBB98-B287-4288-9B68-C5F9454EC293}" destId="{74431325-1A4B-4392-AA16-DD8AC480DDDA}" srcOrd="2" destOrd="0" presId="urn:microsoft.com/office/officeart/2005/8/layout/gear1"/>
    <dgm:cxn modelId="{CE5FB478-535C-4ACE-865C-947B72FF1DE1}" type="presParOf" srcId="{D99E53FB-911B-4867-9710-07BBB5630FFD}" destId="{114780BB-058E-4CFC-926A-D6BB8DADA729}" srcOrd="0" destOrd="0" presId="urn:microsoft.com/office/officeart/2005/8/layout/gear1"/>
    <dgm:cxn modelId="{DB2E598F-7B1F-4E41-A2FA-781E51AD5443}" type="presParOf" srcId="{D99E53FB-911B-4867-9710-07BBB5630FFD}" destId="{059ABC89-FCF8-427E-90C0-AEF7AC4918B1}" srcOrd="1" destOrd="0" presId="urn:microsoft.com/office/officeart/2005/8/layout/gear1"/>
    <dgm:cxn modelId="{B76D121D-6318-4D37-B91B-F386BD88A728}" type="presParOf" srcId="{D99E53FB-911B-4867-9710-07BBB5630FFD}" destId="{C0C02F1E-6061-493B-AFE5-84079A502028}" srcOrd="2" destOrd="0" presId="urn:microsoft.com/office/officeart/2005/8/layout/gear1"/>
    <dgm:cxn modelId="{5280CFF8-4847-4E2B-A50B-12DEC44188D5}" type="presParOf" srcId="{D99E53FB-911B-4867-9710-07BBB5630FFD}" destId="{E6450C53-E7AE-428D-AFC0-CA0B3A991C18}" srcOrd="3" destOrd="0" presId="urn:microsoft.com/office/officeart/2005/8/layout/gear1"/>
    <dgm:cxn modelId="{F0BD23FE-9ACD-44BB-94FF-C32F008C636F}" type="presParOf" srcId="{D99E53FB-911B-4867-9710-07BBB5630FFD}" destId="{EDB547D0-E751-4E2D-8B67-40C9F396DC43}" srcOrd="4" destOrd="0" presId="urn:microsoft.com/office/officeart/2005/8/layout/gear1"/>
    <dgm:cxn modelId="{519919E0-C4F6-4929-B20A-D6E2D7D25E72}" type="presParOf" srcId="{D99E53FB-911B-4867-9710-07BBB5630FFD}" destId="{2EE1464E-7C13-4586-8481-C60BFAA36AEB}" srcOrd="5" destOrd="0" presId="urn:microsoft.com/office/officeart/2005/8/layout/gear1"/>
    <dgm:cxn modelId="{24B0A2BD-452B-45F6-8D9F-1B282D92B993}" type="presParOf" srcId="{D99E53FB-911B-4867-9710-07BBB5630FFD}" destId="{62E4D866-B5CA-48BF-9F18-2B218ABDD8CF}" srcOrd="6" destOrd="0" presId="urn:microsoft.com/office/officeart/2005/8/layout/gear1"/>
    <dgm:cxn modelId="{C7908398-7333-4EC8-890A-C5D0CC4DC60A}" type="presParOf" srcId="{D99E53FB-911B-4867-9710-07BBB5630FFD}" destId="{DAC61FEC-840D-45CA-958C-E5663C6DB6BA}" srcOrd="7" destOrd="0" presId="urn:microsoft.com/office/officeart/2005/8/layout/gear1"/>
    <dgm:cxn modelId="{163C68B4-7E73-4BE2-B59A-4E2DE44A9359}" type="presParOf" srcId="{D99E53FB-911B-4867-9710-07BBB5630FFD}" destId="{74431325-1A4B-4392-AA16-DD8AC480DDDA}" srcOrd="8" destOrd="0" presId="urn:microsoft.com/office/officeart/2005/8/layout/gear1"/>
    <dgm:cxn modelId="{72E477FD-A360-40DF-A5C4-D7CB97F14F04}" type="presParOf" srcId="{D99E53FB-911B-4867-9710-07BBB5630FFD}" destId="{365F184C-DCA1-4AEF-8E6A-F97A3F21340F}" srcOrd="9" destOrd="0" presId="urn:microsoft.com/office/officeart/2005/8/layout/gear1"/>
    <dgm:cxn modelId="{6CF3FF71-8811-4AA6-A308-9B9437037C97}" type="presParOf" srcId="{D99E53FB-911B-4867-9710-07BBB5630FFD}" destId="{C783046B-D6B6-40E6-85D1-01F59138B7FE}" srcOrd="10" destOrd="0" presId="urn:microsoft.com/office/officeart/2005/8/layout/gear1"/>
    <dgm:cxn modelId="{A59E78E6-6D8E-46D6-9C4E-69D09CBC4F65}" type="presParOf" srcId="{D99E53FB-911B-4867-9710-07BBB5630FFD}" destId="{F5EAA485-C8B4-4009-A1FF-8C3544CBC026}" srcOrd="11" destOrd="0" presId="urn:microsoft.com/office/officeart/2005/8/layout/gear1"/>
    <dgm:cxn modelId="{0E05259F-8473-41E9-AAC9-27C1B3458C39}" type="presParOf" srcId="{D99E53FB-911B-4867-9710-07BBB5630FFD}" destId="{BB8476AC-B250-4DD8-AB94-2DE1D95BE22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780BB-058E-4CFC-926A-D6BB8DADA729}">
      <dsp:nvSpPr>
        <dsp:cNvPr id="0" name=""/>
        <dsp:cNvSpPr/>
      </dsp:nvSpPr>
      <dsp:spPr>
        <a:xfrm>
          <a:off x="3793066" y="2438400"/>
          <a:ext cx="2980266" cy="2980266"/>
        </a:xfrm>
        <a:prstGeom prst="gear9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gency FB" panose="020B0503020202020204" pitchFamily="34" charset="0"/>
            </a:rPr>
            <a:t>Independently Deployable</a:t>
          </a:r>
        </a:p>
      </dsp:txBody>
      <dsp:txXfrm>
        <a:off x="4392232" y="3136513"/>
        <a:ext cx="1781934" cy="1531918"/>
      </dsp:txXfrm>
    </dsp:sp>
    <dsp:sp modelId="{E6450C53-E7AE-428D-AFC0-CA0B3A991C18}">
      <dsp:nvSpPr>
        <dsp:cNvPr id="0" name=""/>
        <dsp:cNvSpPr/>
      </dsp:nvSpPr>
      <dsp:spPr>
        <a:xfrm>
          <a:off x="2059093" y="1733973"/>
          <a:ext cx="2167466" cy="2167466"/>
        </a:xfrm>
        <a:prstGeom prst="gear6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gency FB" panose="020B0503020202020204" pitchFamily="34" charset="0"/>
            </a:rPr>
            <a:t>Polyglot</a:t>
          </a:r>
        </a:p>
      </dsp:txBody>
      <dsp:txXfrm>
        <a:off x="2604759" y="2282937"/>
        <a:ext cx="1076134" cy="1069538"/>
      </dsp:txXfrm>
    </dsp:sp>
    <dsp:sp modelId="{62E4D866-B5CA-48BF-9F18-2B218ABDD8CF}">
      <dsp:nvSpPr>
        <dsp:cNvPr id="0" name=""/>
        <dsp:cNvSpPr/>
      </dsp:nvSpPr>
      <dsp:spPr>
        <a:xfrm rot="20700000">
          <a:off x="3273095" y="238642"/>
          <a:ext cx="2123675" cy="2123675"/>
        </a:xfrm>
        <a:prstGeom prst="gear6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gency FB" panose="020B0503020202020204" pitchFamily="34" charset="0"/>
            </a:rPr>
            <a:t>Autonomous</a:t>
          </a:r>
        </a:p>
      </dsp:txBody>
      <dsp:txXfrm rot="-20700000">
        <a:off x="3738879" y="704426"/>
        <a:ext cx="1192106" cy="1192106"/>
      </dsp:txXfrm>
    </dsp:sp>
    <dsp:sp modelId="{C783046B-D6B6-40E6-85D1-01F59138B7FE}">
      <dsp:nvSpPr>
        <dsp:cNvPr id="0" name=""/>
        <dsp:cNvSpPr/>
      </dsp:nvSpPr>
      <dsp:spPr>
        <a:xfrm>
          <a:off x="3577577" y="1980864"/>
          <a:ext cx="3814741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EAA485-C8B4-4009-A1FF-8C3544CBC026}">
      <dsp:nvSpPr>
        <dsp:cNvPr id="0" name=""/>
        <dsp:cNvSpPr/>
      </dsp:nvSpPr>
      <dsp:spPr>
        <a:xfrm>
          <a:off x="1675238" y="1249140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B8476AC-B250-4DD8-AB94-2DE1D95BE22E}">
      <dsp:nvSpPr>
        <dsp:cNvPr id="0" name=""/>
        <dsp:cNvSpPr/>
      </dsp:nvSpPr>
      <dsp:spPr>
        <a:xfrm>
          <a:off x="2781867" y="-231776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5F16C-5364-4375-B8F5-4FCBABEAF3E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86464-E760-416C-AE38-1A8971F6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23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86464-E760-416C-AE38-1A8971F6B4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16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86464-E760-416C-AE38-1A8971F6B4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51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https://www.igvita.com/2012/07/19/latency-the-new-web-performance-bottleneck/</a:t>
            </a:r>
          </a:p>
          <a:p>
            <a:endParaRPr lang="en-US" dirty="0"/>
          </a:p>
          <a:p>
            <a:r>
              <a:rPr lang="en-US" dirty="0"/>
              <a:t>https://gist.github.com/jboner/2841832</a:t>
            </a:r>
          </a:p>
          <a:p>
            <a:endParaRPr lang="en-US" dirty="0"/>
          </a:p>
          <a:p>
            <a:r>
              <a:rPr lang="en-US" dirty="0"/>
              <a:t>https://blog.bytebytego.com/p/ep22-latency-numbers-you-should-know</a:t>
            </a:r>
          </a:p>
          <a:p>
            <a:endParaRPr lang="en-US" dirty="0"/>
          </a:p>
          <a:p>
            <a:r>
              <a:rPr lang="en-US" dirty="0"/>
              <a:t>https://docs.google.com/a/chromium.org/viewer?a=v&amp;pid=sites&amp;srcid=Y2hyb21pdW0ub3JnfGRldnxneDoxMzcyOWI1N2I4YzI3NzE2</a:t>
            </a:r>
          </a:p>
          <a:p>
            <a:endParaRPr lang="en-US" dirty="0"/>
          </a:p>
          <a:p>
            <a:r>
              <a:rPr lang="en-US" dirty="0"/>
              <a:t>https://www.cloudping.co/</a:t>
            </a:r>
          </a:p>
          <a:p>
            <a:endParaRPr lang="en-US" dirty="0"/>
          </a:p>
          <a:p>
            <a:r>
              <a:rPr lang="en-US" dirty="0"/>
              <a:t>https://aws-latency-test.com/</a:t>
            </a:r>
          </a:p>
          <a:p>
            <a:endParaRPr lang="en-US" dirty="0"/>
          </a:p>
          <a:p>
            <a:r>
              <a:rPr lang="en-US" dirty="0"/>
              <a:t>https://en.wikipedia.org/wiki/Fallacies_of_distributed_computing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https://d1.awsstatic.com/architecture-diagrams/ArchitectureDiagrams/unreal-engines-pixel-streaming-on-aws-ra.pdf?did=wp_card&amp;trk=wp_card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86464-E760-416C-AE38-1A8971F6B4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47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SRP, no microservice size,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86464-E760-416C-AE38-1A8971F6B4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21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Fiber is 1.5x slower</a:t>
            </a:r>
          </a:p>
          <a:p>
            <a:pPr marL="171450" indent="-171450">
              <a:buFontTx/>
              <a:buChar char="-"/>
            </a:pPr>
            <a:r>
              <a:rPr lang="en-US" dirty="0"/>
              <a:t>Eventual Consistency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Pressure increasing replication latency leads to increase of replication 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86464-E760-416C-AE38-1A8971F6B4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38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https://tech-lagoon.com/imagechef/en/white-to-transparent.html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86464-E760-416C-AE38-1A8971F6B4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23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86464-E760-416C-AE38-1A8971F6B4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49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TCP leaky abstraction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CAP theorem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86464-E760-416C-AE38-1A8971F6B4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75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Sun Microsystems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CAP theorem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86464-E760-416C-AE38-1A8971F6B4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30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86464-E760-416C-AE38-1A8971F6B4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86464-E760-416C-AE38-1A8971F6B4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96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B619-6954-BE27-E644-0F0824EBE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EE805-0B7C-88C7-9DB7-D5A51ED77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DEF7E-0F78-4D56-81F9-49F0383E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B34D-DF6C-4979-B9BF-7911EABA257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40C9A-4D50-3245-8E74-14D05906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6C9CF-735A-0E83-2375-ABA7B22A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5EDE-7F68-4BC8-9EC8-1C762C1F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4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055D-3D95-FC1D-1DDB-30796CC7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108E5-CC26-10DE-FBC4-AAF119156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CFB66-C500-968C-CFC7-B4E2BF2DD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B34D-DF6C-4979-B9BF-7911EABA257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7F9C8-BF4A-04A8-5931-76AE8EA5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D4A9C-D273-6417-02B4-0AD70D61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5EDE-7F68-4BC8-9EC8-1C762C1F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6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16D255-96DC-7975-3D86-839A25079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E01B9-8ED6-DA49-BBB3-F06817A6E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8E3B8-6A4A-5115-8FD4-76E0E051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B34D-DF6C-4979-B9BF-7911EABA257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9925F-B0DB-8F7A-5BB9-66F99198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AC7E1-6DAD-2C1D-C4FB-6BB8B4E6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5EDE-7F68-4BC8-9EC8-1C762C1F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45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gradFill>
          <a:gsLst>
            <a:gs pos="0">
              <a:srgbClr val="201F1F"/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EF0D4-5A4F-4CA3-815C-00B7D603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1A03-4B70-45D5-96E7-D979506502C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2C660-C322-4D60-B12C-BC25E347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A028D-F3A9-41D7-B152-7132EC1B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FA14-1848-419C-88DC-1161D038E0A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FD937A-B4B1-426E-81A9-2CEB5B719E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029" y="6356350"/>
            <a:ext cx="1066800" cy="37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3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BCF87-FA02-8107-0EB3-471110F2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4E1BF-CFB8-34E0-4623-5013DEDBC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27E2B-A7CA-7E1D-024B-C85C8D93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B34D-DF6C-4979-B9BF-7911EABA257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B79DB-0C6F-D893-7781-A799E764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24677-F940-2722-181E-00058ACE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5EDE-7F68-4BC8-9EC8-1C762C1F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5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BB38-C81E-E8F7-0C77-80F39451B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5A290-C9A3-99E4-1FCA-B42086C90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60FBA-2399-E01D-DCF2-64445873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B34D-DF6C-4979-B9BF-7911EABA257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01C3E-FE01-B674-A596-82823807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1B3DC-DD66-EC80-48B9-1073A59B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5EDE-7F68-4BC8-9EC8-1C762C1F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6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645D8-F961-995C-1899-C8CCE7E2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AB0A0-2548-781A-37E9-88A9155CE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EC1DC-DF6E-ADD7-5721-C56E3CC1C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1C1EB-968D-65D1-5A4C-857D2C86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B34D-DF6C-4979-B9BF-7911EABA257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AC414-BFC6-CC16-8BB8-9F0EFD76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101A1-4E49-A9B8-5FD0-9F2AF218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5EDE-7F68-4BC8-9EC8-1C762C1F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3B34B-AAB7-7CF8-5A54-8D9C3532C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8C526-BC31-0690-758B-8DDCC87A7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838AA-9896-6288-F30E-2B4185392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3ADB8-384E-B8C2-433F-58B05B0BF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22595-905B-5AEF-3D56-B7E61247E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889DA0-4338-38DC-2910-5090C6EE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B34D-DF6C-4979-B9BF-7911EABA257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C72BD-DB77-C384-E4F9-14048DB0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C7F6E-6A2D-CD10-D675-75E622C1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5EDE-7F68-4BC8-9EC8-1C762C1F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47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100000">
              <a:schemeClr val="tx1"/>
            </a:gs>
            <a:gs pos="0">
              <a:srgbClr val="3F998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744E4-C485-E0AC-D5DC-79A4C9C5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A46275-783D-FCB6-81D4-FEE9741E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B34D-DF6C-4979-B9BF-7911EABA257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07166-928D-7A3B-10AE-3C94361C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FB80E-6D78-CEC9-FCFF-E03549B8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5EDE-7F68-4BC8-9EC8-1C762C1F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7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F1FDF-0A4D-4DB7-15F7-DFFF404F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B34D-DF6C-4979-B9BF-7911EABA257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A9553C-AB61-DBF3-F4BA-0C16C2B0A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48F5C-6F87-0CDF-C112-CC71BCD0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5EDE-7F68-4BC8-9EC8-1C762C1F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8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A2093-A3F0-7213-12B7-0DB0F40F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A5D-DD53-22A5-BB77-7BF91AE6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41B45-EA6B-363A-6660-F359C0A8B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A2C95-C8FA-D806-C15F-1C082F742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B34D-DF6C-4979-B9BF-7911EABA257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B7B23-313A-CA1F-C9A0-07D2822D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B047A-EAEE-35F2-37CD-D89CA04D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5EDE-7F68-4BC8-9EC8-1C762C1F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3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FB39-153F-6B5A-4E91-C55603CF2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107DE-1B1C-BC7C-3442-8F88C7005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0A03B-CAD7-BD05-B860-B2BF6601A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F170B-C2FA-C5D8-2186-B22C5FDC8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B34D-DF6C-4979-B9BF-7911EABA257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0C8C6-39E3-C70E-228E-80B1AD1D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E4796-1749-F917-9CDA-911C389B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5EDE-7F68-4BC8-9EC8-1C762C1F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5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1F9C7E-713E-8546-FFDC-F8E00971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DF4F1-6E67-DD6F-322E-08C32589B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E0B17-D4A1-673C-695E-3C91BA1D3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CB34D-DF6C-4979-B9BF-7911EABA257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4BD4C-26EB-FB38-A4CA-1F740D59D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6D5FF-38EE-9F53-98AC-1814209EB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B5EDE-7F68-4BC8-9EC8-1C762C1F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9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ketchfab.com/3d-models/death-star-ii-17ccca0dbb6b4e338fa999202f9e6685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99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night sky, ocean floor&#10;&#10;Description automatically generated">
            <a:extLst>
              <a:ext uri="{FF2B5EF4-FFF2-40B4-BE49-F238E27FC236}">
                <a16:creationId xmlns:a16="http://schemas.microsoft.com/office/drawing/2014/main" id="{4A89A05A-0C5D-1EF8-E472-6C7C78AC29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370" r="24994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989FF-7CBE-BD9D-7EE5-C0671C8CA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latin typeface="Agency FB" panose="020B0503020202020204" pitchFamily="34" charset="0"/>
              </a:rPr>
              <a:t>Aspects of Microservice Interactions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30BA5-BCF1-F692-1EAA-E0B3C49BFC04}"/>
              </a:ext>
            </a:extLst>
          </p:cNvPr>
          <p:cNvSpPr txBox="1"/>
          <p:nvPr/>
        </p:nvSpPr>
        <p:spPr>
          <a:xfrm>
            <a:off x="10005184" y="6657945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sketchfab.com/3d-models/death-star-ii-17ccca0dbb6b4e338fa999202f9e668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88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E2FAF05-CE45-4799-8F89-E81B3232B2F5}"/>
              </a:ext>
            </a:extLst>
          </p:cNvPr>
          <p:cNvGrpSpPr/>
          <p:nvPr/>
        </p:nvGrpSpPr>
        <p:grpSpPr>
          <a:xfrm>
            <a:off x="2748279" y="1479869"/>
            <a:ext cx="6827521" cy="4189411"/>
            <a:chOff x="2753361" y="1479868"/>
            <a:chExt cx="6827521" cy="418941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6607290-84F0-4613-BE33-7FF31A65008B}"/>
                </a:ext>
              </a:extLst>
            </p:cNvPr>
            <p:cNvSpPr/>
            <p:nvPr/>
          </p:nvSpPr>
          <p:spPr>
            <a:xfrm>
              <a:off x="5415284" y="1479868"/>
              <a:ext cx="4165598" cy="1148080"/>
            </a:xfrm>
            <a:prstGeom prst="roundRect">
              <a:avLst/>
            </a:prstGeom>
            <a:solidFill>
              <a:srgbClr val="F5A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99%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82BED3A-7C52-42A3-AB52-D9B0D4A222B4}"/>
                </a:ext>
              </a:extLst>
            </p:cNvPr>
            <p:cNvSpPr/>
            <p:nvPr/>
          </p:nvSpPr>
          <p:spPr>
            <a:xfrm>
              <a:off x="6868160" y="3214189"/>
              <a:ext cx="2712721" cy="960120"/>
            </a:xfrm>
            <a:prstGeom prst="roundRect">
              <a:avLst/>
            </a:prstGeom>
            <a:solidFill>
              <a:srgbClr val="F5A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99%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246A938-4CFC-4D5C-AA46-F873DAA6A292}"/>
                </a:ext>
              </a:extLst>
            </p:cNvPr>
            <p:cNvSpPr/>
            <p:nvPr/>
          </p:nvSpPr>
          <p:spPr>
            <a:xfrm>
              <a:off x="6868159" y="4709159"/>
              <a:ext cx="2712721" cy="960120"/>
            </a:xfrm>
            <a:prstGeom prst="roundRect">
              <a:avLst/>
            </a:prstGeom>
            <a:solidFill>
              <a:srgbClr val="F5A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99%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A83ED9F-0DCA-4897-960D-00B3C494F703}"/>
                </a:ext>
              </a:extLst>
            </p:cNvPr>
            <p:cNvSpPr/>
            <p:nvPr/>
          </p:nvSpPr>
          <p:spPr>
            <a:xfrm>
              <a:off x="2753361" y="1483360"/>
              <a:ext cx="1960880" cy="4175760"/>
            </a:xfrm>
            <a:prstGeom prst="roundRect">
              <a:avLst/>
            </a:prstGeom>
            <a:solidFill>
              <a:srgbClr val="F5A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99%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FFDC35-A8F7-444B-9390-3D8ED75B57AD}"/>
              </a:ext>
            </a:extLst>
          </p:cNvPr>
          <p:cNvSpPr/>
          <p:nvPr/>
        </p:nvSpPr>
        <p:spPr>
          <a:xfrm>
            <a:off x="2743200" y="1493520"/>
            <a:ext cx="1960880" cy="4175760"/>
          </a:xfrm>
          <a:prstGeom prst="roundRect">
            <a:avLst/>
          </a:prstGeom>
          <a:solidFill>
            <a:srgbClr val="F5A6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1569D2-B989-4499-B8E0-F6E9E6ECBD02}"/>
              </a:ext>
            </a:extLst>
          </p:cNvPr>
          <p:cNvSpPr/>
          <p:nvPr/>
        </p:nvSpPr>
        <p:spPr>
          <a:xfrm>
            <a:off x="5405123" y="1493520"/>
            <a:ext cx="4165598" cy="1148080"/>
          </a:xfrm>
          <a:prstGeom prst="roundRect">
            <a:avLst/>
          </a:prstGeom>
          <a:solidFill>
            <a:srgbClr val="F5A6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RAM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9A8F81-C08C-408F-A58B-300615B82CD3}"/>
              </a:ext>
            </a:extLst>
          </p:cNvPr>
          <p:cNvSpPr/>
          <p:nvPr/>
        </p:nvSpPr>
        <p:spPr>
          <a:xfrm>
            <a:off x="6857998" y="3235960"/>
            <a:ext cx="2712721" cy="960120"/>
          </a:xfrm>
          <a:prstGeom prst="roundRect">
            <a:avLst/>
          </a:prstGeom>
          <a:solidFill>
            <a:srgbClr val="F5A6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F96E03-E12E-4808-B421-9FD3985E4988}"/>
              </a:ext>
            </a:extLst>
          </p:cNvPr>
          <p:cNvSpPr/>
          <p:nvPr/>
        </p:nvSpPr>
        <p:spPr>
          <a:xfrm>
            <a:off x="6857998" y="4709160"/>
            <a:ext cx="2712721" cy="960120"/>
          </a:xfrm>
          <a:prstGeom prst="roundRect">
            <a:avLst/>
          </a:prstGeom>
          <a:solidFill>
            <a:srgbClr val="F5A6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Disk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9D1EFC7-BE47-4F3B-B92C-987F482E8E0E}"/>
              </a:ext>
            </a:extLst>
          </p:cNvPr>
          <p:cNvSpPr/>
          <p:nvPr/>
        </p:nvSpPr>
        <p:spPr>
          <a:xfrm>
            <a:off x="2367280" y="1209040"/>
            <a:ext cx="7589520" cy="4724400"/>
          </a:xfrm>
          <a:prstGeom prst="roundRect">
            <a:avLst/>
          </a:prstGeom>
          <a:noFill/>
          <a:ln w="28575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E6A53FF-3AF0-49FE-8CE5-2B6A73B45359}"/>
              </a:ext>
            </a:extLst>
          </p:cNvPr>
          <p:cNvSpPr/>
          <p:nvPr/>
        </p:nvSpPr>
        <p:spPr>
          <a:xfrm>
            <a:off x="4704080" y="1825625"/>
            <a:ext cx="701043" cy="297815"/>
          </a:xfrm>
          <a:prstGeom prst="rightArrow">
            <a:avLst>
              <a:gd name="adj1" fmla="val 50000"/>
              <a:gd name="adj2" fmla="val 98959"/>
            </a:avLst>
          </a:prstGeom>
          <a:solidFill>
            <a:srgbClr val="F5A6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89D29DF-1AEC-461A-A4C7-99C553A075DD}"/>
              </a:ext>
            </a:extLst>
          </p:cNvPr>
          <p:cNvSpPr/>
          <p:nvPr/>
        </p:nvSpPr>
        <p:spPr>
          <a:xfrm>
            <a:off x="4704080" y="3526472"/>
            <a:ext cx="2153919" cy="297815"/>
          </a:xfrm>
          <a:prstGeom prst="rightArrow">
            <a:avLst>
              <a:gd name="adj1" fmla="val 50000"/>
              <a:gd name="adj2" fmla="val 98959"/>
            </a:avLst>
          </a:prstGeom>
          <a:solidFill>
            <a:srgbClr val="F5A6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BC6D473-0D12-4604-9FDF-05E6A89EC2B9}"/>
              </a:ext>
            </a:extLst>
          </p:cNvPr>
          <p:cNvSpPr/>
          <p:nvPr/>
        </p:nvSpPr>
        <p:spPr>
          <a:xfrm>
            <a:off x="4586973" y="5040312"/>
            <a:ext cx="2271025" cy="297815"/>
          </a:xfrm>
          <a:prstGeom prst="rightArrow">
            <a:avLst>
              <a:gd name="adj1" fmla="val 50000"/>
              <a:gd name="adj2" fmla="val 98959"/>
            </a:avLst>
          </a:prstGeom>
          <a:solidFill>
            <a:srgbClr val="F5A6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76CF7A8-2543-454A-8D50-13585BD421B5}"/>
              </a:ext>
            </a:extLst>
          </p:cNvPr>
          <p:cNvSpPr/>
          <p:nvPr/>
        </p:nvSpPr>
        <p:spPr>
          <a:xfrm>
            <a:off x="203200" y="3215514"/>
            <a:ext cx="2153919" cy="919730"/>
          </a:xfrm>
          <a:prstGeom prst="rightArrow">
            <a:avLst>
              <a:gd name="adj1" fmla="val 50000"/>
              <a:gd name="adj2" fmla="val 98959"/>
            </a:avLst>
          </a:prstGeom>
          <a:solidFill>
            <a:srgbClr val="F5A6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BC4F5C-BC93-420B-A32E-6DA178A3C79D}"/>
              </a:ext>
            </a:extLst>
          </p:cNvPr>
          <p:cNvSpPr txBox="1"/>
          <p:nvPr/>
        </p:nvSpPr>
        <p:spPr>
          <a:xfrm>
            <a:off x="8935504" y="74694"/>
            <a:ext cx="297709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</a:rPr>
              <a:t>96%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A069529F-0DF7-1071-75B5-403525D2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Availability</a:t>
            </a:r>
          </a:p>
        </p:txBody>
      </p:sp>
    </p:spTree>
    <p:extLst>
      <p:ext uri="{BB962C8B-B14F-4D97-AF65-F5344CB8AC3E}">
        <p14:creationId xmlns:p14="http://schemas.microsoft.com/office/powerpoint/2010/main" val="112975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Right 11">
            <a:extLst>
              <a:ext uri="{FF2B5EF4-FFF2-40B4-BE49-F238E27FC236}">
                <a16:creationId xmlns:a16="http://schemas.microsoft.com/office/drawing/2014/main" id="{576CF7A8-2543-454A-8D50-13585BD421B5}"/>
              </a:ext>
            </a:extLst>
          </p:cNvPr>
          <p:cNvSpPr/>
          <p:nvPr/>
        </p:nvSpPr>
        <p:spPr>
          <a:xfrm>
            <a:off x="203200" y="3215514"/>
            <a:ext cx="2153919" cy="919730"/>
          </a:xfrm>
          <a:prstGeom prst="rightArrow">
            <a:avLst>
              <a:gd name="adj1" fmla="val 50000"/>
              <a:gd name="adj2" fmla="val 98959"/>
            </a:avLst>
          </a:prstGeom>
          <a:solidFill>
            <a:srgbClr val="F5A6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81573C-82C3-4F06-9C15-9D9A66FB7805}"/>
              </a:ext>
            </a:extLst>
          </p:cNvPr>
          <p:cNvGrpSpPr/>
          <p:nvPr/>
        </p:nvGrpSpPr>
        <p:grpSpPr>
          <a:xfrm>
            <a:off x="2473789" y="2930868"/>
            <a:ext cx="2569210" cy="1586242"/>
            <a:chOff x="2367280" y="1209040"/>
            <a:chExt cx="7589520" cy="47244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85DC6AD-C14F-4F79-8381-8313127A4FF4}"/>
                </a:ext>
              </a:extLst>
            </p:cNvPr>
            <p:cNvSpPr/>
            <p:nvPr/>
          </p:nvSpPr>
          <p:spPr>
            <a:xfrm>
              <a:off x="2743201" y="1493521"/>
              <a:ext cx="1960881" cy="4175759"/>
            </a:xfrm>
            <a:prstGeom prst="roundRect">
              <a:avLst/>
            </a:prstGeom>
            <a:solidFill>
              <a:srgbClr val="F5A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99%</a:t>
              </a:r>
              <a:endParaRPr lang="en-US" sz="600" b="1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DFB53B8-F578-4D7D-B12D-BEF24646C501}"/>
                </a:ext>
              </a:extLst>
            </p:cNvPr>
            <p:cNvSpPr/>
            <p:nvPr/>
          </p:nvSpPr>
          <p:spPr>
            <a:xfrm>
              <a:off x="5405123" y="1493520"/>
              <a:ext cx="4165598" cy="1148080"/>
            </a:xfrm>
            <a:prstGeom prst="roundRect">
              <a:avLst/>
            </a:prstGeom>
            <a:solidFill>
              <a:srgbClr val="F5A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99%</a:t>
              </a:r>
              <a:endParaRPr lang="en-US" sz="600" b="1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78C0C81-9C52-46DF-87D4-5BEB7B5C084B}"/>
                </a:ext>
              </a:extLst>
            </p:cNvPr>
            <p:cNvSpPr/>
            <p:nvPr/>
          </p:nvSpPr>
          <p:spPr>
            <a:xfrm>
              <a:off x="6857998" y="3235960"/>
              <a:ext cx="2712721" cy="960120"/>
            </a:xfrm>
            <a:prstGeom prst="roundRect">
              <a:avLst/>
            </a:prstGeom>
            <a:solidFill>
              <a:srgbClr val="F5A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99%</a:t>
              </a:r>
              <a:endParaRPr lang="en-US" sz="600" b="1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C2FFB7A-244A-432A-975F-A096715D9F18}"/>
                </a:ext>
              </a:extLst>
            </p:cNvPr>
            <p:cNvSpPr/>
            <p:nvPr/>
          </p:nvSpPr>
          <p:spPr>
            <a:xfrm>
              <a:off x="6857998" y="4709160"/>
              <a:ext cx="2712721" cy="960120"/>
            </a:xfrm>
            <a:prstGeom prst="roundRect">
              <a:avLst/>
            </a:prstGeom>
            <a:solidFill>
              <a:srgbClr val="F5A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99%</a:t>
              </a:r>
              <a:endParaRPr lang="en-US" sz="600" b="1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9342005-A437-423D-8116-69A645ECC7BC}"/>
                </a:ext>
              </a:extLst>
            </p:cNvPr>
            <p:cNvSpPr/>
            <p:nvPr/>
          </p:nvSpPr>
          <p:spPr>
            <a:xfrm>
              <a:off x="2367280" y="1209040"/>
              <a:ext cx="7589520" cy="4724400"/>
            </a:xfrm>
            <a:prstGeom prst="roundRect">
              <a:avLst/>
            </a:prstGeom>
            <a:noFill/>
            <a:ln w="28575">
              <a:solidFill>
                <a:srgbClr val="201F1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23B72828-94B5-4346-92FA-10D0C11F4C2E}"/>
                </a:ext>
              </a:extLst>
            </p:cNvPr>
            <p:cNvSpPr/>
            <p:nvPr/>
          </p:nvSpPr>
          <p:spPr>
            <a:xfrm>
              <a:off x="4704080" y="1825625"/>
              <a:ext cx="701043" cy="297815"/>
            </a:xfrm>
            <a:prstGeom prst="rightArrow">
              <a:avLst>
                <a:gd name="adj1" fmla="val 50000"/>
                <a:gd name="adj2" fmla="val 98959"/>
              </a:avLst>
            </a:prstGeom>
            <a:solidFill>
              <a:srgbClr val="F5A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8E6FC3D4-1DDC-444B-B1D4-E865F201685E}"/>
                </a:ext>
              </a:extLst>
            </p:cNvPr>
            <p:cNvSpPr/>
            <p:nvPr/>
          </p:nvSpPr>
          <p:spPr>
            <a:xfrm>
              <a:off x="4704080" y="3526472"/>
              <a:ext cx="2153919" cy="297815"/>
            </a:xfrm>
            <a:prstGeom prst="rightArrow">
              <a:avLst>
                <a:gd name="adj1" fmla="val 50000"/>
                <a:gd name="adj2" fmla="val 98959"/>
              </a:avLst>
            </a:prstGeom>
            <a:solidFill>
              <a:srgbClr val="F5A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72CB0630-95CA-4452-9BB9-B3BAF48E9B17}"/>
                </a:ext>
              </a:extLst>
            </p:cNvPr>
            <p:cNvSpPr/>
            <p:nvPr/>
          </p:nvSpPr>
          <p:spPr>
            <a:xfrm>
              <a:off x="4586973" y="5040312"/>
              <a:ext cx="2271025" cy="297815"/>
            </a:xfrm>
            <a:prstGeom prst="rightArrow">
              <a:avLst>
                <a:gd name="adj1" fmla="val 50000"/>
                <a:gd name="adj2" fmla="val 98959"/>
              </a:avLst>
            </a:prstGeom>
            <a:solidFill>
              <a:srgbClr val="F5A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32CC098-34BC-4EA8-93A0-DDA87E4B0FB2}"/>
              </a:ext>
            </a:extLst>
          </p:cNvPr>
          <p:cNvGrpSpPr/>
          <p:nvPr/>
        </p:nvGrpSpPr>
        <p:grpSpPr>
          <a:xfrm>
            <a:off x="5674937" y="2882258"/>
            <a:ext cx="2569210" cy="1586242"/>
            <a:chOff x="2367280" y="1209040"/>
            <a:chExt cx="7589520" cy="472440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3A48336-B674-4A93-866D-2FF769C2146F}"/>
                </a:ext>
              </a:extLst>
            </p:cNvPr>
            <p:cNvSpPr/>
            <p:nvPr/>
          </p:nvSpPr>
          <p:spPr>
            <a:xfrm>
              <a:off x="2743200" y="1493520"/>
              <a:ext cx="1960880" cy="4175760"/>
            </a:xfrm>
            <a:prstGeom prst="roundRect">
              <a:avLst/>
            </a:prstGeom>
            <a:solidFill>
              <a:srgbClr val="F5A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99%</a:t>
              </a:r>
              <a:endParaRPr lang="en-US" sz="600" b="1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E68E206-B45B-4102-8BFB-A6E532D02200}"/>
                </a:ext>
              </a:extLst>
            </p:cNvPr>
            <p:cNvSpPr/>
            <p:nvPr/>
          </p:nvSpPr>
          <p:spPr>
            <a:xfrm>
              <a:off x="5405123" y="1493520"/>
              <a:ext cx="4165598" cy="1148080"/>
            </a:xfrm>
            <a:prstGeom prst="roundRect">
              <a:avLst/>
            </a:prstGeom>
            <a:solidFill>
              <a:srgbClr val="F5A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99%</a:t>
              </a:r>
              <a:endParaRPr lang="en-US" sz="600" b="1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D469905-0630-4288-B6CB-198DC98F5906}"/>
                </a:ext>
              </a:extLst>
            </p:cNvPr>
            <p:cNvSpPr/>
            <p:nvPr/>
          </p:nvSpPr>
          <p:spPr>
            <a:xfrm>
              <a:off x="6857998" y="3235960"/>
              <a:ext cx="2712721" cy="960120"/>
            </a:xfrm>
            <a:prstGeom prst="roundRect">
              <a:avLst/>
            </a:prstGeom>
            <a:solidFill>
              <a:srgbClr val="F5A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99%</a:t>
              </a:r>
              <a:endParaRPr lang="en-US" sz="600" b="1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189ED0B-48DE-4142-B16D-53E40D61799A}"/>
                </a:ext>
              </a:extLst>
            </p:cNvPr>
            <p:cNvSpPr/>
            <p:nvPr/>
          </p:nvSpPr>
          <p:spPr>
            <a:xfrm>
              <a:off x="6857998" y="4709160"/>
              <a:ext cx="2712721" cy="960120"/>
            </a:xfrm>
            <a:prstGeom prst="roundRect">
              <a:avLst/>
            </a:prstGeom>
            <a:solidFill>
              <a:srgbClr val="F5A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99%</a:t>
              </a:r>
              <a:endParaRPr lang="en-US" sz="600" b="1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BF9F9CD-3273-48CB-B3D4-11D595B50EB2}"/>
                </a:ext>
              </a:extLst>
            </p:cNvPr>
            <p:cNvSpPr/>
            <p:nvPr/>
          </p:nvSpPr>
          <p:spPr>
            <a:xfrm>
              <a:off x="2367280" y="1209040"/>
              <a:ext cx="7589520" cy="4724400"/>
            </a:xfrm>
            <a:prstGeom prst="roundRect">
              <a:avLst/>
            </a:prstGeom>
            <a:noFill/>
            <a:ln w="28575">
              <a:solidFill>
                <a:srgbClr val="201F1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3203481B-EED4-4DD2-9D88-1BF7FDD9E623}"/>
                </a:ext>
              </a:extLst>
            </p:cNvPr>
            <p:cNvSpPr/>
            <p:nvPr/>
          </p:nvSpPr>
          <p:spPr>
            <a:xfrm>
              <a:off x="4704080" y="1825625"/>
              <a:ext cx="701043" cy="297815"/>
            </a:xfrm>
            <a:prstGeom prst="rightArrow">
              <a:avLst>
                <a:gd name="adj1" fmla="val 50000"/>
                <a:gd name="adj2" fmla="val 98959"/>
              </a:avLst>
            </a:prstGeom>
            <a:solidFill>
              <a:srgbClr val="F5A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07A92451-6ED8-45E6-B4B8-0F22ACA278A8}"/>
                </a:ext>
              </a:extLst>
            </p:cNvPr>
            <p:cNvSpPr/>
            <p:nvPr/>
          </p:nvSpPr>
          <p:spPr>
            <a:xfrm>
              <a:off x="4704080" y="3526472"/>
              <a:ext cx="2153919" cy="297815"/>
            </a:xfrm>
            <a:prstGeom prst="rightArrow">
              <a:avLst>
                <a:gd name="adj1" fmla="val 50000"/>
                <a:gd name="adj2" fmla="val 98959"/>
              </a:avLst>
            </a:prstGeom>
            <a:solidFill>
              <a:srgbClr val="F5A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956370AF-A6D9-47F2-B11F-68090184E5C3}"/>
                </a:ext>
              </a:extLst>
            </p:cNvPr>
            <p:cNvSpPr/>
            <p:nvPr/>
          </p:nvSpPr>
          <p:spPr>
            <a:xfrm>
              <a:off x="4586973" y="5040312"/>
              <a:ext cx="2271025" cy="297815"/>
            </a:xfrm>
            <a:prstGeom prst="rightArrow">
              <a:avLst>
                <a:gd name="adj1" fmla="val 50000"/>
                <a:gd name="adj2" fmla="val 98959"/>
              </a:avLst>
            </a:prstGeom>
            <a:solidFill>
              <a:srgbClr val="F5A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33FBC07-6E22-4832-BB69-84C8F185CE18}"/>
              </a:ext>
            </a:extLst>
          </p:cNvPr>
          <p:cNvGrpSpPr/>
          <p:nvPr/>
        </p:nvGrpSpPr>
        <p:grpSpPr>
          <a:xfrm>
            <a:off x="8842595" y="2882258"/>
            <a:ext cx="2569210" cy="1586242"/>
            <a:chOff x="2367280" y="1209040"/>
            <a:chExt cx="7589520" cy="472440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0E2BA8B8-594E-42FC-A33C-407B73A0A36A}"/>
                </a:ext>
              </a:extLst>
            </p:cNvPr>
            <p:cNvSpPr/>
            <p:nvPr/>
          </p:nvSpPr>
          <p:spPr>
            <a:xfrm>
              <a:off x="2743200" y="1493520"/>
              <a:ext cx="1960880" cy="4175760"/>
            </a:xfrm>
            <a:prstGeom prst="roundRect">
              <a:avLst/>
            </a:prstGeom>
            <a:solidFill>
              <a:srgbClr val="F5A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99%</a:t>
              </a:r>
              <a:endParaRPr lang="en-US" sz="600" b="1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8EA5618-95A9-4C2A-9EAA-5E53F016BF0E}"/>
                </a:ext>
              </a:extLst>
            </p:cNvPr>
            <p:cNvSpPr/>
            <p:nvPr/>
          </p:nvSpPr>
          <p:spPr>
            <a:xfrm>
              <a:off x="5405123" y="1493520"/>
              <a:ext cx="4165598" cy="1148080"/>
            </a:xfrm>
            <a:prstGeom prst="roundRect">
              <a:avLst/>
            </a:prstGeom>
            <a:solidFill>
              <a:srgbClr val="F5A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99%</a:t>
              </a:r>
              <a:endParaRPr lang="en-US" sz="600" b="1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ECA1C7A8-4FF7-4DF3-A085-296854DF3E90}"/>
                </a:ext>
              </a:extLst>
            </p:cNvPr>
            <p:cNvSpPr/>
            <p:nvPr/>
          </p:nvSpPr>
          <p:spPr>
            <a:xfrm>
              <a:off x="6857998" y="3235960"/>
              <a:ext cx="2712721" cy="960120"/>
            </a:xfrm>
            <a:prstGeom prst="roundRect">
              <a:avLst/>
            </a:prstGeom>
            <a:solidFill>
              <a:srgbClr val="F5A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99%</a:t>
              </a:r>
              <a:endParaRPr lang="en-US" sz="600" b="1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A6EC2B5-71B1-4207-A2BA-45F5C31AF8C1}"/>
                </a:ext>
              </a:extLst>
            </p:cNvPr>
            <p:cNvSpPr/>
            <p:nvPr/>
          </p:nvSpPr>
          <p:spPr>
            <a:xfrm>
              <a:off x="6857998" y="4709160"/>
              <a:ext cx="2712721" cy="960120"/>
            </a:xfrm>
            <a:prstGeom prst="roundRect">
              <a:avLst/>
            </a:prstGeom>
            <a:solidFill>
              <a:srgbClr val="F5A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99%</a:t>
              </a:r>
              <a:endParaRPr lang="en-US" sz="600" b="1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95CF01C6-AD19-45DF-A837-0DFDCFD223D6}"/>
                </a:ext>
              </a:extLst>
            </p:cNvPr>
            <p:cNvSpPr/>
            <p:nvPr/>
          </p:nvSpPr>
          <p:spPr>
            <a:xfrm>
              <a:off x="2367280" y="1209040"/>
              <a:ext cx="7589520" cy="4724400"/>
            </a:xfrm>
            <a:prstGeom prst="roundRect">
              <a:avLst/>
            </a:prstGeom>
            <a:noFill/>
            <a:ln w="28575">
              <a:solidFill>
                <a:srgbClr val="201F1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399E9004-D2AB-4607-AAD0-46CDC11DD703}"/>
                </a:ext>
              </a:extLst>
            </p:cNvPr>
            <p:cNvSpPr/>
            <p:nvPr/>
          </p:nvSpPr>
          <p:spPr>
            <a:xfrm>
              <a:off x="4704080" y="1825625"/>
              <a:ext cx="701043" cy="297815"/>
            </a:xfrm>
            <a:prstGeom prst="rightArrow">
              <a:avLst>
                <a:gd name="adj1" fmla="val 50000"/>
                <a:gd name="adj2" fmla="val 98959"/>
              </a:avLst>
            </a:prstGeom>
            <a:solidFill>
              <a:srgbClr val="F5A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2BE6171A-0D10-433A-A355-B72037110DD5}"/>
                </a:ext>
              </a:extLst>
            </p:cNvPr>
            <p:cNvSpPr/>
            <p:nvPr/>
          </p:nvSpPr>
          <p:spPr>
            <a:xfrm>
              <a:off x="4704080" y="3526472"/>
              <a:ext cx="2153919" cy="297815"/>
            </a:xfrm>
            <a:prstGeom prst="rightArrow">
              <a:avLst>
                <a:gd name="adj1" fmla="val 50000"/>
                <a:gd name="adj2" fmla="val 98959"/>
              </a:avLst>
            </a:prstGeom>
            <a:solidFill>
              <a:srgbClr val="F5A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0EF26736-D995-409E-A728-1E0883958A85}"/>
                </a:ext>
              </a:extLst>
            </p:cNvPr>
            <p:cNvSpPr/>
            <p:nvPr/>
          </p:nvSpPr>
          <p:spPr>
            <a:xfrm>
              <a:off x="4586973" y="5040312"/>
              <a:ext cx="2271025" cy="297815"/>
            </a:xfrm>
            <a:prstGeom prst="rightArrow">
              <a:avLst>
                <a:gd name="adj1" fmla="val 50000"/>
                <a:gd name="adj2" fmla="val 98959"/>
              </a:avLst>
            </a:prstGeom>
            <a:solidFill>
              <a:srgbClr val="F5A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7AF4A54-E0CA-4C73-8B5B-E43B07B9BB14}"/>
              </a:ext>
            </a:extLst>
          </p:cNvPr>
          <p:cNvSpPr txBox="1"/>
          <p:nvPr/>
        </p:nvSpPr>
        <p:spPr>
          <a:xfrm>
            <a:off x="2708093" y="4435832"/>
            <a:ext cx="21675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201F1F"/>
                </a:solidFill>
              </a:rPr>
              <a:t>CLIENT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060CB4-DEEB-4F5F-9BBB-4BBA525D5C14}"/>
              </a:ext>
            </a:extLst>
          </p:cNvPr>
          <p:cNvSpPr txBox="1"/>
          <p:nvPr/>
        </p:nvSpPr>
        <p:spPr>
          <a:xfrm>
            <a:off x="5875751" y="4445229"/>
            <a:ext cx="2367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201F1F"/>
                </a:solidFill>
              </a:rPr>
              <a:t>SERVER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48ADD9-677A-4722-8E99-2A6D32E987C7}"/>
              </a:ext>
            </a:extLst>
          </p:cNvPr>
          <p:cNvSpPr txBox="1"/>
          <p:nvPr/>
        </p:nvSpPr>
        <p:spPr>
          <a:xfrm>
            <a:off x="9594007" y="4445229"/>
            <a:ext cx="1008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201F1F"/>
                </a:solidFill>
              </a:rPr>
              <a:t>DB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4B9968-BA89-4957-B105-4F1CF375B0C0}"/>
              </a:ext>
            </a:extLst>
          </p:cNvPr>
          <p:cNvSpPr txBox="1"/>
          <p:nvPr/>
        </p:nvSpPr>
        <p:spPr>
          <a:xfrm>
            <a:off x="458273" y="425609"/>
            <a:ext cx="464101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</a:rPr>
              <a:t>88.5%</a:t>
            </a:r>
          </a:p>
        </p:txBody>
      </p:sp>
    </p:spTree>
    <p:extLst>
      <p:ext uri="{BB962C8B-B14F-4D97-AF65-F5344CB8AC3E}">
        <p14:creationId xmlns:p14="http://schemas.microsoft.com/office/powerpoint/2010/main" val="110012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Right 11">
            <a:extLst>
              <a:ext uri="{FF2B5EF4-FFF2-40B4-BE49-F238E27FC236}">
                <a16:creationId xmlns:a16="http://schemas.microsoft.com/office/drawing/2014/main" id="{576CF7A8-2543-454A-8D50-13585BD421B5}"/>
              </a:ext>
            </a:extLst>
          </p:cNvPr>
          <p:cNvSpPr/>
          <p:nvPr/>
        </p:nvSpPr>
        <p:spPr>
          <a:xfrm>
            <a:off x="203200" y="3215514"/>
            <a:ext cx="2153919" cy="919730"/>
          </a:xfrm>
          <a:prstGeom prst="rightArrow">
            <a:avLst>
              <a:gd name="adj1" fmla="val 50000"/>
              <a:gd name="adj2" fmla="val 98959"/>
            </a:avLst>
          </a:prstGeom>
          <a:solidFill>
            <a:srgbClr val="F5A6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81573C-82C3-4F06-9C15-9D9A66FB7805}"/>
              </a:ext>
            </a:extLst>
          </p:cNvPr>
          <p:cNvGrpSpPr/>
          <p:nvPr/>
        </p:nvGrpSpPr>
        <p:grpSpPr>
          <a:xfrm>
            <a:off x="2530938" y="2219325"/>
            <a:ext cx="3682451" cy="2993110"/>
            <a:chOff x="2367280" y="1209040"/>
            <a:chExt cx="7589520" cy="47244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85DC6AD-C14F-4F79-8381-8313127A4FF4}"/>
                </a:ext>
              </a:extLst>
            </p:cNvPr>
            <p:cNvSpPr/>
            <p:nvPr/>
          </p:nvSpPr>
          <p:spPr>
            <a:xfrm>
              <a:off x="2743200" y="1493520"/>
              <a:ext cx="1960880" cy="4175760"/>
            </a:xfrm>
            <a:prstGeom prst="roundRect">
              <a:avLst/>
            </a:prstGeom>
            <a:solidFill>
              <a:srgbClr val="F5A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CPU</a:t>
              </a:r>
              <a:endParaRPr lang="en-US" sz="600" b="1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DFB53B8-F578-4D7D-B12D-BEF24646C501}"/>
                </a:ext>
              </a:extLst>
            </p:cNvPr>
            <p:cNvSpPr/>
            <p:nvPr/>
          </p:nvSpPr>
          <p:spPr>
            <a:xfrm>
              <a:off x="5405123" y="1493520"/>
              <a:ext cx="4165598" cy="1148080"/>
            </a:xfrm>
            <a:prstGeom prst="roundRect">
              <a:avLst/>
            </a:prstGeom>
            <a:solidFill>
              <a:srgbClr val="F5A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RAM</a:t>
              </a:r>
              <a:endParaRPr lang="en-US" sz="600" b="1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78C0C81-9C52-46DF-87D4-5BEB7B5C084B}"/>
                </a:ext>
              </a:extLst>
            </p:cNvPr>
            <p:cNvSpPr/>
            <p:nvPr/>
          </p:nvSpPr>
          <p:spPr>
            <a:xfrm>
              <a:off x="6857998" y="3235960"/>
              <a:ext cx="2712721" cy="960120"/>
            </a:xfrm>
            <a:prstGeom prst="roundRect">
              <a:avLst/>
            </a:prstGeom>
            <a:solidFill>
              <a:srgbClr val="F5A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Network</a:t>
              </a:r>
              <a:endParaRPr lang="en-US" sz="600" b="1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C2FFB7A-244A-432A-975F-A096715D9F18}"/>
                </a:ext>
              </a:extLst>
            </p:cNvPr>
            <p:cNvSpPr/>
            <p:nvPr/>
          </p:nvSpPr>
          <p:spPr>
            <a:xfrm>
              <a:off x="6857998" y="4709160"/>
              <a:ext cx="2712721" cy="960120"/>
            </a:xfrm>
            <a:prstGeom prst="roundRect">
              <a:avLst/>
            </a:prstGeom>
            <a:solidFill>
              <a:srgbClr val="F5A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Disk</a:t>
              </a:r>
              <a:endParaRPr lang="en-US" sz="600" b="1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9342005-A437-423D-8116-69A645ECC7BC}"/>
                </a:ext>
              </a:extLst>
            </p:cNvPr>
            <p:cNvSpPr/>
            <p:nvPr/>
          </p:nvSpPr>
          <p:spPr>
            <a:xfrm>
              <a:off x="2367280" y="1209040"/>
              <a:ext cx="7589520" cy="4724400"/>
            </a:xfrm>
            <a:prstGeom prst="roundRect">
              <a:avLst/>
            </a:prstGeom>
            <a:noFill/>
            <a:ln w="28575">
              <a:solidFill>
                <a:srgbClr val="201F1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23B72828-94B5-4346-92FA-10D0C11F4C2E}"/>
                </a:ext>
              </a:extLst>
            </p:cNvPr>
            <p:cNvSpPr/>
            <p:nvPr/>
          </p:nvSpPr>
          <p:spPr>
            <a:xfrm>
              <a:off x="4704080" y="1825625"/>
              <a:ext cx="701043" cy="297815"/>
            </a:xfrm>
            <a:prstGeom prst="rightArrow">
              <a:avLst>
                <a:gd name="adj1" fmla="val 50000"/>
                <a:gd name="adj2" fmla="val 98959"/>
              </a:avLst>
            </a:prstGeom>
            <a:solidFill>
              <a:srgbClr val="F5A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8E6FC3D4-1DDC-444B-B1D4-E865F201685E}"/>
                </a:ext>
              </a:extLst>
            </p:cNvPr>
            <p:cNvSpPr/>
            <p:nvPr/>
          </p:nvSpPr>
          <p:spPr>
            <a:xfrm>
              <a:off x="4704080" y="3526472"/>
              <a:ext cx="2153919" cy="297815"/>
            </a:xfrm>
            <a:prstGeom prst="rightArrow">
              <a:avLst>
                <a:gd name="adj1" fmla="val 50000"/>
                <a:gd name="adj2" fmla="val 98959"/>
              </a:avLst>
            </a:prstGeom>
            <a:solidFill>
              <a:srgbClr val="F5A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72CB0630-95CA-4452-9BB9-B3BAF48E9B17}"/>
                </a:ext>
              </a:extLst>
            </p:cNvPr>
            <p:cNvSpPr/>
            <p:nvPr/>
          </p:nvSpPr>
          <p:spPr>
            <a:xfrm>
              <a:off x="4586973" y="5040312"/>
              <a:ext cx="2271025" cy="297815"/>
            </a:xfrm>
            <a:prstGeom prst="rightArrow">
              <a:avLst>
                <a:gd name="adj1" fmla="val 50000"/>
                <a:gd name="adj2" fmla="val 98959"/>
              </a:avLst>
            </a:prstGeom>
            <a:solidFill>
              <a:srgbClr val="F5A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32CC098-34BC-4EA8-93A0-DDA87E4B0FB2}"/>
              </a:ext>
            </a:extLst>
          </p:cNvPr>
          <p:cNvGrpSpPr/>
          <p:nvPr/>
        </p:nvGrpSpPr>
        <p:grpSpPr>
          <a:xfrm>
            <a:off x="7751739" y="2285302"/>
            <a:ext cx="3682451" cy="2993110"/>
            <a:chOff x="2367280" y="1209040"/>
            <a:chExt cx="7589520" cy="472440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3A48336-B674-4A93-866D-2FF769C2146F}"/>
                </a:ext>
              </a:extLst>
            </p:cNvPr>
            <p:cNvSpPr/>
            <p:nvPr/>
          </p:nvSpPr>
          <p:spPr>
            <a:xfrm>
              <a:off x="2743200" y="1493520"/>
              <a:ext cx="1960880" cy="4175760"/>
            </a:xfrm>
            <a:prstGeom prst="roundRect">
              <a:avLst/>
            </a:prstGeom>
            <a:solidFill>
              <a:srgbClr val="F5A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CPU</a:t>
              </a:r>
              <a:endParaRPr lang="en-US" sz="600" b="1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E68E206-B45B-4102-8BFB-A6E532D02200}"/>
                </a:ext>
              </a:extLst>
            </p:cNvPr>
            <p:cNvSpPr/>
            <p:nvPr/>
          </p:nvSpPr>
          <p:spPr>
            <a:xfrm>
              <a:off x="5405123" y="1493520"/>
              <a:ext cx="4165598" cy="1148080"/>
            </a:xfrm>
            <a:prstGeom prst="roundRect">
              <a:avLst/>
            </a:prstGeom>
            <a:solidFill>
              <a:srgbClr val="F5A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RAM</a:t>
              </a:r>
              <a:endParaRPr lang="en-US" sz="600" b="1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D469905-0630-4288-B6CB-198DC98F5906}"/>
                </a:ext>
              </a:extLst>
            </p:cNvPr>
            <p:cNvSpPr/>
            <p:nvPr/>
          </p:nvSpPr>
          <p:spPr>
            <a:xfrm>
              <a:off x="6857998" y="3235960"/>
              <a:ext cx="2712721" cy="960120"/>
            </a:xfrm>
            <a:prstGeom prst="roundRect">
              <a:avLst/>
            </a:prstGeom>
            <a:solidFill>
              <a:srgbClr val="F5A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Network</a:t>
              </a:r>
              <a:endParaRPr lang="en-US" sz="600" b="1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189ED0B-48DE-4142-B16D-53E40D61799A}"/>
                </a:ext>
              </a:extLst>
            </p:cNvPr>
            <p:cNvSpPr/>
            <p:nvPr/>
          </p:nvSpPr>
          <p:spPr>
            <a:xfrm>
              <a:off x="6857998" y="4709160"/>
              <a:ext cx="2712721" cy="960120"/>
            </a:xfrm>
            <a:prstGeom prst="roundRect">
              <a:avLst/>
            </a:prstGeom>
            <a:solidFill>
              <a:srgbClr val="F5A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Disk</a:t>
              </a:r>
              <a:endParaRPr lang="en-US" sz="600" b="1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BF9F9CD-3273-48CB-B3D4-11D595B50EB2}"/>
                </a:ext>
              </a:extLst>
            </p:cNvPr>
            <p:cNvSpPr/>
            <p:nvPr/>
          </p:nvSpPr>
          <p:spPr>
            <a:xfrm>
              <a:off x="2367280" y="1209040"/>
              <a:ext cx="7589520" cy="4724400"/>
            </a:xfrm>
            <a:prstGeom prst="roundRect">
              <a:avLst/>
            </a:prstGeom>
            <a:noFill/>
            <a:ln w="28575">
              <a:solidFill>
                <a:srgbClr val="201F1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3203481B-EED4-4DD2-9D88-1BF7FDD9E623}"/>
                </a:ext>
              </a:extLst>
            </p:cNvPr>
            <p:cNvSpPr/>
            <p:nvPr/>
          </p:nvSpPr>
          <p:spPr>
            <a:xfrm>
              <a:off x="4704080" y="1825625"/>
              <a:ext cx="701043" cy="297815"/>
            </a:xfrm>
            <a:prstGeom prst="rightArrow">
              <a:avLst>
                <a:gd name="adj1" fmla="val 50000"/>
                <a:gd name="adj2" fmla="val 98959"/>
              </a:avLst>
            </a:prstGeom>
            <a:solidFill>
              <a:srgbClr val="F5A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07A92451-6ED8-45E6-B4B8-0F22ACA278A8}"/>
                </a:ext>
              </a:extLst>
            </p:cNvPr>
            <p:cNvSpPr/>
            <p:nvPr/>
          </p:nvSpPr>
          <p:spPr>
            <a:xfrm>
              <a:off x="4704080" y="3526472"/>
              <a:ext cx="2153919" cy="297815"/>
            </a:xfrm>
            <a:prstGeom prst="rightArrow">
              <a:avLst>
                <a:gd name="adj1" fmla="val 50000"/>
                <a:gd name="adj2" fmla="val 98959"/>
              </a:avLst>
            </a:prstGeom>
            <a:solidFill>
              <a:srgbClr val="F5A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956370AF-A6D9-47F2-B11F-68090184E5C3}"/>
                </a:ext>
              </a:extLst>
            </p:cNvPr>
            <p:cNvSpPr/>
            <p:nvPr/>
          </p:nvSpPr>
          <p:spPr>
            <a:xfrm>
              <a:off x="4586973" y="5040312"/>
              <a:ext cx="2271025" cy="297815"/>
            </a:xfrm>
            <a:prstGeom prst="rightArrow">
              <a:avLst>
                <a:gd name="adj1" fmla="val 50000"/>
                <a:gd name="adj2" fmla="val 98959"/>
              </a:avLst>
            </a:prstGeom>
            <a:solidFill>
              <a:srgbClr val="F5A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7AF4A54-E0CA-4C73-8B5B-E43B07B9BB14}"/>
              </a:ext>
            </a:extLst>
          </p:cNvPr>
          <p:cNvSpPr txBox="1"/>
          <p:nvPr/>
        </p:nvSpPr>
        <p:spPr>
          <a:xfrm>
            <a:off x="3356471" y="5164509"/>
            <a:ext cx="21675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201F1F"/>
                </a:solidFill>
              </a:rPr>
              <a:t>CLIENT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060CB4-DEEB-4F5F-9BBB-4BBA525D5C14}"/>
              </a:ext>
            </a:extLst>
          </p:cNvPr>
          <p:cNvSpPr txBox="1"/>
          <p:nvPr/>
        </p:nvSpPr>
        <p:spPr>
          <a:xfrm>
            <a:off x="8640513" y="5254756"/>
            <a:ext cx="2367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201F1F"/>
                </a:solidFill>
              </a:rPr>
              <a:t>SERVER</a:t>
            </a:r>
          </a:p>
        </p:txBody>
      </p:sp>
      <p:sp>
        <p:nvSpPr>
          <p:cNvPr id="9" name="Arrow: Circular 8">
            <a:extLst>
              <a:ext uri="{FF2B5EF4-FFF2-40B4-BE49-F238E27FC236}">
                <a16:creationId xmlns:a16="http://schemas.microsoft.com/office/drawing/2014/main" id="{3D32B626-709A-4AD0-A989-21CE74974835}"/>
              </a:ext>
            </a:extLst>
          </p:cNvPr>
          <p:cNvSpPr/>
          <p:nvPr/>
        </p:nvSpPr>
        <p:spPr>
          <a:xfrm>
            <a:off x="5953685" y="2911473"/>
            <a:ext cx="1947317" cy="1826698"/>
          </a:xfrm>
          <a:prstGeom prst="circularArrow">
            <a:avLst>
              <a:gd name="adj1" fmla="val 7746"/>
              <a:gd name="adj2" fmla="val 1142319"/>
              <a:gd name="adj3" fmla="val 19074405"/>
              <a:gd name="adj4" fmla="val 13227911"/>
              <a:gd name="adj5" fmla="val 11147"/>
            </a:avLst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Arrow: Circular 42">
            <a:extLst>
              <a:ext uri="{FF2B5EF4-FFF2-40B4-BE49-F238E27FC236}">
                <a16:creationId xmlns:a16="http://schemas.microsoft.com/office/drawing/2014/main" id="{02D8F446-2900-4E2A-94D9-DF3050699986}"/>
              </a:ext>
            </a:extLst>
          </p:cNvPr>
          <p:cNvSpPr/>
          <p:nvPr/>
        </p:nvSpPr>
        <p:spPr>
          <a:xfrm rot="10800000">
            <a:off x="6106085" y="3063873"/>
            <a:ext cx="1947317" cy="1826698"/>
          </a:xfrm>
          <a:prstGeom prst="circularArrow">
            <a:avLst>
              <a:gd name="adj1" fmla="val 7746"/>
              <a:gd name="adj2" fmla="val 1142319"/>
              <a:gd name="adj3" fmla="val 19074405"/>
              <a:gd name="adj4" fmla="val 13227911"/>
              <a:gd name="adj5" fmla="val 11147"/>
            </a:avLst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&quot;Not Allowed&quot; Symbol 10">
            <a:extLst>
              <a:ext uri="{FF2B5EF4-FFF2-40B4-BE49-F238E27FC236}">
                <a16:creationId xmlns:a16="http://schemas.microsoft.com/office/drawing/2014/main" id="{61C61FF6-7211-44A4-872E-7F9F66220921}"/>
              </a:ext>
            </a:extLst>
          </p:cNvPr>
          <p:cNvSpPr/>
          <p:nvPr/>
        </p:nvSpPr>
        <p:spPr>
          <a:xfrm>
            <a:off x="6259367" y="2379315"/>
            <a:ext cx="1572358" cy="1578364"/>
          </a:xfrm>
          <a:prstGeom prst="noSmoking">
            <a:avLst>
              <a:gd name="adj" fmla="val 8559"/>
            </a:avLst>
          </a:prstGeom>
          <a:solidFill>
            <a:srgbClr val="20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250CD2-D7BB-6818-CC4B-EEDF290F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Reliability</a:t>
            </a:r>
          </a:p>
        </p:txBody>
      </p:sp>
    </p:spTree>
    <p:extLst>
      <p:ext uri="{BB962C8B-B14F-4D97-AF65-F5344CB8AC3E}">
        <p14:creationId xmlns:p14="http://schemas.microsoft.com/office/powerpoint/2010/main" val="1189268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96296E-6 L 0.11055 0.0851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1" y="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55 0.08518 L -4.58333E-6 0.2155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34" y="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21551 L -0.13268 0.094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1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2D63-E5FB-AEAB-6282-35A4DDE6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Fallacies of Distributed Computing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A1AEA-F896-5DA2-8E33-69EAD27C4179}"/>
              </a:ext>
            </a:extLst>
          </p:cNvPr>
          <p:cNvSpPr txBox="1"/>
          <p:nvPr/>
        </p:nvSpPr>
        <p:spPr>
          <a:xfrm>
            <a:off x="838200" y="1733863"/>
            <a:ext cx="4652236" cy="4021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The </a:t>
            </a:r>
            <a:r>
              <a:rPr lang="en-US" sz="4400" b="0" i="0" strike="noStrike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network</a:t>
            </a:r>
            <a:r>
              <a:rPr lang="en-US" sz="44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 is reliable;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b="0" i="0" strike="noStrike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Latency</a:t>
            </a:r>
            <a:r>
              <a:rPr lang="en-US" sz="44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 is zero;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b="0" i="0" strike="noStrike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Bandwidth</a:t>
            </a:r>
            <a:r>
              <a:rPr lang="en-US" sz="44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 is infinite;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The network is </a:t>
            </a:r>
            <a:r>
              <a:rPr lang="en-US" sz="4400" b="0" i="0" strike="noStrike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secure</a:t>
            </a: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4D9D4-318F-D3CE-4369-13B48CF6FBEE}"/>
              </a:ext>
            </a:extLst>
          </p:cNvPr>
          <p:cNvSpPr txBox="1"/>
          <p:nvPr/>
        </p:nvSpPr>
        <p:spPr>
          <a:xfrm>
            <a:off x="6096000" y="1733863"/>
            <a:ext cx="5647700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b="0" i="0" strike="noStrike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Topology</a:t>
            </a:r>
            <a:r>
              <a:rPr lang="en-US" sz="44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 doesn't change;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There is one </a:t>
            </a:r>
            <a:r>
              <a:rPr lang="en-US" sz="4400" b="0" i="0" strike="noStrike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administrator</a:t>
            </a:r>
            <a:r>
              <a:rPr lang="en-US" sz="44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Transport cost is zero;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The network is homogeneous</a:t>
            </a: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81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2D63-E5FB-AEAB-6282-35A4DDE6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Conway’s Law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33F4AB6-F0C9-4B69-9E59-D230DEAB8D60}"/>
              </a:ext>
            </a:extLst>
          </p:cNvPr>
          <p:cNvGrpSpPr/>
          <p:nvPr/>
        </p:nvGrpSpPr>
        <p:grpSpPr>
          <a:xfrm>
            <a:off x="1521830" y="2613944"/>
            <a:ext cx="9148340" cy="1529990"/>
            <a:chOff x="1521830" y="2613944"/>
            <a:chExt cx="9148340" cy="152999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4577B0D-4735-652C-0189-5F312AA4C415}"/>
                </a:ext>
              </a:extLst>
            </p:cNvPr>
            <p:cNvSpPr/>
            <p:nvPr/>
          </p:nvSpPr>
          <p:spPr>
            <a:xfrm>
              <a:off x="8563418" y="2630218"/>
              <a:ext cx="2106752" cy="151371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9139A7C-8806-A805-1609-D662540CE6C7}"/>
                </a:ext>
              </a:extLst>
            </p:cNvPr>
            <p:cNvSpPr/>
            <p:nvPr/>
          </p:nvSpPr>
          <p:spPr>
            <a:xfrm>
              <a:off x="1521830" y="2613944"/>
              <a:ext cx="2106752" cy="151371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2B30064-5E39-BE16-9CF9-8EEBBA9DBFAC}"/>
                </a:ext>
              </a:extLst>
            </p:cNvPr>
            <p:cNvCxnSpPr>
              <a:cxnSpLocks/>
              <a:stCxn id="4" idx="1"/>
              <a:endCxn id="5" idx="3"/>
            </p:cNvCxnSpPr>
            <p:nvPr/>
          </p:nvCxnSpPr>
          <p:spPr>
            <a:xfrm flipH="1" flipV="1">
              <a:off x="3628582" y="3370802"/>
              <a:ext cx="4934836" cy="16274"/>
            </a:xfrm>
            <a:prstGeom prst="line">
              <a:avLst/>
            </a:prstGeom>
            <a:ln w="57150">
              <a:solidFill>
                <a:srgbClr val="FFFF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9" name="Graphic 8" descr="Users with solid fill">
            <a:extLst>
              <a:ext uri="{FF2B5EF4-FFF2-40B4-BE49-F238E27FC236}">
                <a16:creationId xmlns:a16="http://schemas.microsoft.com/office/drawing/2014/main" id="{63EEAA5E-7AB3-626B-3EA8-9FEB3314D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9756" y="4564192"/>
            <a:ext cx="1698978" cy="169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87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2D63-E5FB-AEAB-6282-35A4DDE6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Conway’s Law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33F4AB6-F0C9-4B69-9E59-D230DEAB8D60}"/>
              </a:ext>
            </a:extLst>
          </p:cNvPr>
          <p:cNvGrpSpPr/>
          <p:nvPr/>
        </p:nvGrpSpPr>
        <p:grpSpPr>
          <a:xfrm>
            <a:off x="1521830" y="2613944"/>
            <a:ext cx="9148340" cy="1529990"/>
            <a:chOff x="1521830" y="2613944"/>
            <a:chExt cx="9148340" cy="152999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4577B0D-4735-652C-0189-5F312AA4C415}"/>
                </a:ext>
              </a:extLst>
            </p:cNvPr>
            <p:cNvSpPr/>
            <p:nvPr/>
          </p:nvSpPr>
          <p:spPr>
            <a:xfrm>
              <a:off x="8563418" y="2630218"/>
              <a:ext cx="2106752" cy="151371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9139A7C-8806-A805-1609-D662540CE6C7}"/>
                </a:ext>
              </a:extLst>
            </p:cNvPr>
            <p:cNvSpPr/>
            <p:nvPr/>
          </p:nvSpPr>
          <p:spPr>
            <a:xfrm>
              <a:off x="1521830" y="2613944"/>
              <a:ext cx="2106752" cy="151371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2B30064-5E39-BE16-9CF9-8EEBBA9DBFAC}"/>
                </a:ext>
              </a:extLst>
            </p:cNvPr>
            <p:cNvCxnSpPr>
              <a:cxnSpLocks/>
              <a:stCxn id="4" idx="1"/>
              <a:endCxn id="5" idx="3"/>
            </p:cNvCxnSpPr>
            <p:nvPr/>
          </p:nvCxnSpPr>
          <p:spPr>
            <a:xfrm flipH="1" flipV="1">
              <a:off x="3628582" y="3370802"/>
              <a:ext cx="4934836" cy="16274"/>
            </a:xfrm>
            <a:prstGeom prst="line">
              <a:avLst/>
            </a:prstGeom>
            <a:ln w="57150">
              <a:solidFill>
                <a:srgbClr val="FFFF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9" name="Graphic 8" descr="Users with solid fill">
            <a:extLst>
              <a:ext uri="{FF2B5EF4-FFF2-40B4-BE49-F238E27FC236}">
                <a16:creationId xmlns:a16="http://schemas.microsoft.com/office/drawing/2014/main" id="{63EEAA5E-7AB3-626B-3EA8-9FEB3314D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39462" y="4564192"/>
            <a:ext cx="1698978" cy="1698978"/>
          </a:xfrm>
          <a:prstGeom prst="rect">
            <a:avLst/>
          </a:prstGeom>
        </p:spPr>
      </p:pic>
      <p:pic>
        <p:nvPicPr>
          <p:cNvPr id="7" name="Graphic 6" descr="Users with solid fill">
            <a:extLst>
              <a:ext uri="{FF2B5EF4-FFF2-40B4-BE49-F238E27FC236}">
                <a16:creationId xmlns:a16="http://schemas.microsoft.com/office/drawing/2014/main" id="{5AFC280C-C443-BC60-A897-912587ED1F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53560" y="4564192"/>
            <a:ext cx="1698978" cy="169897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5DB4EF3-F961-544C-2F28-0BF4D9948FE8}"/>
              </a:ext>
            </a:extLst>
          </p:cNvPr>
          <p:cNvCxnSpPr>
            <a:cxnSpLocks/>
          </p:cNvCxnSpPr>
          <p:nvPr/>
        </p:nvCxnSpPr>
        <p:spPr>
          <a:xfrm flipH="1" flipV="1">
            <a:off x="6068992" y="717630"/>
            <a:ext cx="92598" cy="5775245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950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2D63-E5FB-AEAB-6282-35A4DDE6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Conway’s Law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33F4AB6-F0C9-4B69-9E59-D230DEAB8D60}"/>
              </a:ext>
            </a:extLst>
          </p:cNvPr>
          <p:cNvGrpSpPr/>
          <p:nvPr/>
        </p:nvGrpSpPr>
        <p:grpSpPr>
          <a:xfrm>
            <a:off x="1521830" y="2613944"/>
            <a:ext cx="9148340" cy="1529990"/>
            <a:chOff x="1521830" y="2613944"/>
            <a:chExt cx="9148340" cy="152999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4577B0D-4735-652C-0189-5F312AA4C415}"/>
                </a:ext>
              </a:extLst>
            </p:cNvPr>
            <p:cNvSpPr/>
            <p:nvPr/>
          </p:nvSpPr>
          <p:spPr>
            <a:xfrm>
              <a:off x="8563418" y="2630218"/>
              <a:ext cx="2106752" cy="151371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9139A7C-8806-A805-1609-D662540CE6C7}"/>
                </a:ext>
              </a:extLst>
            </p:cNvPr>
            <p:cNvSpPr/>
            <p:nvPr/>
          </p:nvSpPr>
          <p:spPr>
            <a:xfrm>
              <a:off x="1521830" y="2613944"/>
              <a:ext cx="2106752" cy="151371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2B30064-5E39-BE16-9CF9-8EEBBA9DBFAC}"/>
                </a:ext>
              </a:extLst>
            </p:cNvPr>
            <p:cNvCxnSpPr>
              <a:cxnSpLocks/>
              <a:stCxn id="4" idx="1"/>
              <a:endCxn id="5" idx="3"/>
            </p:cNvCxnSpPr>
            <p:nvPr/>
          </p:nvCxnSpPr>
          <p:spPr>
            <a:xfrm flipH="1" flipV="1">
              <a:off x="3628582" y="3370802"/>
              <a:ext cx="4934836" cy="16274"/>
            </a:xfrm>
            <a:prstGeom prst="line">
              <a:avLst/>
            </a:prstGeom>
            <a:ln w="57150">
              <a:solidFill>
                <a:srgbClr val="FFFF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9" name="Graphic 8" descr="Users with solid fill">
            <a:extLst>
              <a:ext uri="{FF2B5EF4-FFF2-40B4-BE49-F238E27FC236}">
                <a16:creationId xmlns:a16="http://schemas.microsoft.com/office/drawing/2014/main" id="{63EEAA5E-7AB3-626B-3EA8-9FEB3314D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7816" y="4572496"/>
            <a:ext cx="1698978" cy="1698978"/>
          </a:xfrm>
          <a:prstGeom prst="rect">
            <a:avLst/>
          </a:prstGeom>
        </p:spPr>
      </p:pic>
      <p:pic>
        <p:nvPicPr>
          <p:cNvPr id="7" name="Graphic 6" descr="Users with solid fill">
            <a:extLst>
              <a:ext uri="{FF2B5EF4-FFF2-40B4-BE49-F238E27FC236}">
                <a16:creationId xmlns:a16="http://schemas.microsoft.com/office/drawing/2014/main" id="{5AFC280C-C443-BC60-A897-912587ED1F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30542" y="4564192"/>
            <a:ext cx="1698978" cy="1698978"/>
          </a:xfrm>
          <a:prstGeom prst="rect">
            <a:avLst/>
          </a:prstGeom>
        </p:spPr>
      </p:pic>
      <p:sp>
        <p:nvSpPr>
          <p:cNvPr id="8" name="&quot;Not Allowed&quot; Symbol 7">
            <a:extLst>
              <a:ext uri="{FF2B5EF4-FFF2-40B4-BE49-F238E27FC236}">
                <a16:creationId xmlns:a16="http://schemas.microsoft.com/office/drawing/2014/main" id="{653DB786-AE62-FC07-A204-001DC2424C3A}"/>
              </a:ext>
            </a:extLst>
          </p:cNvPr>
          <p:cNvSpPr/>
          <p:nvPr/>
        </p:nvSpPr>
        <p:spPr>
          <a:xfrm>
            <a:off x="8071555" y="2639623"/>
            <a:ext cx="3399151" cy="3168940"/>
          </a:xfrm>
          <a:prstGeom prst="noSmoking">
            <a:avLst>
              <a:gd name="adj" fmla="val 5153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322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E4A3BCD-7B41-6CE0-6E87-61027344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865534" cy="23083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16600" dirty="0">
                <a:solidFill>
                  <a:schemeClr val="bg1"/>
                </a:solidFill>
                <a:latin typeface="Agency FB" panose="020B0503020202020204" pitchFamily="34" charset="0"/>
              </a:rPr>
              <a:t>TACTICS</a:t>
            </a:r>
            <a:endParaRPr lang="en-US" sz="16600" kern="1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941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E4A3BCD-7B41-6CE0-6E87-61027344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16600" kern="1200" dirty="0">
                <a:solidFill>
                  <a:schemeClr val="bg1"/>
                </a:solidFill>
                <a:latin typeface="Agency FB" panose="020B0503020202020204" pitchFamily="34" charset="0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173802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2D63-E5FB-AEAB-6282-35A4DDE6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61503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66AA62-5851-8E74-3EE8-41ACEE34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An open-source benchmark suite for microservices and their  hardware-software implications for cloud &amp; edge systems | the morning paper">
            <a:extLst>
              <a:ext uri="{FF2B5EF4-FFF2-40B4-BE49-F238E27FC236}">
                <a16:creationId xmlns:a16="http://schemas.microsoft.com/office/drawing/2014/main" id="{A964E9CC-7C0E-E376-8C60-C48B7097F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480" y="1868807"/>
            <a:ext cx="4542719" cy="462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389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95D5-F19D-F0E4-1287-73D51318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1CCDD59F-2471-8136-B278-95E550DE1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62" y="857250"/>
            <a:ext cx="89058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6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E4A3BCD-7B41-6CE0-6E87-61027344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16600" kern="1200" dirty="0">
                <a:solidFill>
                  <a:schemeClr val="bg1"/>
                </a:solidFill>
                <a:latin typeface="Agency FB" panose="020B0503020202020204" pitchFamily="34" charset="0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2525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0">
              <a:srgbClr val="3F998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2D63-E5FB-AEAB-6282-35A4DDE6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Characteristics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6AC754E-1E05-23B4-C37F-ED656F4DC3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23809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625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F890E1F-49DB-8BCF-B26C-F9574CFC6CBD}"/>
              </a:ext>
            </a:extLst>
          </p:cNvPr>
          <p:cNvGrpSpPr/>
          <p:nvPr/>
        </p:nvGrpSpPr>
        <p:grpSpPr>
          <a:xfrm>
            <a:off x="1521830" y="2602246"/>
            <a:ext cx="9148340" cy="1569660"/>
            <a:chOff x="1521830" y="2602246"/>
            <a:chExt cx="9148340" cy="156966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8FC4FD-3991-87BD-B80A-85A7B2DCEC58}"/>
                </a:ext>
              </a:extLst>
            </p:cNvPr>
            <p:cNvSpPr/>
            <p:nvPr/>
          </p:nvSpPr>
          <p:spPr>
            <a:xfrm>
              <a:off x="8563418" y="2630218"/>
              <a:ext cx="2106752" cy="151371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B3BAF39-FAD5-DFA4-5DA5-F3A6BEAB4DC4}"/>
                </a:ext>
              </a:extLst>
            </p:cNvPr>
            <p:cNvSpPr/>
            <p:nvPr/>
          </p:nvSpPr>
          <p:spPr>
            <a:xfrm>
              <a:off x="1521830" y="2613944"/>
              <a:ext cx="2106752" cy="151371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BBE05CE-6DA9-0DEE-861C-DD8D8373CB7D}"/>
                </a:ext>
              </a:extLst>
            </p:cNvPr>
            <p:cNvCxnSpPr>
              <a:cxnSpLocks/>
              <a:stCxn id="5" idx="1"/>
              <a:endCxn id="6" idx="3"/>
            </p:cNvCxnSpPr>
            <p:nvPr/>
          </p:nvCxnSpPr>
          <p:spPr>
            <a:xfrm flipH="1" flipV="1">
              <a:off x="3628582" y="3370802"/>
              <a:ext cx="4934836" cy="16274"/>
            </a:xfrm>
            <a:prstGeom prst="line">
              <a:avLst/>
            </a:prstGeom>
            <a:ln w="57150">
              <a:solidFill>
                <a:srgbClr val="FFFF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B6FD8E-A1AE-2B11-78C5-DB1CBBEBB185}"/>
                </a:ext>
              </a:extLst>
            </p:cNvPr>
            <p:cNvSpPr/>
            <p:nvPr/>
          </p:nvSpPr>
          <p:spPr>
            <a:xfrm>
              <a:off x="4999386" y="2602246"/>
              <a:ext cx="2193228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gency FB" panose="020B0503020202020204" pitchFamily="34" charset="0"/>
                </a:rPr>
                <a:t>NETWORK</a:t>
              </a:r>
              <a:br>
                <a:rPr lang="en-US" sz="48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gency FB" panose="020B0503020202020204" pitchFamily="34" charset="0"/>
                </a:rPr>
              </a:br>
              <a:r>
                <a:rPr lang="en-US" sz="48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Agency FB" panose="020B0503020202020204" pitchFamily="34" charset="0"/>
                </a:rPr>
                <a:t>CALL</a:t>
              </a:r>
            </a:p>
          </p:txBody>
        </p:sp>
      </p:grpSp>
      <p:pic>
        <p:nvPicPr>
          <p:cNvPr id="3" name="Graphic 2" descr="Magnifying glass with solid fill">
            <a:extLst>
              <a:ext uri="{FF2B5EF4-FFF2-40B4-BE49-F238E27FC236}">
                <a16:creationId xmlns:a16="http://schemas.microsoft.com/office/drawing/2014/main" id="{03C5D993-C9D4-155A-2DA6-22E440DA9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9706" y="1912889"/>
            <a:ext cx="4208512" cy="42085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731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67BC96A8-66D5-E05A-3974-1D95791F6A4E}"/>
              </a:ext>
            </a:extLst>
          </p:cNvPr>
          <p:cNvSpPr/>
          <p:nvPr/>
        </p:nvSpPr>
        <p:spPr>
          <a:xfrm rot="10265933">
            <a:off x="3053293" y="4323576"/>
            <a:ext cx="5932968" cy="1325715"/>
          </a:xfrm>
          <a:prstGeom prst="curvedDownArrow">
            <a:avLst/>
          </a:prstGeom>
          <a:solidFill>
            <a:srgbClr val="609F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78C2B7E7-3E85-328F-C862-91F9655A144D}"/>
              </a:ext>
            </a:extLst>
          </p:cNvPr>
          <p:cNvSpPr/>
          <p:nvPr/>
        </p:nvSpPr>
        <p:spPr>
          <a:xfrm rot="21095553">
            <a:off x="2847297" y="2455990"/>
            <a:ext cx="5932968" cy="1325715"/>
          </a:xfrm>
          <a:prstGeom prst="curvedDownArrow">
            <a:avLst/>
          </a:prstGeom>
          <a:solidFill>
            <a:srgbClr val="609F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2F562-8C88-5089-2310-7D48F7C6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Rules &amp; Laws =&gt; Effects, Driving Forces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DF3911-9344-4815-4090-4A0A8C1C782E}"/>
              </a:ext>
            </a:extLst>
          </p:cNvPr>
          <p:cNvSpPr txBox="1"/>
          <p:nvPr/>
        </p:nvSpPr>
        <p:spPr>
          <a:xfrm>
            <a:off x="2382499" y="3716073"/>
            <a:ext cx="12079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Latency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F2C34-7053-4E9E-39E0-95574F58EFD9}"/>
              </a:ext>
            </a:extLst>
          </p:cNvPr>
          <p:cNvSpPr txBox="1"/>
          <p:nvPr/>
        </p:nvSpPr>
        <p:spPr>
          <a:xfrm>
            <a:off x="4467556" y="2238279"/>
            <a:ext cx="15522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Availability</a:t>
            </a:r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08266-BD72-27FC-736A-0DB70717FF7C}"/>
              </a:ext>
            </a:extLst>
          </p:cNvPr>
          <p:cNvSpPr txBox="1"/>
          <p:nvPr/>
        </p:nvSpPr>
        <p:spPr>
          <a:xfrm>
            <a:off x="4106310" y="5401235"/>
            <a:ext cx="22747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Conway’s Law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0EC49A-3E52-AFAE-B1E5-D3ADF78A28E7}"/>
              </a:ext>
            </a:extLst>
          </p:cNvPr>
          <p:cNvSpPr txBox="1"/>
          <p:nvPr/>
        </p:nvSpPr>
        <p:spPr>
          <a:xfrm>
            <a:off x="7132210" y="2378429"/>
            <a:ext cx="35357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Reliability 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– Leaky Abstraction (TCP) 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BC8ECB-7A37-62F6-5E70-0EB7C00B1D09}"/>
              </a:ext>
            </a:extLst>
          </p:cNvPr>
          <p:cNvSpPr txBox="1"/>
          <p:nvPr/>
        </p:nvSpPr>
        <p:spPr>
          <a:xfrm>
            <a:off x="7473700" y="4724823"/>
            <a:ext cx="22747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Queuing Theory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76583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2D63-E5FB-AEAB-6282-35A4DDE6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Latency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08B55-C716-900A-B5AE-3FA24AFE0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4" t="30725" r="36374" b="571"/>
          <a:stretch/>
        </p:blipFill>
        <p:spPr>
          <a:xfrm>
            <a:off x="4004733" y="776111"/>
            <a:ext cx="7349067" cy="5305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F4B20F5D-B421-ED54-430E-B47CE6FE6F4E}"/>
              </a:ext>
            </a:extLst>
          </p:cNvPr>
          <p:cNvSpPr/>
          <p:nvPr/>
        </p:nvSpPr>
        <p:spPr>
          <a:xfrm flipV="1">
            <a:off x="6096000" y="1690687"/>
            <a:ext cx="3939822" cy="984779"/>
          </a:xfrm>
          <a:prstGeom prst="arc">
            <a:avLst>
              <a:gd name="adj1" fmla="val 10802416"/>
              <a:gd name="adj2" fmla="val 0"/>
            </a:avLst>
          </a:prstGeom>
          <a:noFill/>
          <a:ln w="76200">
            <a:solidFill>
              <a:srgbClr val="FFFF00"/>
            </a:solidFill>
            <a:prstDash val="sysDot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5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2D63-E5FB-AEAB-6282-35A4DDE6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Latency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56C5E0-B4AA-9975-4980-ACEC230BF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110" y="1456630"/>
            <a:ext cx="6352993" cy="3944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680120-2C6A-5190-FF3A-72857E110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110" y="1456630"/>
            <a:ext cx="6183823" cy="366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2D63-E5FB-AEAB-6282-35A4DDE6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Latency Numbers </a:t>
            </a:r>
            <a:r>
              <a:rPr lang="en-US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Every Programmer Should Know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4951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338</Words>
  <Application>Microsoft Office PowerPoint</Application>
  <PresentationFormat>Widescreen</PresentationFormat>
  <Paragraphs>105</Paragraphs>
  <Slides>20</Slides>
  <Notes>11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Agency FB</vt:lpstr>
      <vt:lpstr>Arial</vt:lpstr>
      <vt:lpstr>Calibri</vt:lpstr>
      <vt:lpstr>Calibri Light</vt:lpstr>
      <vt:lpstr>Office Theme</vt:lpstr>
      <vt:lpstr>Aspects of Microservice Interactions</vt:lpstr>
      <vt:lpstr>PowerPoint Presentation</vt:lpstr>
      <vt:lpstr>WHY?</vt:lpstr>
      <vt:lpstr>Characteristics</vt:lpstr>
      <vt:lpstr>PowerPoint Presentation</vt:lpstr>
      <vt:lpstr>Rules &amp; Laws =&gt; Effects, Driving Forces</vt:lpstr>
      <vt:lpstr>Latency</vt:lpstr>
      <vt:lpstr>Latency</vt:lpstr>
      <vt:lpstr>Latency Numbers Every Programmer Should Know </vt:lpstr>
      <vt:lpstr>Availability</vt:lpstr>
      <vt:lpstr>PowerPoint Presentation</vt:lpstr>
      <vt:lpstr>Reliability</vt:lpstr>
      <vt:lpstr>Fallacies of Distributed Computing</vt:lpstr>
      <vt:lpstr>Conway’s Law</vt:lpstr>
      <vt:lpstr>Conway’s Law</vt:lpstr>
      <vt:lpstr>Conway’s Law</vt:lpstr>
      <vt:lpstr>TACTICS</vt:lpstr>
      <vt:lpstr>EXAMPLES</vt:lpstr>
      <vt:lpstr>References</vt:lpstr>
      <vt:lpstr>Colors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Aspects of Microservice Interactions</dc:title>
  <dc:creator>Oresztesz Margaritisz</dc:creator>
  <cp:lastModifiedBy>Oresztesz Margaritisz</cp:lastModifiedBy>
  <cp:revision>43</cp:revision>
  <dcterms:created xsi:type="dcterms:W3CDTF">2023-01-23T13:24:30Z</dcterms:created>
  <dcterms:modified xsi:type="dcterms:W3CDTF">2023-01-30T14:12:03Z</dcterms:modified>
</cp:coreProperties>
</file>