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24"/>
  </p:notesMasterIdLst>
  <p:handoutMasterIdLst>
    <p:handoutMasterId r:id="rId25"/>
  </p:handoutMasterIdLst>
  <p:sldIdLst>
    <p:sldId id="256" r:id="rId4"/>
    <p:sldId id="276" r:id="rId5"/>
    <p:sldId id="320" r:id="rId6"/>
    <p:sldId id="286" r:id="rId7"/>
    <p:sldId id="321" r:id="rId8"/>
    <p:sldId id="322" r:id="rId9"/>
    <p:sldId id="323" r:id="rId10"/>
    <p:sldId id="305" r:id="rId11"/>
    <p:sldId id="324" r:id="rId12"/>
    <p:sldId id="329" r:id="rId13"/>
    <p:sldId id="327" r:id="rId14"/>
    <p:sldId id="331" r:id="rId15"/>
    <p:sldId id="306" r:id="rId16"/>
    <p:sldId id="330" r:id="rId17"/>
    <p:sldId id="328" r:id="rId18"/>
    <p:sldId id="336" r:id="rId19"/>
    <p:sldId id="333" r:id="rId20"/>
    <p:sldId id="334" r:id="rId21"/>
    <p:sldId id="335" r:id="rId22"/>
    <p:sldId id="337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8A2EAA-B391-4697-9FFD-DF7B91099B8B}">
          <p14:sldIdLst>
            <p14:sldId id="256"/>
            <p14:sldId id="276"/>
            <p14:sldId id="320"/>
            <p14:sldId id="286"/>
            <p14:sldId id="321"/>
            <p14:sldId id="322"/>
            <p14:sldId id="323"/>
            <p14:sldId id="305"/>
            <p14:sldId id="324"/>
            <p14:sldId id="329"/>
            <p14:sldId id="327"/>
            <p14:sldId id="331"/>
            <p14:sldId id="306"/>
            <p14:sldId id="330"/>
            <p14:sldId id="328"/>
            <p14:sldId id="336"/>
            <p14:sldId id="333"/>
            <p14:sldId id="334"/>
            <p14:sldId id="335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70199" autoAdjust="0"/>
  </p:normalViewPr>
  <p:slideViewPr>
    <p:cSldViewPr snapToGrid="0">
      <p:cViewPr varScale="1">
        <p:scale>
          <a:sx n="63" d="100"/>
          <a:sy n="63" d="100"/>
        </p:scale>
        <p:origin x="140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  <a:p>
            <a:endParaRPr lang="en-US" dirty="0"/>
          </a:p>
          <a:p>
            <a:r>
              <a:rPr lang="en-US" dirty="0"/>
              <a:t>(Page 62).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0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Asynchronous Event-Based Collaboration</a:t>
            </a:r>
          </a:p>
          <a:p>
            <a:endParaRPr lang="en-US" dirty="0"/>
          </a:p>
          <a:p>
            <a:r>
              <a:rPr lang="en-US" dirty="0"/>
              <a:t>(Page 55).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DRY and the Perils of Code Reuse in a Microservice World</a:t>
            </a:r>
          </a:p>
          <a:p>
            <a:endParaRPr lang="en-US" dirty="0"/>
          </a:p>
          <a:p>
            <a:r>
              <a:rPr lang="en-US" dirty="0"/>
              <a:t>(Page 59).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7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Technical Boundary</a:t>
            </a:r>
          </a:p>
          <a:p>
            <a:endParaRPr lang="en-US" dirty="0"/>
          </a:p>
          <a:p>
            <a:r>
              <a:rPr lang="en-US" dirty="0"/>
              <a:t>(Page 36).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53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8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98" r:id="rId5"/>
    <p:sldLayoutId id="214748369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Microservices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SYNCHRONOUS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6CDEA3-2534-4D3A-897C-54AAC447136C}"/>
              </a:ext>
            </a:extLst>
          </p:cNvPr>
          <p:cNvCxnSpPr>
            <a:cxnSpLocks/>
          </p:cNvCxnSpPr>
          <p:nvPr/>
        </p:nvCxnSpPr>
        <p:spPr>
          <a:xfrm flipV="1">
            <a:off x="3412893" y="1446383"/>
            <a:ext cx="2332390" cy="1013413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329A6C-880C-46C3-9D52-288E9F6B3309}"/>
              </a:ext>
            </a:extLst>
          </p:cNvPr>
          <p:cNvSpPr/>
          <p:nvPr/>
        </p:nvSpPr>
        <p:spPr>
          <a:xfrm>
            <a:off x="2303563" y="2300672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61701B-0A86-402C-8A48-D33434D1E1AC}"/>
              </a:ext>
            </a:extLst>
          </p:cNvPr>
          <p:cNvCxnSpPr>
            <a:cxnSpLocks/>
          </p:cNvCxnSpPr>
          <p:nvPr/>
        </p:nvCxnSpPr>
        <p:spPr>
          <a:xfrm flipV="1">
            <a:off x="3412893" y="1822067"/>
            <a:ext cx="2392483" cy="1073664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A8D4AC-2D0D-4E78-9A07-6895AD2E39E9}"/>
              </a:ext>
            </a:extLst>
          </p:cNvPr>
          <p:cNvSpPr/>
          <p:nvPr/>
        </p:nvSpPr>
        <p:spPr>
          <a:xfrm>
            <a:off x="5745283" y="121888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D156FC-66D0-4C6B-8076-DB82A23C1A3D}"/>
              </a:ext>
            </a:extLst>
          </p:cNvPr>
          <p:cNvSpPr/>
          <p:nvPr/>
        </p:nvSpPr>
        <p:spPr>
          <a:xfrm>
            <a:off x="5745283" y="3382463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32F51A-C2A9-437F-B86F-A33CC1E63D12}"/>
              </a:ext>
            </a:extLst>
          </p:cNvPr>
          <p:cNvCxnSpPr>
            <a:cxnSpLocks/>
          </p:cNvCxnSpPr>
          <p:nvPr/>
        </p:nvCxnSpPr>
        <p:spPr>
          <a:xfrm>
            <a:off x="3459046" y="2498782"/>
            <a:ext cx="2346330" cy="1137908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73D01C-996E-4CF3-BE2D-D1EE08E2C91E}"/>
              </a:ext>
            </a:extLst>
          </p:cNvPr>
          <p:cNvCxnSpPr>
            <a:cxnSpLocks/>
          </p:cNvCxnSpPr>
          <p:nvPr/>
        </p:nvCxnSpPr>
        <p:spPr>
          <a:xfrm>
            <a:off x="3412893" y="2895731"/>
            <a:ext cx="2332390" cy="1102466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C1217456-1122-40EF-BB49-34A9E823E09B}"/>
              </a:ext>
            </a:extLst>
          </p:cNvPr>
          <p:cNvSpPr/>
          <p:nvPr/>
        </p:nvSpPr>
        <p:spPr>
          <a:xfrm>
            <a:off x="6115529" y="3520782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1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9B4B-0957-4D4C-99D7-1687547B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- SYNCHRONOUS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A91AD-FB6C-4B2A-8B0D-F3358A54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27CEE-2D35-4F3B-A910-014640F5769F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>
            <a:off x="3008857" y="2016607"/>
            <a:ext cx="2116036" cy="510313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DD4FE3-0AEC-47A2-A68A-CCAA5331406C}"/>
              </a:ext>
            </a:extLst>
          </p:cNvPr>
          <p:cNvSpPr/>
          <p:nvPr/>
        </p:nvSpPr>
        <p:spPr>
          <a:xfrm>
            <a:off x="1899527" y="1638847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94F640-A3FE-49EC-82CF-1CD32C838533}"/>
              </a:ext>
            </a:extLst>
          </p:cNvPr>
          <p:cNvGrpSpPr/>
          <p:nvPr/>
        </p:nvGrpSpPr>
        <p:grpSpPr>
          <a:xfrm>
            <a:off x="5124893" y="2284719"/>
            <a:ext cx="2126512" cy="871413"/>
            <a:chOff x="2721935" y="1920367"/>
            <a:chExt cx="3700131" cy="15162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AA79BD5-10D8-409A-A6CF-854FA2348444}"/>
                </a:ext>
              </a:extLst>
            </p:cNvPr>
            <p:cNvGrpSpPr/>
            <p:nvPr/>
          </p:nvGrpSpPr>
          <p:grpSpPr>
            <a:xfrm>
              <a:off x="2721935" y="1920367"/>
              <a:ext cx="3700131" cy="1516260"/>
              <a:chOff x="2024388" y="1920367"/>
              <a:chExt cx="3700131" cy="151626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C1F4351-8B25-45D4-B01B-F378D77C6023}"/>
                  </a:ext>
                </a:extLst>
              </p:cNvPr>
              <p:cNvSpPr/>
              <p:nvPr/>
            </p:nvSpPr>
            <p:spPr>
              <a:xfrm>
                <a:off x="3419482" y="1920367"/>
                <a:ext cx="2305037" cy="151626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F52AF23-ACDC-4D16-A671-993B95818484}"/>
                  </a:ext>
                </a:extLst>
              </p:cNvPr>
              <p:cNvSpPr/>
              <p:nvPr/>
            </p:nvSpPr>
            <p:spPr>
              <a:xfrm>
                <a:off x="2024388" y="2005098"/>
                <a:ext cx="701749" cy="67339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D3B4D6D-AC4A-4FDF-8016-2B83B8D0F6E2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>
                <a:off x="2726137" y="2341796"/>
                <a:ext cx="693345" cy="1"/>
              </a:xfrm>
              <a:prstGeom prst="line">
                <a:avLst/>
              </a:prstGeom>
              <a:ln w="571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0A4E93-16FB-4696-8A11-8A1DBFBD41CF}"/>
                </a:ext>
              </a:extLst>
            </p:cNvPr>
            <p:cNvSpPr/>
            <p:nvPr/>
          </p:nvSpPr>
          <p:spPr>
            <a:xfrm>
              <a:off x="2721935" y="2763226"/>
              <a:ext cx="701749" cy="6733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607FD-FF09-4EC6-B1CD-5343D21B2FAB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3423684" y="3099924"/>
              <a:ext cx="693345" cy="1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A3F04D-8F47-48DD-8198-44D086A549A0}"/>
              </a:ext>
            </a:extLst>
          </p:cNvPr>
          <p:cNvCxnSpPr>
            <a:cxnSpLocks/>
            <a:stCxn id="21" idx="3"/>
            <a:endCxn id="13" idx="2"/>
          </p:cNvCxnSpPr>
          <p:nvPr/>
        </p:nvCxnSpPr>
        <p:spPr>
          <a:xfrm flipV="1">
            <a:off x="3008857" y="2962625"/>
            <a:ext cx="2116036" cy="377760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0D55C35-EE15-4654-8897-7F998E00AE33}"/>
              </a:ext>
            </a:extLst>
          </p:cNvPr>
          <p:cNvSpPr/>
          <p:nvPr/>
        </p:nvSpPr>
        <p:spPr>
          <a:xfrm>
            <a:off x="1899527" y="2962625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4EBE08-8C90-4A17-B416-1D5CA85900F9}"/>
              </a:ext>
            </a:extLst>
          </p:cNvPr>
          <p:cNvSpPr txBox="1"/>
          <p:nvPr/>
        </p:nvSpPr>
        <p:spPr>
          <a:xfrm>
            <a:off x="3541703" y="1866565"/>
            <a:ext cx="15831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http://service/v2/...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C19B73-EFFE-4DDE-934D-CB48923003A9}"/>
              </a:ext>
            </a:extLst>
          </p:cNvPr>
          <p:cNvSpPr txBox="1"/>
          <p:nvPr/>
        </p:nvSpPr>
        <p:spPr>
          <a:xfrm>
            <a:off x="3541703" y="3282504"/>
            <a:ext cx="15831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http://service/v1/...</a:t>
            </a:r>
          </a:p>
        </p:txBody>
      </p:sp>
    </p:spTree>
    <p:extLst>
      <p:ext uri="{BB962C8B-B14F-4D97-AF65-F5344CB8AC3E}">
        <p14:creationId xmlns:p14="http://schemas.microsoft.com/office/powerpoint/2010/main" val="297945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ASYNCHRONOUS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782645" y="17712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5457895" y="1771258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849D35-9035-46DD-8B20-7B39A3132964}"/>
              </a:ext>
            </a:extLst>
          </p:cNvPr>
          <p:cNvCxnSpPr>
            <a:cxnSpLocks/>
            <a:stCxn id="92" idx="0"/>
            <a:endCxn id="56" idx="2"/>
          </p:cNvCxnSpPr>
          <p:nvPr/>
        </p:nvCxnSpPr>
        <p:spPr>
          <a:xfrm flipV="1">
            <a:off x="5888418" y="2371651"/>
            <a:ext cx="0" cy="8706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720101-A9B8-4DF2-BCC1-758E501FCFBB}"/>
              </a:ext>
            </a:extLst>
          </p:cNvPr>
          <p:cNvCxnSpPr>
            <a:cxnSpLocks/>
            <a:stCxn id="85" idx="0"/>
            <a:endCxn id="53" idx="2"/>
          </p:cNvCxnSpPr>
          <p:nvPr/>
        </p:nvCxnSpPr>
        <p:spPr>
          <a:xfrm flipV="1">
            <a:off x="3213168" y="237165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0923D-C9F2-4C85-914B-586DB3890BFD}"/>
              </a:ext>
            </a:extLst>
          </p:cNvPr>
          <p:cNvSpPr/>
          <p:nvPr/>
        </p:nvSpPr>
        <p:spPr>
          <a:xfrm>
            <a:off x="2161953" y="3253400"/>
            <a:ext cx="4720336" cy="3182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Envelope">
            <a:extLst>
              <a:ext uri="{FF2B5EF4-FFF2-40B4-BE49-F238E27FC236}">
                <a16:creationId xmlns:a16="http://schemas.microsoft.com/office/drawing/2014/main" id="{81EC4A32-52F0-4700-9604-EF2E459F1D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1535" y="3242341"/>
            <a:ext cx="343266" cy="343266"/>
          </a:xfrm>
          <a:prstGeom prst="rect">
            <a:avLst/>
          </a:prstGeom>
        </p:spPr>
      </p:pic>
      <p:pic>
        <p:nvPicPr>
          <p:cNvPr id="83" name="Graphic 82" descr="Envelope">
            <a:extLst>
              <a:ext uri="{FF2B5EF4-FFF2-40B4-BE49-F238E27FC236}">
                <a16:creationId xmlns:a16="http://schemas.microsoft.com/office/drawing/2014/main" id="{8778B721-B082-45C3-BA3D-2EF9EE632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0347" y="3242341"/>
            <a:ext cx="343266" cy="343266"/>
          </a:xfrm>
          <a:prstGeom prst="rect">
            <a:avLst/>
          </a:prstGeom>
        </p:spPr>
      </p:pic>
      <p:pic>
        <p:nvPicPr>
          <p:cNvPr id="84" name="Graphic 83" descr="Envelope">
            <a:extLst>
              <a:ext uri="{FF2B5EF4-FFF2-40B4-BE49-F238E27FC236}">
                <a16:creationId xmlns:a16="http://schemas.microsoft.com/office/drawing/2014/main" id="{AE35E5D6-7264-4061-82D4-AC010A7B7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9159" y="3242341"/>
            <a:ext cx="343266" cy="343266"/>
          </a:xfrm>
          <a:prstGeom prst="rect">
            <a:avLst/>
          </a:prstGeom>
        </p:spPr>
      </p:pic>
      <p:pic>
        <p:nvPicPr>
          <p:cNvPr id="87" name="Graphic 86" descr="Envelope">
            <a:extLst>
              <a:ext uri="{FF2B5EF4-FFF2-40B4-BE49-F238E27FC236}">
                <a16:creationId xmlns:a16="http://schemas.microsoft.com/office/drawing/2014/main" id="{EE5C652A-C2C1-4799-917F-49E46C93A8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7972" y="3242341"/>
            <a:ext cx="343266" cy="343266"/>
          </a:xfrm>
          <a:prstGeom prst="rect">
            <a:avLst/>
          </a:prstGeom>
        </p:spPr>
      </p:pic>
      <p:pic>
        <p:nvPicPr>
          <p:cNvPr id="92" name="Graphic 91" descr="Envelope">
            <a:extLst>
              <a:ext uri="{FF2B5EF4-FFF2-40B4-BE49-F238E27FC236}">
                <a16:creationId xmlns:a16="http://schemas.microsoft.com/office/drawing/2014/main" id="{D097C9EF-015D-42C7-BEE2-147CAC5095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6785" y="3242341"/>
            <a:ext cx="343266" cy="343266"/>
          </a:xfrm>
          <a:prstGeom prst="rect">
            <a:avLst/>
          </a:prstGeom>
        </p:spPr>
      </p:pic>
      <p:pic>
        <p:nvPicPr>
          <p:cNvPr id="2" name="Picture 2" descr="Introducing Kafdrop: Open Source Kafka UI - HomeAdvisor">
            <a:extLst>
              <a:ext uri="{FF2B5EF4-FFF2-40B4-BE49-F238E27FC236}">
                <a16:creationId xmlns:a16="http://schemas.microsoft.com/office/drawing/2014/main" id="{658C425B-4AC8-4AD7-BE2E-CD4BC230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06" y="3202290"/>
            <a:ext cx="1624349" cy="162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B961A85-6681-4EA9-8810-D50251655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38" y="3911548"/>
            <a:ext cx="1488557" cy="2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62481F2-7635-4CB7-9F98-01C411ABF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89" y="3739657"/>
            <a:ext cx="510870" cy="7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336226-D384-48A9-B71F-1098D88EAA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6785" y="4442808"/>
            <a:ext cx="980678" cy="24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2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ASYNCHRONOUS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782645" y="17712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5457895" y="1771258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849D35-9035-46DD-8B20-7B39A3132964}"/>
              </a:ext>
            </a:extLst>
          </p:cNvPr>
          <p:cNvCxnSpPr>
            <a:cxnSpLocks/>
            <a:stCxn id="92" idx="0"/>
            <a:endCxn id="56" idx="2"/>
          </p:cNvCxnSpPr>
          <p:nvPr/>
        </p:nvCxnSpPr>
        <p:spPr>
          <a:xfrm flipV="1">
            <a:off x="5888418" y="2371651"/>
            <a:ext cx="0" cy="8706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720101-A9B8-4DF2-BCC1-758E501FCFBB}"/>
              </a:ext>
            </a:extLst>
          </p:cNvPr>
          <p:cNvCxnSpPr>
            <a:cxnSpLocks/>
            <a:stCxn id="85" idx="0"/>
            <a:endCxn id="53" idx="2"/>
          </p:cNvCxnSpPr>
          <p:nvPr/>
        </p:nvCxnSpPr>
        <p:spPr>
          <a:xfrm flipV="1">
            <a:off x="3213168" y="237165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0923D-C9F2-4C85-914B-586DB3890BFD}"/>
              </a:ext>
            </a:extLst>
          </p:cNvPr>
          <p:cNvSpPr/>
          <p:nvPr/>
        </p:nvSpPr>
        <p:spPr>
          <a:xfrm>
            <a:off x="2161953" y="3253400"/>
            <a:ext cx="4720336" cy="3182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Envelope">
            <a:extLst>
              <a:ext uri="{FF2B5EF4-FFF2-40B4-BE49-F238E27FC236}">
                <a16:creationId xmlns:a16="http://schemas.microsoft.com/office/drawing/2014/main" id="{81EC4A32-52F0-4700-9604-EF2E459F1D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1535" y="3242341"/>
            <a:ext cx="343266" cy="343266"/>
          </a:xfrm>
          <a:prstGeom prst="rect">
            <a:avLst/>
          </a:prstGeom>
        </p:spPr>
      </p:pic>
      <p:pic>
        <p:nvPicPr>
          <p:cNvPr id="83" name="Graphic 82" descr="Envelope">
            <a:extLst>
              <a:ext uri="{FF2B5EF4-FFF2-40B4-BE49-F238E27FC236}">
                <a16:creationId xmlns:a16="http://schemas.microsoft.com/office/drawing/2014/main" id="{8778B721-B082-45C3-BA3D-2EF9EE632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0347" y="3242341"/>
            <a:ext cx="343266" cy="343266"/>
          </a:xfrm>
          <a:prstGeom prst="rect">
            <a:avLst/>
          </a:prstGeom>
        </p:spPr>
      </p:pic>
      <p:pic>
        <p:nvPicPr>
          <p:cNvPr id="84" name="Graphic 83" descr="Envelope">
            <a:extLst>
              <a:ext uri="{FF2B5EF4-FFF2-40B4-BE49-F238E27FC236}">
                <a16:creationId xmlns:a16="http://schemas.microsoft.com/office/drawing/2014/main" id="{AE35E5D6-7264-4061-82D4-AC010A7B71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9159" y="3242341"/>
            <a:ext cx="343266" cy="343266"/>
          </a:xfrm>
          <a:prstGeom prst="rect">
            <a:avLst/>
          </a:prstGeom>
        </p:spPr>
      </p:pic>
      <p:pic>
        <p:nvPicPr>
          <p:cNvPr id="87" name="Graphic 86" descr="Envelope">
            <a:extLst>
              <a:ext uri="{FF2B5EF4-FFF2-40B4-BE49-F238E27FC236}">
                <a16:creationId xmlns:a16="http://schemas.microsoft.com/office/drawing/2014/main" id="{EE5C652A-C2C1-4799-917F-49E46C93A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972" y="3242341"/>
            <a:ext cx="343266" cy="343266"/>
          </a:xfrm>
          <a:prstGeom prst="rect">
            <a:avLst/>
          </a:prstGeom>
        </p:spPr>
      </p:pic>
      <p:pic>
        <p:nvPicPr>
          <p:cNvPr id="92" name="Graphic 91" descr="Envelope">
            <a:extLst>
              <a:ext uri="{FF2B5EF4-FFF2-40B4-BE49-F238E27FC236}">
                <a16:creationId xmlns:a16="http://schemas.microsoft.com/office/drawing/2014/main" id="{D097C9EF-015D-42C7-BEE2-147CAC5095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785" y="3242341"/>
            <a:ext cx="343266" cy="343266"/>
          </a:xfrm>
          <a:prstGeom prst="rect">
            <a:avLst/>
          </a:prstGeom>
        </p:spPr>
      </p:pic>
      <p:sp>
        <p:nvSpPr>
          <p:cNvPr id="36" name="Lightning Bolt 35">
            <a:extLst>
              <a:ext uri="{FF2B5EF4-FFF2-40B4-BE49-F238E27FC236}">
                <a16:creationId xmlns:a16="http://schemas.microsoft.com/office/drawing/2014/main" id="{EF461F10-E5E3-4D0C-8C4D-54CBBA639C57}"/>
              </a:ext>
            </a:extLst>
          </p:cNvPr>
          <p:cNvSpPr/>
          <p:nvPr/>
        </p:nvSpPr>
        <p:spPr>
          <a:xfrm>
            <a:off x="5698761" y="183201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ASYNCHRONOUS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818087" y="220001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4814225" y="2200017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849D35-9035-46DD-8B20-7B39A3132964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244748" y="2800410"/>
            <a:ext cx="0" cy="8706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720101-A9B8-4DF2-BCC1-758E501FCFBB}"/>
              </a:ext>
            </a:extLst>
          </p:cNvPr>
          <p:cNvCxnSpPr>
            <a:cxnSpLocks/>
            <a:stCxn id="85" idx="0"/>
            <a:endCxn id="53" idx="2"/>
          </p:cNvCxnSpPr>
          <p:nvPr/>
        </p:nvCxnSpPr>
        <p:spPr>
          <a:xfrm flipV="1">
            <a:off x="3248610" y="280041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0923D-C9F2-4C85-914B-586DB3890BFD}"/>
              </a:ext>
            </a:extLst>
          </p:cNvPr>
          <p:cNvSpPr/>
          <p:nvPr/>
        </p:nvSpPr>
        <p:spPr>
          <a:xfrm>
            <a:off x="2197395" y="3682160"/>
            <a:ext cx="4720336" cy="3182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Envelope">
            <a:extLst>
              <a:ext uri="{FF2B5EF4-FFF2-40B4-BE49-F238E27FC236}">
                <a16:creationId xmlns:a16="http://schemas.microsoft.com/office/drawing/2014/main" id="{81EC4A32-52F0-4700-9604-EF2E459F1D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977" y="3671101"/>
            <a:ext cx="343266" cy="343266"/>
          </a:xfrm>
          <a:prstGeom prst="rect">
            <a:avLst/>
          </a:prstGeom>
        </p:spPr>
      </p:pic>
      <p:pic>
        <p:nvPicPr>
          <p:cNvPr id="83" name="Graphic 82" descr="Envelope">
            <a:extLst>
              <a:ext uri="{FF2B5EF4-FFF2-40B4-BE49-F238E27FC236}">
                <a16:creationId xmlns:a16="http://schemas.microsoft.com/office/drawing/2014/main" id="{8778B721-B082-45C3-BA3D-2EF9EE632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5789" y="3671101"/>
            <a:ext cx="343266" cy="343266"/>
          </a:xfrm>
          <a:prstGeom prst="rect">
            <a:avLst/>
          </a:prstGeom>
        </p:spPr>
      </p:pic>
      <p:pic>
        <p:nvPicPr>
          <p:cNvPr id="84" name="Graphic 83" descr="Envelope">
            <a:extLst>
              <a:ext uri="{FF2B5EF4-FFF2-40B4-BE49-F238E27FC236}">
                <a16:creationId xmlns:a16="http://schemas.microsoft.com/office/drawing/2014/main" id="{AE35E5D6-7264-4061-82D4-AC010A7B71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4601" y="3671101"/>
            <a:ext cx="343266" cy="343266"/>
          </a:xfrm>
          <a:prstGeom prst="rect">
            <a:avLst/>
          </a:prstGeom>
        </p:spPr>
      </p:pic>
      <p:pic>
        <p:nvPicPr>
          <p:cNvPr id="87" name="Graphic 86" descr="Envelope">
            <a:extLst>
              <a:ext uri="{FF2B5EF4-FFF2-40B4-BE49-F238E27FC236}">
                <a16:creationId xmlns:a16="http://schemas.microsoft.com/office/drawing/2014/main" id="{EE5C652A-C2C1-4799-917F-49E46C93A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3414" y="3671101"/>
            <a:ext cx="343266" cy="343266"/>
          </a:xfrm>
          <a:prstGeom prst="rect">
            <a:avLst/>
          </a:prstGeom>
        </p:spPr>
      </p:pic>
      <p:pic>
        <p:nvPicPr>
          <p:cNvPr id="92" name="Graphic 91" descr="Envelope">
            <a:extLst>
              <a:ext uri="{FF2B5EF4-FFF2-40B4-BE49-F238E27FC236}">
                <a16:creationId xmlns:a16="http://schemas.microsoft.com/office/drawing/2014/main" id="{D097C9EF-015D-42C7-BEE2-147CAC5095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2227" y="3671101"/>
            <a:ext cx="343266" cy="34326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B98CF3-EB02-4FAF-8A8D-F00A2D2C1983}"/>
              </a:ext>
            </a:extLst>
          </p:cNvPr>
          <p:cNvSpPr/>
          <p:nvPr/>
        </p:nvSpPr>
        <p:spPr>
          <a:xfrm>
            <a:off x="5493337" y="1329326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426BA0-B53B-4D05-ABA3-B1D184CC9ACA}"/>
              </a:ext>
            </a:extLst>
          </p:cNvPr>
          <p:cNvCxnSpPr>
            <a:cxnSpLocks/>
            <a:stCxn id="92" idx="0"/>
            <a:endCxn id="16" idx="2"/>
          </p:cNvCxnSpPr>
          <p:nvPr/>
        </p:nvCxnSpPr>
        <p:spPr>
          <a:xfrm flipV="1">
            <a:off x="5923860" y="1929719"/>
            <a:ext cx="0" cy="17413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BD3CDE5E-D4B5-402F-8517-BDD4E2D4E190}"/>
              </a:ext>
            </a:extLst>
          </p:cNvPr>
          <p:cNvSpPr/>
          <p:nvPr/>
        </p:nvSpPr>
        <p:spPr>
          <a:xfrm>
            <a:off x="5760007" y="1403251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6E64D8-8B44-4497-AE9B-45AD4AC6EBB3}"/>
              </a:ext>
            </a:extLst>
          </p:cNvPr>
          <p:cNvCxnSpPr>
            <a:cxnSpLocks/>
            <a:stCxn id="26" idx="0"/>
            <a:endCxn id="31" idx="2"/>
          </p:cNvCxnSpPr>
          <p:nvPr/>
        </p:nvCxnSpPr>
        <p:spPr>
          <a:xfrm flipV="1">
            <a:off x="5888418" y="1474253"/>
            <a:ext cx="0" cy="21658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ASYNCHRONOUS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782645" y="17712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4784500" y="1771257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849D35-9035-46DD-8B20-7B39A3132964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215023" y="2371650"/>
            <a:ext cx="0" cy="49500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720101-A9B8-4DF2-BCC1-758E501FCFBB}"/>
              </a:ext>
            </a:extLst>
          </p:cNvPr>
          <p:cNvCxnSpPr>
            <a:cxnSpLocks/>
          </p:cNvCxnSpPr>
          <p:nvPr/>
        </p:nvCxnSpPr>
        <p:spPr>
          <a:xfrm flipV="1">
            <a:off x="3041535" y="2382709"/>
            <a:ext cx="0" cy="4950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C8FCFD-971C-4819-B1A9-7177EF46BE35}"/>
              </a:ext>
            </a:extLst>
          </p:cNvPr>
          <p:cNvGrpSpPr/>
          <p:nvPr/>
        </p:nvGrpSpPr>
        <p:grpSpPr>
          <a:xfrm>
            <a:off x="2161953" y="3640140"/>
            <a:ext cx="4720336" cy="343266"/>
            <a:chOff x="2161953" y="2866657"/>
            <a:chExt cx="4720336" cy="34326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6261E14-C8AB-4CD2-AF5B-4749B139FF6C}"/>
                </a:ext>
              </a:extLst>
            </p:cNvPr>
            <p:cNvSpPr/>
            <p:nvPr/>
          </p:nvSpPr>
          <p:spPr>
            <a:xfrm>
              <a:off x="2161953" y="2877716"/>
              <a:ext cx="4720336" cy="31824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Envelope">
              <a:extLst>
                <a:ext uri="{FF2B5EF4-FFF2-40B4-BE49-F238E27FC236}">
                  <a16:creationId xmlns:a16="http://schemas.microsoft.com/office/drawing/2014/main" id="{BC805F59-C456-4F8C-A626-C547E5A94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1535" y="2866657"/>
              <a:ext cx="343266" cy="343266"/>
            </a:xfrm>
            <a:prstGeom prst="rect">
              <a:avLst/>
            </a:prstGeom>
          </p:spPr>
        </p:pic>
        <p:pic>
          <p:nvPicPr>
            <p:cNvPr id="23" name="Graphic 22" descr="Envelope">
              <a:extLst>
                <a:ext uri="{FF2B5EF4-FFF2-40B4-BE49-F238E27FC236}">
                  <a16:creationId xmlns:a16="http://schemas.microsoft.com/office/drawing/2014/main" id="{A6480252-711F-4592-AC22-08CC43643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0347" y="2866657"/>
              <a:ext cx="343266" cy="343266"/>
            </a:xfrm>
            <a:prstGeom prst="rect">
              <a:avLst/>
            </a:prstGeom>
          </p:spPr>
        </p:pic>
        <p:pic>
          <p:nvPicPr>
            <p:cNvPr id="24" name="Graphic 23" descr="Envelope">
              <a:extLst>
                <a:ext uri="{FF2B5EF4-FFF2-40B4-BE49-F238E27FC236}">
                  <a16:creationId xmlns:a16="http://schemas.microsoft.com/office/drawing/2014/main" id="{672ED194-0D0F-4DA4-BFED-E4932EF1C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9159" y="2866657"/>
              <a:ext cx="343266" cy="343266"/>
            </a:xfrm>
            <a:prstGeom prst="rect">
              <a:avLst/>
            </a:prstGeom>
          </p:spPr>
        </p:pic>
        <p:pic>
          <p:nvPicPr>
            <p:cNvPr id="25" name="Graphic 24" descr="Envelope">
              <a:extLst>
                <a:ext uri="{FF2B5EF4-FFF2-40B4-BE49-F238E27FC236}">
                  <a16:creationId xmlns:a16="http://schemas.microsoft.com/office/drawing/2014/main" id="{A9F5FB91-5496-4C05-87C4-48496F117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7972" y="2866657"/>
              <a:ext cx="343266" cy="343266"/>
            </a:xfrm>
            <a:prstGeom prst="rect">
              <a:avLst/>
            </a:prstGeom>
          </p:spPr>
        </p:pic>
        <p:pic>
          <p:nvPicPr>
            <p:cNvPr id="26" name="Graphic 25" descr="Envelope">
              <a:extLst>
                <a:ext uri="{FF2B5EF4-FFF2-40B4-BE49-F238E27FC236}">
                  <a16:creationId xmlns:a16="http://schemas.microsoft.com/office/drawing/2014/main" id="{ECFF8621-B54A-4E31-BF32-B16696BD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16785" y="2866657"/>
              <a:ext cx="343266" cy="343266"/>
            </a:xfrm>
            <a:prstGeom prst="rect">
              <a:avLst/>
            </a:prstGeom>
          </p:spPr>
        </p:pic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638AC7-25EB-46E9-BB4F-7B99DC1CA76A}"/>
              </a:ext>
            </a:extLst>
          </p:cNvPr>
          <p:cNvCxnSpPr>
            <a:cxnSpLocks/>
          </p:cNvCxnSpPr>
          <p:nvPr/>
        </p:nvCxnSpPr>
        <p:spPr>
          <a:xfrm flipV="1">
            <a:off x="3365568" y="2371650"/>
            <a:ext cx="0" cy="12684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E3C03A1-D356-4A31-A30C-6F418E76D548}"/>
              </a:ext>
            </a:extLst>
          </p:cNvPr>
          <p:cNvGrpSpPr/>
          <p:nvPr/>
        </p:nvGrpSpPr>
        <p:grpSpPr>
          <a:xfrm>
            <a:off x="2161953" y="2866657"/>
            <a:ext cx="4720336" cy="343266"/>
            <a:chOff x="2161953" y="2866657"/>
            <a:chExt cx="4720336" cy="34326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C70923D-C9F2-4C85-914B-586DB3890BFD}"/>
                </a:ext>
              </a:extLst>
            </p:cNvPr>
            <p:cNvSpPr/>
            <p:nvPr/>
          </p:nvSpPr>
          <p:spPr>
            <a:xfrm>
              <a:off x="2161953" y="2877716"/>
              <a:ext cx="4720336" cy="31824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Graphic 84" descr="Envelope">
              <a:extLst>
                <a:ext uri="{FF2B5EF4-FFF2-40B4-BE49-F238E27FC236}">
                  <a16:creationId xmlns:a16="http://schemas.microsoft.com/office/drawing/2014/main" id="{81EC4A32-52F0-4700-9604-EF2E459F1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1535" y="2866657"/>
              <a:ext cx="343266" cy="343266"/>
            </a:xfrm>
            <a:prstGeom prst="rect">
              <a:avLst/>
            </a:prstGeom>
          </p:spPr>
        </p:pic>
        <p:pic>
          <p:nvPicPr>
            <p:cNvPr id="83" name="Graphic 82" descr="Envelope">
              <a:extLst>
                <a:ext uri="{FF2B5EF4-FFF2-40B4-BE49-F238E27FC236}">
                  <a16:creationId xmlns:a16="http://schemas.microsoft.com/office/drawing/2014/main" id="{8778B721-B082-45C3-BA3D-2EF9EE632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0347" y="2866657"/>
              <a:ext cx="343266" cy="343266"/>
            </a:xfrm>
            <a:prstGeom prst="rect">
              <a:avLst/>
            </a:prstGeom>
          </p:spPr>
        </p:pic>
        <p:pic>
          <p:nvPicPr>
            <p:cNvPr id="84" name="Graphic 83" descr="Envelope">
              <a:extLst>
                <a:ext uri="{FF2B5EF4-FFF2-40B4-BE49-F238E27FC236}">
                  <a16:creationId xmlns:a16="http://schemas.microsoft.com/office/drawing/2014/main" id="{AE35E5D6-7264-4061-82D4-AC010A7B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9159" y="2866657"/>
              <a:ext cx="343266" cy="343266"/>
            </a:xfrm>
            <a:prstGeom prst="rect">
              <a:avLst/>
            </a:prstGeom>
          </p:spPr>
        </p:pic>
        <p:pic>
          <p:nvPicPr>
            <p:cNvPr id="87" name="Graphic 86" descr="Envelope">
              <a:extLst>
                <a:ext uri="{FF2B5EF4-FFF2-40B4-BE49-F238E27FC236}">
                  <a16:creationId xmlns:a16="http://schemas.microsoft.com/office/drawing/2014/main" id="{EE5C652A-C2C1-4799-917F-49E46C93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7972" y="2866657"/>
              <a:ext cx="343266" cy="343266"/>
            </a:xfrm>
            <a:prstGeom prst="rect">
              <a:avLst/>
            </a:prstGeom>
          </p:spPr>
        </p:pic>
        <p:pic>
          <p:nvPicPr>
            <p:cNvPr id="92" name="Graphic 91" descr="Envelope">
              <a:extLst>
                <a:ext uri="{FF2B5EF4-FFF2-40B4-BE49-F238E27FC236}">
                  <a16:creationId xmlns:a16="http://schemas.microsoft.com/office/drawing/2014/main" id="{D097C9EF-015D-42C7-BEE2-147CAC509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16785" y="2866657"/>
              <a:ext cx="343266" cy="343266"/>
            </a:xfrm>
            <a:prstGeom prst="rect">
              <a:avLst/>
            </a:prstGeom>
          </p:spPr>
        </p:pic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DD7242C-CCEE-491A-B05D-D04A9D4C6E71}"/>
              </a:ext>
            </a:extLst>
          </p:cNvPr>
          <p:cNvSpPr/>
          <p:nvPr/>
        </p:nvSpPr>
        <p:spPr>
          <a:xfrm>
            <a:off x="5457895" y="873860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BCDE91-3AD1-419A-B760-4C15A4E03F93}"/>
              </a:ext>
            </a:extLst>
          </p:cNvPr>
          <p:cNvSpPr txBox="1"/>
          <p:nvPr/>
        </p:nvSpPr>
        <p:spPr>
          <a:xfrm>
            <a:off x="1232416" y="2877716"/>
            <a:ext cx="7407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topic.v1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DF88C-D50F-4D06-BA99-CC6079DB0551}"/>
              </a:ext>
            </a:extLst>
          </p:cNvPr>
          <p:cNvSpPr txBox="1"/>
          <p:nvPr/>
        </p:nvSpPr>
        <p:spPr>
          <a:xfrm>
            <a:off x="1232416" y="3651199"/>
            <a:ext cx="7407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topic.v2</a:t>
            </a:r>
          </a:p>
        </p:txBody>
      </p:sp>
    </p:spTree>
    <p:extLst>
      <p:ext uri="{BB962C8B-B14F-4D97-AF65-F5344CB8AC3E}">
        <p14:creationId xmlns:p14="http://schemas.microsoft.com/office/powerpoint/2010/main" val="391552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188923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3207A3B-6E0C-4EE1-A90A-86CBE2165EB9}"/>
              </a:ext>
            </a:extLst>
          </p:cNvPr>
          <p:cNvSpPr/>
          <p:nvPr/>
        </p:nvSpPr>
        <p:spPr>
          <a:xfrm>
            <a:off x="2342675" y="1026127"/>
            <a:ext cx="1953795" cy="1362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– SHARED LIBRARY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781579" y="3436198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4465675" y="3362510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B98CF3-EB02-4FAF-8A8D-F00A2D2C1983}"/>
              </a:ext>
            </a:extLst>
          </p:cNvPr>
          <p:cNvSpPr/>
          <p:nvPr/>
        </p:nvSpPr>
        <p:spPr>
          <a:xfrm>
            <a:off x="5550044" y="1777906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46FB88-2954-4D3E-8DF0-BA2BAF05210F}"/>
              </a:ext>
            </a:extLst>
          </p:cNvPr>
          <p:cNvSpPr/>
          <p:nvPr/>
        </p:nvSpPr>
        <p:spPr>
          <a:xfrm>
            <a:off x="3593957" y="1888448"/>
            <a:ext cx="702513" cy="489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EE449F-F356-41D1-90B4-3A8448A7B330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212102" y="2378299"/>
            <a:ext cx="488028" cy="105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16C217-C5F5-48FD-9D5B-824DCD6BCC3B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4245935" y="2378299"/>
            <a:ext cx="650263" cy="98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EDF264-8732-4B31-A3C5-9FBCB19F0261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4296470" y="2078103"/>
            <a:ext cx="1253574" cy="5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6E92E35-A66D-4253-9D09-505022B5F235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36" name="Graphic 35" descr="Warning">
              <a:extLst>
                <a:ext uri="{FF2B5EF4-FFF2-40B4-BE49-F238E27FC236}">
                  <a16:creationId xmlns:a16="http://schemas.microsoft.com/office/drawing/2014/main" id="{BDCC634F-BB44-4E10-B80F-5C87FA9D7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DA1967A-AA88-4FC2-A0C1-08E48C82B8EF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52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– TECHNICAL BOUNDARY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4019107" y="1476114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4019107" y="2530279"/>
            <a:ext cx="861045" cy="6003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10FC905E-9258-4589-B585-A4227D9EE6B2}"/>
              </a:ext>
            </a:extLst>
          </p:cNvPr>
          <p:cNvSpPr/>
          <p:nvPr/>
        </p:nvSpPr>
        <p:spPr>
          <a:xfrm>
            <a:off x="4105842" y="3502042"/>
            <a:ext cx="687571" cy="72825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02FB45-2ECC-447C-8464-9573B79CB67C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4449630" y="2076507"/>
            <a:ext cx="0" cy="453772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43834C-60F6-4C6C-8B99-167627380AB8}"/>
              </a:ext>
            </a:extLst>
          </p:cNvPr>
          <p:cNvCxnSpPr>
            <a:cxnSpLocks/>
            <a:stCxn id="56" idx="2"/>
            <a:endCxn id="2" idx="1"/>
          </p:cNvCxnSpPr>
          <p:nvPr/>
        </p:nvCxnSpPr>
        <p:spPr>
          <a:xfrm flipH="1">
            <a:off x="4449628" y="3130672"/>
            <a:ext cx="2" cy="371370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E8C967-6309-4DAB-A048-2680EDC6DFA0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23" name="Graphic 22" descr="Warning">
              <a:extLst>
                <a:ext uri="{FF2B5EF4-FFF2-40B4-BE49-F238E27FC236}">
                  <a16:creationId xmlns:a16="http://schemas.microsoft.com/office/drawing/2014/main" id="{D8C364AC-334A-424B-89B4-8C42EB139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EEEFE4-A3E5-4878-AC34-6D8307BB1F88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94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DEPENDENCIES – INTEGRAITION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6FE3EB-4963-4826-96AA-8AB9E45D265A}"/>
              </a:ext>
            </a:extLst>
          </p:cNvPr>
          <p:cNvGrpSpPr/>
          <p:nvPr/>
        </p:nvGrpSpPr>
        <p:grpSpPr>
          <a:xfrm>
            <a:off x="2296475" y="2193990"/>
            <a:ext cx="4551050" cy="755520"/>
            <a:chOff x="2318251" y="2193989"/>
            <a:chExt cx="4551050" cy="75552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6CDEA3-2534-4D3A-897C-54AAC447136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353114"/>
              <a:ext cx="2332390" cy="0"/>
            </a:xfrm>
            <a:prstGeom prst="line">
              <a:avLst/>
            </a:prstGeom>
            <a:ln w="28575"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1329A6C-880C-46C3-9D52-288E9F6B3309}"/>
                </a:ext>
              </a:extLst>
            </p:cNvPr>
            <p:cNvSpPr/>
            <p:nvPr/>
          </p:nvSpPr>
          <p:spPr>
            <a:xfrm>
              <a:off x="2318251" y="2193990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61701B-0A86-402C-8A48-D33434D1E1A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789049"/>
              <a:ext cx="2332390" cy="0"/>
            </a:xfrm>
            <a:prstGeom prst="line">
              <a:avLst/>
            </a:prstGeom>
            <a:ln w="28575"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A8D4AC-2D0D-4E78-9A07-6895AD2E39E9}"/>
                </a:ext>
              </a:extLst>
            </p:cNvPr>
            <p:cNvSpPr/>
            <p:nvPr/>
          </p:nvSpPr>
          <p:spPr>
            <a:xfrm>
              <a:off x="5759971" y="2193989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4092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/>
              <a:t>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7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168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319588-3965-4DEB-95E4-2D1A6344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5BBDA-6888-4407-9667-9F05A4A93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1ED1E8-815C-4EEC-B99A-58A9923B1BBE}"/>
              </a:ext>
            </a:extLst>
          </p:cNvPr>
          <p:cNvSpPr/>
          <p:nvPr/>
        </p:nvSpPr>
        <p:spPr>
          <a:xfrm>
            <a:off x="7037248" y="2521713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947F80-6349-4CFC-93A5-DD4877B8CF1A}"/>
              </a:ext>
            </a:extLst>
          </p:cNvPr>
          <p:cNvSpPr/>
          <p:nvPr/>
        </p:nvSpPr>
        <p:spPr>
          <a:xfrm>
            <a:off x="1354367" y="2479789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8AF3EB-1B1E-40CE-BDCC-6A39747C40B0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2106752" y="2735203"/>
            <a:ext cx="4930496" cy="4192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41CA6D-2F56-4AFC-B668-EDC5B81A5B4D}"/>
              </a:ext>
            </a:extLst>
          </p:cNvPr>
          <p:cNvSpPr/>
          <p:nvPr/>
        </p:nvSpPr>
        <p:spPr>
          <a:xfrm>
            <a:off x="3592501" y="2196594"/>
            <a:ext cx="195899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NETWORK</a:t>
            </a:r>
            <a:b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282427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9B4B-0957-4D4C-99D7-1687547B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- API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A91AD-FB6C-4B2A-8B0D-F3358A54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79BD5-10D8-409A-A6CF-854FA2348444}"/>
              </a:ext>
            </a:extLst>
          </p:cNvPr>
          <p:cNvGrpSpPr/>
          <p:nvPr/>
        </p:nvGrpSpPr>
        <p:grpSpPr>
          <a:xfrm>
            <a:off x="2721935" y="1920366"/>
            <a:ext cx="3700130" cy="1516259"/>
            <a:chOff x="2024388" y="1920366"/>
            <a:chExt cx="3700130" cy="151625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C1F4351-8B25-45D4-B01B-F378D77C6023}"/>
                </a:ext>
              </a:extLst>
            </p:cNvPr>
            <p:cNvSpPr/>
            <p:nvPr/>
          </p:nvSpPr>
          <p:spPr>
            <a:xfrm>
              <a:off x="3419482" y="1920366"/>
              <a:ext cx="2305036" cy="151625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52AF23-ACDC-4D16-A671-993B95818484}"/>
                </a:ext>
              </a:extLst>
            </p:cNvPr>
            <p:cNvSpPr/>
            <p:nvPr/>
          </p:nvSpPr>
          <p:spPr>
            <a:xfrm>
              <a:off x="2024388" y="2341797"/>
              <a:ext cx="701749" cy="6733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3B4D6D-AC4A-4FDF-8016-2B83B8D0F6E2}"/>
                </a:ext>
              </a:extLst>
            </p:cNvPr>
            <p:cNvCxnSpPr>
              <a:cxnSpLocks/>
              <a:stCxn id="6" idx="6"/>
              <a:endCxn id="5" idx="1"/>
            </p:cNvCxnSpPr>
            <p:nvPr/>
          </p:nvCxnSpPr>
          <p:spPr>
            <a:xfrm>
              <a:off x="2726137" y="2678495"/>
              <a:ext cx="693345" cy="1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900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9B4B-0957-4D4C-99D7-1687547B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- API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A91AD-FB6C-4B2A-8B0D-F3358A54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79BD5-10D8-409A-A6CF-854FA2348444}"/>
              </a:ext>
            </a:extLst>
          </p:cNvPr>
          <p:cNvGrpSpPr/>
          <p:nvPr/>
        </p:nvGrpSpPr>
        <p:grpSpPr>
          <a:xfrm>
            <a:off x="4862624" y="1920366"/>
            <a:ext cx="3700130" cy="1516259"/>
            <a:chOff x="2024388" y="1920366"/>
            <a:chExt cx="3700130" cy="151625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C1F4351-8B25-45D4-B01B-F378D77C6023}"/>
                </a:ext>
              </a:extLst>
            </p:cNvPr>
            <p:cNvSpPr/>
            <p:nvPr/>
          </p:nvSpPr>
          <p:spPr>
            <a:xfrm>
              <a:off x="3419482" y="1920366"/>
              <a:ext cx="2305036" cy="151625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52AF23-ACDC-4D16-A671-993B95818484}"/>
                </a:ext>
              </a:extLst>
            </p:cNvPr>
            <p:cNvSpPr/>
            <p:nvPr/>
          </p:nvSpPr>
          <p:spPr>
            <a:xfrm>
              <a:off x="2024388" y="2341797"/>
              <a:ext cx="701749" cy="6733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3B4D6D-AC4A-4FDF-8016-2B83B8D0F6E2}"/>
                </a:ext>
              </a:extLst>
            </p:cNvPr>
            <p:cNvCxnSpPr>
              <a:cxnSpLocks/>
              <a:stCxn id="6" idx="6"/>
              <a:endCxn id="5" idx="1"/>
            </p:cNvCxnSpPr>
            <p:nvPr/>
          </p:nvCxnSpPr>
          <p:spPr>
            <a:xfrm>
              <a:off x="2726137" y="2678495"/>
              <a:ext cx="693345" cy="1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A93509-3E7C-48EB-A0D2-D0F67D76DBB0}"/>
              </a:ext>
            </a:extLst>
          </p:cNvPr>
          <p:cNvSpPr txBox="1"/>
          <p:nvPr/>
        </p:nvSpPr>
        <p:spPr>
          <a:xfrm>
            <a:off x="581246" y="1444311"/>
            <a:ext cx="3077496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Backward compatible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Technology independent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Hiding implementation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2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59F-C801-4964-8AFC-06CC318A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– SHARED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0982D9-B622-42BF-BFFE-DD100D0B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D51BCE-F344-4E1C-937B-8CA72A042E13}"/>
              </a:ext>
            </a:extLst>
          </p:cNvPr>
          <p:cNvSpPr/>
          <p:nvPr/>
        </p:nvSpPr>
        <p:spPr>
          <a:xfrm>
            <a:off x="3606479" y="1464170"/>
            <a:ext cx="965521" cy="69778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54F738-40AE-4F37-A0CF-0BC5D3389533}"/>
              </a:ext>
            </a:extLst>
          </p:cNvPr>
          <p:cNvSpPr/>
          <p:nvPr/>
        </p:nvSpPr>
        <p:spPr>
          <a:xfrm>
            <a:off x="454144" y="1464170"/>
            <a:ext cx="965521" cy="6977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DB5A114B-0416-4320-A872-56F42528B0FC}"/>
              </a:ext>
            </a:extLst>
          </p:cNvPr>
          <p:cNvSpPr/>
          <p:nvPr/>
        </p:nvSpPr>
        <p:spPr>
          <a:xfrm>
            <a:off x="2006010" y="2920408"/>
            <a:ext cx="1197935" cy="126881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AB438D-3446-425E-A3F7-80B466EFFA9F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10800000">
            <a:off x="936906" y="2161954"/>
            <a:ext cx="1069105" cy="1392864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864CC80C-4FCE-46A4-B160-2DAA6C03559A}"/>
              </a:ext>
            </a:extLst>
          </p:cNvPr>
          <p:cNvCxnSpPr>
            <a:cxnSpLocks/>
            <a:stCxn id="8" idx="4"/>
            <a:endCxn id="5" idx="2"/>
          </p:cNvCxnSpPr>
          <p:nvPr/>
        </p:nvCxnSpPr>
        <p:spPr>
          <a:xfrm flipV="1">
            <a:off x="3203945" y="2161954"/>
            <a:ext cx="885295" cy="1392864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" descr="Books - Enterprise Integration Patterns">
            <a:extLst>
              <a:ext uri="{FF2B5EF4-FFF2-40B4-BE49-F238E27FC236}">
                <a16:creationId xmlns:a16="http://schemas.microsoft.com/office/drawing/2014/main" id="{D89CF9C5-895C-436D-B74A-3DAF9101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986" y="911741"/>
            <a:ext cx="2838007" cy="372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A18C19D-6967-4464-A4AF-510C23760F5E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86FAE313-8010-4473-84D9-2B896212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5B093D-C44C-480D-BAC1-393818DD7817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88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SYNCHRONOUS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87A83E-0A05-4688-BF63-4DFCD20372F0}"/>
              </a:ext>
            </a:extLst>
          </p:cNvPr>
          <p:cNvGrpSpPr/>
          <p:nvPr/>
        </p:nvGrpSpPr>
        <p:grpSpPr>
          <a:xfrm>
            <a:off x="1913723" y="1882485"/>
            <a:ext cx="2280083" cy="1750973"/>
            <a:chOff x="5674516" y="956515"/>
            <a:chExt cx="3545021" cy="281055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FACDFF0-DCF9-44DF-9EAF-31DAA38DD8F1}"/>
                </a:ext>
              </a:extLst>
            </p:cNvPr>
            <p:cNvSpPr/>
            <p:nvPr/>
          </p:nvSpPr>
          <p:spPr>
            <a:xfrm>
              <a:off x="8467152" y="2077371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720305-6681-44AE-9837-665D9C6A6903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3E299B3-9E61-4FE6-99FB-52DE87DDC869}"/>
                </a:ext>
              </a:extLst>
            </p:cNvPr>
            <p:cNvSpPr/>
            <p:nvPr/>
          </p:nvSpPr>
          <p:spPr>
            <a:xfrm>
              <a:off x="6712194" y="956515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DBDA1CA-AEFD-4137-BA67-B9865368D91C}"/>
                </a:ext>
              </a:extLst>
            </p:cNvPr>
            <p:cNvCxnSpPr>
              <a:cxnSpLocks/>
              <a:stCxn id="61" idx="3"/>
              <a:endCxn id="16" idx="1"/>
            </p:cNvCxnSpPr>
            <p:nvPr/>
          </p:nvCxnSpPr>
          <p:spPr>
            <a:xfrm>
              <a:off x="5674516" y="1199626"/>
              <a:ext cx="1037678" cy="1230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181F171-7AEB-4C99-AB6E-EFD9ACC95A56}"/>
              </a:ext>
            </a:extLst>
          </p:cNvPr>
          <p:cNvSpPr/>
          <p:nvPr/>
        </p:nvSpPr>
        <p:spPr>
          <a:xfrm>
            <a:off x="5811318" y="3083485"/>
            <a:ext cx="156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REST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61" name="Graphic 60" descr="Laptop">
            <a:extLst>
              <a:ext uri="{FF2B5EF4-FFF2-40B4-BE49-F238E27FC236}">
                <a16:creationId xmlns:a16="http://schemas.microsoft.com/office/drawing/2014/main" id="{5B68045D-3741-4362-B377-90A36FC30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323" y="1576743"/>
            <a:ext cx="914400" cy="914400"/>
          </a:xfrm>
          <a:prstGeom prst="rect">
            <a:avLst/>
          </a:prstGeom>
        </p:spPr>
      </p:pic>
      <p:pic>
        <p:nvPicPr>
          <p:cNvPr id="63" name="Graphic 62" descr="Smart Phone">
            <a:extLst>
              <a:ext uri="{FF2B5EF4-FFF2-40B4-BE49-F238E27FC236}">
                <a16:creationId xmlns:a16="http://schemas.microsoft.com/office/drawing/2014/main" id="{713D8DDE-57C7-433D-9D81-3939D6B33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327" y="3017135"/>
            <a:ext cx="914400" cy="91440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75A5C5-9AB7-4301-845F-A5AF11B89B5C}"/>
              </a:ext>
            </a:extLst>
          </p:cNvPr>
          <p:cNvCxnSpPr>
            <a:cxnSpLocks/>
            <a:stCxn id="63" idx="3"/>
            <a:endCxn id="14" idx="1"/>
          </p:cNvCxnSpPr>
          <p:nvPr/>
        </p:nvCxnSpPr>
        <p:spPr>
          <a:xfrm>
            <a:off x="1908727" y="3474335"/>
            <a:ext cx="111068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CD67D71-9A2E-40BC-99F7-19A4C34A1DDC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3261373" y="2899024"/>
            <a:ext cx="690474" cy="4161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590150-E23C-40E0-8B9C-AA543772808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823095" y="2200731"/>
            <a:ext cx="429636" cy="11075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944845-FE12-403C-A35D-CBDC3867ACEC}"/>
              </a:ext>
            </a:extLst>
          </p:cNvPr>
          <p:cNvSpPr/>
          <p:nvPr/>
        </p:nvSpPr>
        <p:spPr>
          <a:xfrm>
            <a:off x="3746558" y="1445349"/>
            <a:ext cx="483918" cy="31824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6CDEA3-2534-4D3A-897C-54AAC447136C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3065054" y="1604472"/>
            <a:ext cx="681504" cy="4371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5DF33E-34FE-40C7-B1AD-9FE14B97A5DF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3951847" y="1763595"/>
            <a:ext cx="36670" cy="81718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2" descr="gRPC: Transporting massive data with Google’s ...">
            <a:extLst>
              <a:ext uri="{FF2B5EF4-FFF2-40B4-BE49-F238E27FC236}">
                <a16:creationId xmlns:a16="http://schemas.microsoft.com/office/drawing/2014/main" id="{205F0628-EC30-4704-9ACD-50F6A7BD2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70" y="2339351"/>
            <a:ext cx="1910316" cy="6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959BF-D7E2-471D-B14F-C19A7FE9C6A5}"/>
              </a:ext>
            </a:extLst>
          </p:cNvPr>
          <p:cNvSpPr/>
          <p:nvPr/>
        </p:nvSpPr>
        <p:spPr>
          <a:xfrm>
            <a:off x="5707605" y="1350049"/>
            <a:ext cx="1776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Thrift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710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SYNCHRONOUS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6FE3EB-4963-4826-96AA-8AB9E45D265A}"/>
              </a:ext>
            </a:extLst>
          </p:cNvPr>
          <p:cNvGrpSpPr/>
          <p:nvPr/>
        </p:nvGrpSpPr>
        <p:grpSpPr>
          <a:xfrm>
            <a:off x="2296475" y="2193990"/>
            <a:ext cx="4551050" cy="755520"/>
            <a:chOff x="2318251" y="2193989"/>
            <a:chExt cx="4551050" cy="75552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6CDEA3-2534-4D3A-897C-54AAC447136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353114"/>
              <a:ext cx="2332390" cy="0"/>
            </a:xfrm>
            <a:prstGeom prst="line">
              <a:avLst/>
            </a:prstGeom>
            <a:ln w="28575"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1329A6C-880C-46C3-9D52-288E9F6B3309}"/>
                </a:ext>
              </a:extLst>
            </p:cNvPr>
            <p:cNvSpPr/>
            <p:nvPr/>
          </p:nvSpPr>
          <p:spPr>
            <a:xfrm>
              <a:off x="2318251" y="2193990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61701B-0A86-402C-8A48-D33434D1E1A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789049"/>
              <a:ext cx="2332390" cy="0"/>
            </a:xfrm>
            <a:prstGeom prst="line">
              <a:avLst/>
            </a:prstGeom>
            <a:ln w="28575"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A8D4AC-2D0D-4E78-9A07-6895AD2E39E9}"/>
                </a:ext>
              </a:extLst>
            </p:cNvPr>
            <p:cNvSpPr/>
            <p:nvPr/>
          </p:nvSpPr>
          <p:spPr>
            <a:xfrm>
              <a:off x="5759971" y="2193989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D1D6BC9-6F62-4335-B712-5B4A819D5734}"/>
              </a:ext>
            </a:extLst>
          </p:cNvPr>
          <p:cNvSpPr/>
          <p:nvPr/>
        </p:nvSpPr>
        <p:spPr>
          <a:xfrm>
            <a:off x="2066724" y="3148730"/>
            <a:ext cx="15688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0E125C-50CE-4578-92A4-15724B732468}"/>
              </a:ext>
            </a:extLst>
          </p:cNvPr>
          <p:cNvSpPr/>
          <p:nvPr/>
        </p:nvSpPr>
        <p:spPr>
          <a:xfrm>
            <a:off x="5723633" y="3148730"/>
            <a:ext cx="11384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31" name="Lightning Bolt 30">
            <a:extLst>
              <a:ext uri="{FF2B5EF4-FFF2-40B4-BE49-F238E27FC236}">
                <a16:creationId xmlns:a16="http://schemas.microsoft.com/office/drawing/2014/main" id="{BC875150-4242-4488-82CE-9490FF721B50}"/>
              </a:ext>
            </a:extLst>
          </p:cNvPr>
          <p:cNvSpPr/>
          <p:nvPr/>
        </p:nvSpPr>
        <p:spPr>
          <a:xfrm>
            <a:off x="4325480" y="209220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ghtning Bolt 31">
            <a:extLst>
              <a:ext uri="{FF2B5EF4-FFF2-40B4-BE49-F238E27FC236}">
                <a16:creationId xmlns:a16="http://schemas.microsoft.com/office/drawing/2014/main" id="{13EDC378-66AA-4160-AE7A-5FD4D0BF7B15}"/>
              </a:ext>
            </a:extLst>
          </p:cNvPr>
          <p:cNvSpPr/>
          <p:nvPr/>
        </p:nvSpPr>
        <p:spPr>
          <a:xfrm>
            <a:off x="6065242" y="233164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ightning Bolt 32">
            <a:extLst>
              <a:ext uri="{FF2B5EF4-FFF2-40B4-BE49-F238E27FC236}">
                <a16:creationId xmlns:a16="http://schemas.microsoft.com/office/drawing/2014/main" id="{74FAAC3B-96F4-40F3-9208-BCBA1005494E}"/>
              </a:ext>
            </a:extLst>
          </p:cNvPr>
          <p:cNvSpPr/>
          <p:nvPr/>
        </p:nvSpPr>
        <p:spPr>
          <a:xfrm>
            <a:off x="4382345" y="257108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24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1090</TotalTime>
  <Words>155</Words>
  <Application>Microsoft Office PowerPoint</Application>
  <PresentationFormat>On-screen Show (16:9)</PresentationFormat>
  <Paragraphs>69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Covers</vt:lpstr>
      <vt:lpstr>General</vt:lpstr>
      <vt:lpstr>Breakers</vt:lpstr>
      <vt:lpstr>Introduction to Microservices</vt:lpstr>
      <vt:lpstr>PATTERNS</vt:lpstr>
      <vt:lpstr>COMMUNICATION</vt:lpstr>
      <vt:lpstr>COMMUNICATION</vt:lpstr>
      <vt:lpstr>COMMUNICATION - API</vt:lpstr>
      <vt:lpstr>COMMUNICATION - API</vt:lpstr>
      <vt:lpstr>COMMUNICATION – SHARED DATABASE</vt:lpstr>
      <vt:lpstr>COMMUNICATION - SYNCHRONOUS</vt:lpstr>
      <vt:lpstr>COMMUNICATION - SYNCHRONOUS</vt:lpstr>
      <vt:lpstr>COMMUNICATION - SYNCHRONOUS</vt:lpstr>
      <vt:lpstr>COMMUNICATION - SYNCHRONOUS</vt:lpstr>
      <vt:lpstr>COMMUNICATION - ASYNCHRONOUS</vt:lpstr>
      <vt:lpstr>COMMUNICATION - ASYNCHRONOUS</vt:lpstr>
      <vt:lpstr>COMMUNICATION - ASYNCHRONOUS</vt:lpstr>
      <vt:lpstr>COMMUNICATION - ASYNCHRONOUS</vt:lpstr>
      <vt:lpstr>DEPENDENCIES</vt:lpstr>
      <vt:lpstr>DEPENDENCIES – SHARED LIBRARY</vt:lpstr>
      <vt:lpstr>DEPENDENCIES – TECHNICAL BOUNDARY</vt:lpstr>
      <vt:lpstr>DEPENDENCIES – INTEGRAITION</vt:lpstr>
      <vt:lpstr>CONSISTENCY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176</cp:revision>
  <dcterms:created xsi:type="dcterms:W3CDTF">2018-01-26T19:23:30Z</dcterms:created>
  <dcterms:modified xsi:type="dcterms:W3CDTF">2020-09-25T14:11:15Z</dcterms:modified>
</cp:coreProperties>
</file>