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24"/>
  </p:notesMasterIdLst>
  <p:handoutMasterIdLst>
    <p:handoutMasterId r:id="rId25"/>
  </p:handoutMasterIdLst>
  <p:sldIdLst>
    <p:sldId id="256" r:id="rId4"/>
    <p:sldId id="276" r:id="rId5"/>
    <p:sldId id="277" r:id="rId6"/>
    <p:sldId id="283" r:id="rId7"/>
    <p:sldId id="278" r:id="rId8"/>
    <p:sldId id="281" r:id="rId9"/>
    <p:sldId id="280" r:id="rId10"/>
    <p:sldId id="284" r:id="rId11"/>
    <p:sldId id="282" r:id="rId12"/>
    <p:sldId id="287" r:id="rId13"/>
    <p:sldId id="285" r:id="rId14"/>
    <p:sldId id="288" r:id="rId15"/>
    <p:sldId id="286" r:id="rId16"/>
    <p:sldId id="289" r:id="rId17"/>
    <p:sldId id="291" r:id="rId18"/>
    <p:sldId id="292" r:id="rId19"/>
    <p:sldId id="293" r:id="rId20"/>
    <p:sldId id="294" r:id="rId21"/>
    <p:sldId id="290" r:id="rId22"/>
    <p:sldId id="295" r:id="rId23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2" autoAdjust="0"/>
    <p:restoredTop sz="72583" autoAdjust="0"/>
  </p:normalViewPr>
  <p:slideViewPr>
    <p:cSldViewPr snapToGrid="0">
      <p:cViewPr varScale="1">
        <p:scale>
          <a:sx n="65" d="100"/>
          <a:sy n="65" d="100"/>
        </p:scale>
        <p:origin x="448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Hello World!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Test reports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CLI execution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Debugging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77"/>
                </a:solidFill>
                <a:effectLst/>
              </a:rPr>
              <a:t>DisplayName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77"/>
                </a:solidFill>
                <a:effectLst/>
              </a:rPr>
              <a:t>Disabled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94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3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05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Fast – Simple </a:t>
            </a:r>
            <a:r>
              <a:rPr lang="en-US" dirty="0" err="1"/>
              <a:t>Thread.sleep</a:t>
            </a:r>
            <a:r>
              <a:rPr lang="en-US" dirty="0"/>
              <a:t>() Accessing Warehouse Service</a:t>
            </a:r>
          </a:p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Independent - Lifecycle methods – </a:t>
            </a:r>
            <a:r>
              <a:rPr lang="en-US" dirty="0" err="1"/>
              <a:t>ShoppingCart.empty</a:t>
            </a:r>
            <a:r>
              <a:rPr lang="en-US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Repeatable – Using Date for a </a:t>
            </a:r>
            <a:r>
              <a:rPr lang="en-US" dirty="0" err="1"/>
              <a:t>ListItem</a:t>
            </a:r>
            <a:r>
              <a:rPr lang="en-US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Self-Validating – </a:t>
            </a:r>
            <a:r>
              <a:rPr lang="en-US" dirty="0" err="1"/>
              <a:t>Sysout</a:t>
            </a:r>
            <a:r>
              <a:rPr lang="en-US" dirty="0"/>
              <a:t> and checking logs, files on FS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Timely – Tests written first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AssertSame</a:t>
            </a:r>
            <a:r>
              <a:rPr lang="en-US" dirty="0"/>
              <a:t> </a:t>
            </a:r>
            <a:r>
              <a:rPr lang="en-US" dirty="0" err="1"/>
              <a:t>cart.getOwner</a:t>
            </a:r>
            <a:r>
              <a:rPr lang="en-US" dirty="0"/>
              <a:t>() ???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52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11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37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40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Distinguish tests with annotation, run </a:t>
            </a:r>
            <a:r>
              <a:rPr lang="en-US"/>
              <a:t>them separately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35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41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397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98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</a:t>
            </a:r>
            <a:br>
              <a:rPr lang="en-US" dirty="0"/>
            </a:br>
            <a:r>
              <a:rPr lang="en-US" dirty="0"/>
              <a:t>Basics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1466" y="3049747"/>
            <a:ext cx="4315968" cy="313932"/>
          </a:xfrm>
        </p:spPr>
        <p:txBody>
          <a:bodyPr/>
          <a:lstStyle/>
          <a:p>
            <a:r>
              <a:rPr lang="en-US" dirty="0" err="1"/>
              <a:t>Oreszt</a:t>
            </a:r>
            <a:r>
              <a:rPr lang="hu-HU" dirty="0"/>
              <a:t>é</a:t>
            </a:r>
            <a:r>
              <a:rPr lang="en-US" dirty="0" err="1"/>
              <a:t>sz</a:t>
            </a:r>
            <a:r>
              <a:rPr lang="en-US" dirty="0"/>
              <a:t> Margaritisz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433143" y="4867516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FFEEC0-2B78-4290-88C3-EB888358FAA3}"/>
              </a:ext>
            </a:extLst>
          </p:cNvPr>
          <p:cNvSpPr/>
          <p:nvPr/>
        </p:nvSpPr>
        <p:spPr>
          <a:xfrm>
            <a:off x="3724364" y="2110085"/>
            <a:ext cx="16952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FIRST</a:t>
            </a:r>
          </a:p>
        </p:txBody>
      </p:sp>
    </p:spTree>
    <p:extLst>
      <p:ext uri="{BB962C8B-B14F-4D97-AF65-F5344CB8AC3E}">
        <p14:creationId xmlns:p14="http://schemas.microsoft.com/office/powerpoint/2010/main" val="240467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FFEEC0-2B78-4290-88C3-EB888358FAA3}"/>
              </a:ext>
            </a:extLst>
          </p:cNvPr>
          <p:cNvSpPr/>
          <p:nvPr/>
        </p:nvSpPr>
        <p:spPr>
          <a:xfrm>
            <a:off x="2119613" y="448091"/>
            <a:ext cx="561372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897F45-66E8-4FF8-A2A1-3CDA407BC748}"/>
              </a:ext>
            </a:extLst>
          </p:cNvPr>
          <p:cNvSpPr/>
          <p:nvPr/>
        </p:nvSpPr>
        <p:spPr>
          <a:xfrm>
            <a:off x="2471162" y="448091"/>
            <a:ext cx="12679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DC2FC0-D7C5-4E4F-8853-8A7A600FF0E8}"/>
              </a:ext>
            </a:extLst>
          </p:cNvPr>
          <p:cNvSpPr/>
          <p:nvPr/>
        </p:nvSpPr>
        <p:spPr>
          <a:xfrm>
            <a:off x="2400299" y="1276766"/>
            <a:ext cx="41537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NDEPENDENT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153AD1-D6B7-4D6E-A7CC-0CD1DBC6106B}"/>
              </a:ext>
            </a:extLst>
          </p:cNvPr>
          <p:cNvSpPr/>
          <p:nvPr/>
        </p:nvSpPr>
        <p:spPr>
          <a:xfrm>
            <a:off x="2471162" y="2096094"/>
            <a:ext cx="33153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EPEATABLE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85D025-0895-45FA-9C00-02E8FBF3CA21}"/>
              </a:ext>
            </a:extLst>
          </p:cNvPr>
          <p:cNvSpPr/>
          <p:nvPr/>
        </p:nvSpPr>
        <p:spPr>
          <a:xfrm>
            <a:off x="2471162" y="2915422"/>
            <a:ext cx="48255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ELF-VALIDATING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AB4D-D563-4EE7-86BD-34EABFECC300}"/>
              </a:ext>
            </a:extLst>
          </p:cNvPr>
          <p:cNvSpPr/>
          <p:nvPr/>
        </p:nvSpPr>
        <p:spPr>
          <a:xfrm>
            <a:off x="2471162" y="3734750"/>
            <a:ext cx="19047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IMELY</a:t>
            </a:r>
          </a:p>
        </p:txBody>
      </p:sp>
    </p:spTree>
    <p:extLst>
      <p:ext uri="{BB962C8B-B14F-4D97-AF65-F5344CB8AC3E}">
        <p14:creationId xmlns:p14="http://schemas.microsoft.com/office/powerpoint/2010/main" val="938711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  <p:bldP spid="5" grpId="1"/>
      <p:bldP spid="7" grpId="1"/>
      <p:bldP spid="9" grpId="1"/>
      <p:bldP spid="1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A98626-1416-45BF-9D85-1D992DD3F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A5174A-8A02-408B-94BA-E3EA0EE857D0}"/>
              </a:ext>
            </a:extLst>
          </p:cNvPr>
          <p:cNvSpPr txBox="1"/>
          <p:nvPr/>
        </p:nvSpPr>
        <p:spPr>
          <a:xfrm>
            <a:off x="3400045" y="2279363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615045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F87635-A195-46E2-9755-7EA78C84A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test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742707-7974-4640-9732-24324962044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054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apezoid 1">
            <a:extLst>
              <a:ext uri="{FF2B5EF4-FFF2-40B4-BE49-F238E27FC236}">
                <a16:creationId xmlns:a16="http://schemas.microsoft.com/office/drawing/2014/main" id="{855B7E05-B80F-4B49-A502-56AFCCF78EB8}"/>
              </a:ext>
            </a:extLst>
          </p:cNvPr>
          <p:cNvSpPr/>
          <p:nvPr/>
        </p:nvSpPr>
        <p:spPr>
          <a:xfrm>
            <a:off x="2105024" y="3152775"/>
            <a:ext cx="5000625" cy="762000"/>
          </a:xfrm>
          <a:prstGeom prst="trapezoid">
            <a:avLst>
              <a:gd name="adj" fmla="val 8125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Unit</a:t>
            </a:r>
          </a:p>
        </p:txBody>
      </p:sp>
      <p:sp>
        <p:nvSpPr>
          <p:cNvPr id="4" name="Trapezoid 3">
            <a:extLst>
              <a:ext uri="{FF2B5EF4-FFF2-40B4-BE49-F238E27FC236}">
                <a16:creationId xmlns:a16="http://schemas.microsoft.com/office/drawing/2014/main" id="{3C829C68-9EBD-4979-AE56-481E6F82DB0B}"/>
              </a:ext>
            </a:extLst>
          </p:cNvPr>
          <p:cNvSpPr/>
          <p:nvPr/>
        </p:nvSpPr>
        <p:spPr>
          <a:xfrm>
            <a:off x="2752723" y="2286000"/>
            <a:ext cx="3686176" cy="762000"/>
          </a:xfrm>
          <a:prstGeom prst="trapezoid">
            <a:avLst>
              <a:gd name="adj" fmla="val 875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Integration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CC5AFF67-2C18-40F5-94AB-4F3334F23D81}"/>
              </a:ext>
            </a:extLst>
          </p:cNvPr>
          <p:cNvSpPr/>
          <p:nvPr/>
        </p:nvSpPr>
        <p:spPr>
          <a:xfrm>
            <a:off x="3486150" y="1057275"/>
            <a:ext cx="2219324" cy="1123950"/>
          </a:xfrm>
          <a:prstGeom prst="triangle">
            <a:avLst>
              <a:gd name="adj" fmla="val 4824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E2E</a:t>
            </a:r>
          </a:p>
        </p:txBody>
      </p:sp>
    </p:spTree>
    <p:extLst>
      <p:ext uri="{BB962C8B-B14F-4D97-AF65-F5344CB8AC3E}">
        <p14:creationId xmlns:p14="http://schemas.microsoft.com/office/powerpoint/2010/main" val="3183372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B04B0B-004D-4B94-8A06-4CFB0B4C2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219075"/>
            <a:ext cx="8426449" cy="301752"/>
          </a:xfrm>
        </p:spPr>
        <p:txBody>
          <a:bodyPr/>
          <a:lstStyle/>
          <a:p>
            <a:r>
              <a:rPr lang="en-US" dirty="0"/>
              <a:t>INTEGRATION TESTS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ECB622-85F3-4346-B492-B0937EC9B9D4}"/>
              </a:ext>
            </a:extLst>
          </p:cNvPr>
          <p:cNvSpPr/>
          <p:nvPr/>
        </p:nvSpPr>
        <p:spPr>
          <a:xfrm>
            <a:off x="2733936" y="2263890"/>
            <a:ext cx="1003721" cy="6157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96E4BAB-7861-4323-94E7-CB95E4C1DB73}"/>
              </a:ext>
            </a:extLst>
          </p:cNvPr>
          <p:cNvSpPr/>
          <p:nvPr/>
        </p:nvSpPr>
        <p:spPr>
          <a:xfrm>
            <a:off x="5452418" y="2269997"/>
            <a:ext cx="1133214" cy="6157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Warehouse</a:t>
            </a:r>
          </a:p>
          <a:p>
            <a:pPr algn="ctr"/>
            <a:r>
              <a:rPr lang="en-US" dirty="0"/>
              <a:t>Service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75CE0D-8E35-498B-B657-04BFADD06FCD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3737657" y="2571750"/>
            <a:ext cx="1714761" cy="610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109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F04F428-A1F4-4235-92A1-FAC3D72F46AA}"/>
              </a:ext>
            </a:extLst>
          </p:cNvPr>
          <p:cNvSpPr/>
          <p:nvPr/>
        </p:nvSpPr>
        <p:spPr>
          <a:xfrm>
            <a:off x="2823228" y="817690"/>
            <a:ext cx="3268470" cy="195164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B04B0B-004D-4B94-8A06-4CFB0B4C2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219075"/>
            <a:ext cx="8426449" cy="301752"/>
          </a:xfrm>
        </p:spPr>
        <p:txBody>
          <a:bodyPr/>
          <a:lstStyle/>
          <a:p>
            <a:r>
              <a:rPr lang="en-US" dirty="0"/>
              <a:t>INTEGRATION TESTS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96E4BAB-7861-4323-94E7-CB95E4C1DB73}"/>
              </a:ext>
            </a:extLst>
          </p:cNvPr>
          <p:cNvSpPr/>
          <p:nvPr/>
        </p:nvSpPr>
        <p:spPr>
          <a:xfrm>
            <a:off x="2831548" y="3034478"/>
            <a:ext cx="3268470" cy="61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Persistency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C31B104-113C-41E4-8A4A-8DB1A0BA829A}"/>
              </a:ext>
            </a:extLst>
          </p:cNvPr>
          <p:cNvSpPr/>
          <p:nvPr/>
        </p:nvSpPr>
        <p:spPr>
          <a:xfrm>
            <a:off x="3103108" y="922499"/>
            <a:ext cx="808698" cy="4332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968C700-AA8E-405C-9073-3F2B2B193FEA}"/>
              </a:ext>
            </a:extLst>
          </p:cNvPr>
          <p:cNvSpPr/>
          <p:nvPr/>
        </p:nvSpPr>
        <p:spPr>
          <a:xfrm>
            <a:off x="5003119" y="1316170"/>
            <a:ext cx="808698" cy="4332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67256B9-991D-48F0-BDC9-F009DA86DA9A}"/>
              </a:ext>
            </a:extLst>
          </p:cNvPr>
          <p:cNvSpPr/>
          <p:nvPr/>
        </p:nvSpPr>
        <p:spPr>
          <a:xfrm>
            <a:off x="3523008" y="2231240"/>
            <a:ext cx="808698" cy="4332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ListItem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06E79A2-9D24-4ACD-9BE3-B0F6B44A5D31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3911806" y="1139142"/>
            <a:ext cx="1091313" cy="39367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E816F6-8948-49C7-A9CB-F869D6F1FC64}"/>
              </a:ext>
            </a:extLst>
          </p:cNvPr>
          <p:cNvCxnSpPr>
            <a:cxnSpLocks/>
            <a:stCxn id="13" idx="3"/>
            <a:endCxn id="12" idx="2"/>
          </p:cNvCxnSpPr>
          <p:nvPr/>
        </p:nvCxnSpPr>
        <p:spPr>
          <a:xfrm flipV="1">
            <a:off x="4331706" y="1749454"/>
            <a:ext cx="1075761" cy="69842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550D8398-D256-4E3E-9AE5-A5B912D759A2}"/>
              </a:ext>
            </a:extLst>
          </p:cNvPr>
          <p:cNvSpPr/>
          <p:nvPr/>
        </p:nvSpPr>
        <p:spPr>
          <a:xfrm>
            <a:off x="3792003" y="3947060"/>
            <a:ext cx="1347561" cy="771525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5D9357-CBFC-4F36-816C-8859C7D81078}"/>
              </a:ext>
            </a:extLst>
          </p:cNvPr>
          <p:cNvCxnSpPr>
            <a:cxnSpLocks/>
            <a:stCxn id="9" idx="2"/>
            <a:endCxn id="17" idx="1"/>
          </p:cNvCxnSpPr>
          <p:nvPr/>
        </p:nvCxnSpPr>
        <p:spPr>
          <a:xfrm>
            <a:off x="4465783" y="3650197"/>
            <a:ext cx="1" cy="296863"/>
          </a:xfrm>
          <a:prstGeom prst="line">
            <a:avLst/>
          </a:prstGeom>
          <a:ln w="57150">
            <a:prstDash val="solid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26C0954-62E5-4756-85F3-4E9BCF56B8E7}"/>
              </a:ext>
            </a:extLst>
          </p:cNvPr>
          <p:cNvCxnSpPr>
            <a:cxnSpLocks/>
          </p:cNvCxnSpPr>
          <p:nvPr/>
        </p:nvCxnSpPr>
        <p:spPr>
          <a:xfrm>
            <a:off x="4465782" y="2769333"/>
            <a:ext cx="1" cy="296863"/>
          </a:xfrm>
          <a:prstGeom prst="line">
            <a:avLst/>
          </a:prstGeom>
          <a:ln w="57150">
            <a:prstDash val="solid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6018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F04F428-A1F4-4235-92A1-FAC3D72F46AA}"/>
              </a:ext>
            </a:extLst>
          </p:cNvPr>
          <p:cNvSpPr/>
          <p:nvPr/>
        </p:nvSpPr>
        <p:spPr>
          <a:xfrm>
            <a:off x="2823228" y="817690"/>
            <a:ext cx="3268470" cy="195164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B04B0B-004D-4B94-8A06-4CFB0B4C2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219075"/>
            <a:ext cx="8426449" cy="301752"/>
          </a:xfrm>
        </p:spPr>
        <p:txBody>
          <a:bodyPr/>
          <a:lstStyle/>
          <a:p>
            <a:r>
              <a:rPr lang="en-US" dirty="0"/>
              <a:t>E2E TESTS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96E4BAB-7861-4323-94E7-CB95E4C1DB73}"/>
              </a:ext>
            </a:extLst>
          </p:cNvPr>
          <p:cNvSpPr/>
          <p:nvPr/>
        </p:nvSpPr>
        <p:spPr>
          <a:xfrm>
            <a:off x="2831548" y="3034478"/>
            <a:ext cx="3268470" cy="61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Persistency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68D00C8-6A5A-4CF8-87CE-AA59AC703DD2}"/>
              </a:ext>
            </a:extLst>
          </p:cNvPr>
          <p:cNvGrpSpPr/>
          <p:nvPr/>
        </p:nvGrpSpPr>
        <p:grpSpPr>
          <a:xfrm>
            <a:off x="3103108" y="922499"/>
            <a:ext cx="2708709" cy="1742025"/>
            <a:chOff x="1135782" y="1478916"/>
            <a:chExt cx="3361934" cy="2475506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C31B104-113C-41E4-8A4A-8DB1A0BA829A}"/>
                </a:ext>
              </a:extLst>
            </p:cNvPr>
            <p:cNvSpPr/>
            <p:nvPr/>
          </p:nvSpPr>
          <p:spPr>
            <a:xfrm>
              <a:off x="1135782" y="1478916"/>
              <a:ext cx="1003721" cy="615719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968C700-AA8E-405C-9073-3F2B2B193FEA}"/>
                </a:ext>
              </a:extLst>
            </p:cNvPr>
            <p:cNvSpPr/>
            <p:nvPr/>
          </p:nvSpPr>
          <p:spPr>
            <a:xfrm>
              <a:off x="3493995" y="2038342"/>
              <a:ext cx="1003721" cy="615719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Cart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C67256B9-991D-48F0-BDC9-F009DA86DA9A}"/>
                </a:ext>
              </a:extLst>
            </p:cNvPr>
            <p:cNvSpPr/>
            <p:nvPr/>
          </p:nvSpPr>
          <p:spPr>
            <a:xfrm>
              <a:off x="1656944" y="3338703"/>
              <a:ext cx="1003721" cy="615719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ListItem</a:t>
              </a:r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06E79A2-9D24-4ACD-9BE3-B0F6B44A5D31}"/>
                </a:ext>
              </a:extLst>
            </p:cNvPr>
            <p:cNvCxnSpPr>
              <a:cxnSpLocks/>
              <a:stCxn id="11" idx="3"/>
              <a:endCxn id="12" idx="1"/>
            </p:cNvCxnSpPr>
            <p:nvPr/>
          </p:nvCxnSpPr>
          <p:spPr>
            <a:xfrm>
              <a:off x="2139503" y="1786776"/>
              <a:ext cx="1354491" cy="559426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EE816F6-8948-49C7-A9CB-F869D6F1FC64}"/>
                </a:ext>
              </a:extLst>
            </p:cNvPr>
            <p:cNvCxnSpPr>
              <a:cxnSpLocks/>
              <a:stCxn id="13" idx="3"/>
              <a:endCxn id="12" idx="2"/>
            </p:cNvCxnSpPr>
            <p:nvPr/>
          </p:nvCxnSpPr>
          <p:spPr>
            <a:xfrm flipV="1">
              <a:off x="2660666" y="2654061"/>
              <a:ext cx="1335189" cy="992502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550D8398-D256-4E3E-9AE5-A5B912D759A2}"/>
              </a:ext>
            </a:extLst>
          </p:cNvPr>
          <p:cNvSpPr/>
          <p:nvPr/>
        </p:nvSpPr>
        <p:spPr>
          <a:xfrm>
            <a:off x="3792003" y="3947060"/>
            <a:ext cx="1347561" cy="771525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5D9357-CBFC-4F36-816C-8859C7D81078}"/>
              </a:ext>
            </a:extLst>
          </p:cNvPr>
          <p:cNvCxnSpPr>
            <a:cxnSpLocks/>
            <a:stCxn id="9" idx="2"/>
            <a:endCxn id="17" idx="1"/>
          </p:cNvCxnSpPr>
          <p:nvPr/>
        </p:nvCxnSpPr>
        <p:spPr>
          <a:xfrm>
            <a:off x="4465783" y="3650197"/>
            <a:ext cx="1" cy="296863"/>
          </a:xfrm>
          <a:prstGeom prst="line">
            <a:avLst/>
          </a:prstGeom>
          <a:ln w="57150">
            <a:prstDash val="solid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26C0954-62E5-4756-85F3-4E9BCF56B8E7}"/>
              </a:ext>
            </a:extLst>
          </p:cNvPr>
          <p:cNvCxnSpPr>
            <a:cxnSpLocks/>
          </p:cNvCxnSpPr>
          <p:nvPr/>
        </p:nvCxnSpPr>
        <p:spPr>
          <a:xfrm>
            <a:off x="4465782" y="2769333"/>
            <a:ext cx="1" cy="296863"/>
          </a:xfrm>
          <a:prstGeom prst="line">
            <a:avLst/>
          </a:prstGeom>
          <a:ln w="57150">
            <a:prstDash val="solid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EFAA7C3-B491-40C6-8444-D91A0C1040E0}"/>
              </a:ext>
            </a:extLst>
          </p:cNvPr>
          <p:cNvSpPr/>
          <p:nvPr/>
        </p:nvSpPr>
        <p:spPr>
          <a:xfrm>
            <a:off x="6900396" y="1224953"/>
            <a:ext cx="1133214" cy="6157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Warehouse</a:t>
            </a:r>
          </a:p>
          <a:p>
            <a:pPr algn="ctr"/>
            <a:r>
              <a:rPr lang="en-US" dirty="0"/>
              <a:t>Service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093ED5-16B2-4B33-96B1-72A2E5D80FED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5811817" y="1532812"/>
            <a:ext cx="1088579" cy="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0224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A98626-1416-45BF-9D85-1D992DD3F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A5174A-8A02-408B-94BA-E3EA0EE857D0}"/>
              </a:ext>
            </a:extLst>
          </p:cNvPr>
          <p:cNvSpPr txBox="1"/>
          <p:nvPr/>
        </p:nvSpPr>
        <p:spPr>
          <a:xfrm>
            <a:off x="3400045" y="2279363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2998751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4092C2-9A30-4A82-B6A5-F855B7417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E6C370-50FF-4D69-8975-FEA96DA8B13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863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2C938-AAF8-4F68-9AAF-74B4AAEA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625936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A98626-1416-45BF-9D85-1D992DD3F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A5174A-8A02-408B-94BA-E3EA0EE857D0}"/>
              </a:ext>
            </a:extLst>
          </p:cNvPr>
          <p:cNvSpPr txBox="1"/>
          <p:nvPr/>
        </p:nvSpPr>
        <p:spPr>
          <a:xfrm>
            <a:off x="3400045" y="2279363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2832294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DE757B-01B2-4364-B47C-114A1813E424}"/>
              </a:ext>
            </a:extLst>
          </p:cNvPr>
          <p:cNvSpPr/>
          <p:nvPr/>
        </p:nvSpPr>
        <p:spPr>
          <a:xfrm>
            <a:off x="3520483" y="1926711"/>
            <a:ext cx="2103034" cy="12900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Badge Question Mark">
            <a:extLst>
              <a:ext uri="{FF2B5EF4-FFF2-40B4-BE49-F238E27FC236}">
                <a16:creationId xmlns:a16="http://schemas.microsoft.com/office/drawing/2014/main" id="{BFD310F4-78B2-4724-874C-43361274A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800" y="21145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928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56BCBB4-3C40-45F0-8C5D-4A241AFBA6BD}"/>
              </a:ext>
            </a:extLst>
          </p:cNvPr>
          <p:cNvSpPr/>
          <p:nvPr/>
        </p:nvSpPr>
        <p:spPr>
          <a:xfrm>
            <a:off x="1135782" y="1926710"/>
            <a:ext cx="2103034" cy="12900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Curved Right 13">
            <a:extLst>
              <a:ext uri="{FF2B5EF4-FFF2-40B4-BE49-F238E27FC236}">
                <a16:creationId xmlns:a16="http://schemas.microsoft.com/office/drawing/2014/main" id="{F263A82B-5F15-46C6-8BD9-699C0267E226}"/>
              </a:ext>
            </a:extLst>
          </p:cNvPr>
          <p:cNvSpPr/>
          <p:nvPr/>
        </p:nvSpPr>
        <p:spPr>
          <a:xfrm rot="5400000">
            <a:off x="4076300" y="-715427"/>
            <a:ext cx="683394" cy="4254368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DD1A935A-BA2D-4123-92BA-3F09E05EA596}"/>
              </a:ext>
            </a:extLst>
          </p:cNvPr>
          <p:cNvSpPr/>
          <p:nvPr/>
        </p:nvSpPr>
        <p:spPr>
          <a:xfrm rot="16200000">
            <a:off x="4230303" y="1604554"/>
            <a:ext cx="683394" cy="4254368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Graphic 4" descr="Man">
            <a:extLst>
              <a:ext uri="{FF2B5EF4-FFF2-40B4-BE49-F238E27FC236}">
                <a16:creationId xmlns:a16="http://schemas.microsoft.com/office/drawing/2014/main" id="{4546A036-AA52-4911-BE94-FB6F0A3A8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81926" y="1831298"/>
            <a:ext cx="1434516" cy="1434516"/>
          </a:xfrm>
          <a:prstGeom prst="rect">
            <a:avLst/>
          </a:prstGeom>
        </p:spPr>
      </p:pic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9F93BDAA-921F-4ABB-9EA0-DAD7EE327249}"/>
              </a:ext>
            </a:extLst>
          </p:cNvPr>
          <p:cNvSpPr/>
          <p:nvPr/>
        </p:nvSpPr>
        <p:spPr>
          <a:xfrm>
            <a:off x="6545181" y="630993"/>
            <a:ext cx="1516912" cy="998234"/>
          </a:xfrm>
          <a:prstGeom prst="cloud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Question Mark">
            <a:extLst>
              <a:ext uri="{FF2B5EF4-FFF2-40B4-BE49-F238E27FC236}">
                <a16:creationId xmlns:a16="http://schemas.microsoft.com/office/drawing/2014/main" id="{2BD9911B-D8DE-4BF1-896D-65E1AA21E7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00530" y="772632"/>
            <a:ext cx="744407" cy="74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697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DE757B-01B2-4364-B47C-114A1813E424}"/>
              </a:ext>
            </a:extLst>
          </p:cNvPr>
          <p:cNvSpPr/>
          <p:nvPr/>
        </p:nvSpPr>
        <p:spPr>
          <a:xfrm>
            <a:off x="5808932" y="1926709"/>
            <a:ext cx="2103034" cy="12900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56BCBB4-3C40-45F0-8C5D-4A241AFBA6BD}"/>
              </a:ext>
            </a:extLst>
          </p:cNvPr>
          <p:cNvSpPr/>
          <p:nvPr/>
        </p:nvSpPr>
        <p:spPr>
          <a:xfrm>
            <a:off x="1135782" y="1926710"/>
            <a:ext cx="2103034" cy="12900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Curved Right 13">
            <a:extLst>
              <a:ext uri="{FF2B5EF4-FFF2-40B4-BE49-F238E27FC236}">
                <a16:creationId xmlns:a16="http://schemas.microsoft.com/office/drawing/2014/main" id="{F263A82B-5F15-46C6-8BD9-699C0267E226}"/>
              </a:ext>
            </a:extLst>
          </p:cNvPr>
          <p:cNvSpPr/>
          <p:nvPr/>
        </p:nvSpPr>
        <p:spPr>
          <a:xfrm rot="5400000">
            <a:off x="4076300" y="-715427"/>
            <a:ext cx="683394" cy="4254368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DD1A935A-BA2D-4123-92BA-3F09E05EA596}"/>
              </a:ext>
            </a:extLst>
          </p:cNvPr>
          <p:cNvSpPr/>
          <p:nvPr/>
        </p:nvSpPr>
        <p:spPr>
          <a:xfrm rot="16200000">
            <a:off x="4230303" y="1604554"/>
            <a:ext cx="683394" cy="4254368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 descr="JUnit – About">
            <a:extLst>
              <a:ext uri="{FF2B5EF4-FFF2-40B4-BE49-F238E27FC236}">
                <a16:creationId xmlns:a16="http://schemas.microsoft.com/office/drawing/2014/main" id="{7479D8AD-C8B5-48CE-8262-55CEF8FD9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550" y="2304111"/>
            <a:ext cx="1751798" cy="53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Graphic 19" descr="Exclamation mark">
            <a:extLst>
              <a:ext uri="{FF2B5EF4-FFF2-40B4-BE49-F238E27FC236}">
                <a16:creationId xmlns:a16="http://schemas.microsoft.com/office/drawing/2014/main" id="{EDE693EE-A937-4358-A4B4-0B4DD6F8F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4800" y="3141586"/>
            <a:ext cx="914400" cy="914400"/>
          </a:xfrm>
          <a:prstGeom prst="rect">
            <a:avLst/>
          </a:prstGeom>
        </p:spPr>
      </p:pic>
      <p:pic>
        <p:nvPicPr>
          <p:cNvPr id="22" name="Graphic 21" descr="Question Mark">
            <a:extLst>
              <a:ext uri="{FF2B5EF4-FFF2-40B4-BE49-F238E27FC236}">
                <a16:creationId xmlns:a16="http://schemas.microsoft.com/office/drawing/2014/main" id="{269BE64B-0B5C-4536-91F4-08C24BC3C0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14800" y="108750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459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658F41E-F778-406D-B7CA-6116F5A75217}"/>
              </a:ext>
            </a:extLst>
          </p:cNvPr>
          <p:cNvSpPr/>
          <p:nvPr/>
        </p:nvSpPr>
        <p:spPr>
          <a:xfrm>
            <a:off x="495784" y="512405"/>
            <a:ext cx="8147701" cy="403071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56BCBB4-3C40-45F0-8C5D-4A241AFBA6BD}"/>
              </a:ext>
            </a:extLst>
          </p:cNvPr>
          <p:cNvSpPr/>
          <p:nvPr/>
        </p:nvSpPr>
        <p:spPr>
          <a:xfrm>
            <a:off x="1135782" y="1478916"/>
            <a:ext cx="1003721" cy="6157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F2E21A6-9A4F-4E7E-96EC-7A59603775D8}"/>
              </a:ext>
            </a:extLst>
          </p:cNvPr>
          <p:cNvSpPr/>
          <p:nvPr/>
        </p:nvSpPr>
        <p:spPr>
          <a:xfrm>
            <a:off x="4848486" y="1969093"/>
            <a:ext cx="1003721" cy="6157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964FC4A-627B-4D6F-B0F2-66092A0A7D03}"/>
              </a:ext>
            </a:extLst>
          </p:cNvPr>
          <p:cNvSpPr/>
          <p:nvPr/>
        </p:nvSpPr>
        <p:spPr>
          <a:xfrm>
            <a:off x="1656944" y="3338703"/>
            <a:ext cx="1003721" cy="6157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ListItem</a:t>
            </a:r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8C894EA-DE88-4FAF-9D7D-4A5974C4A0D3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139503" y="1790299"/>
            <a:ext cx="2708983" cy="48665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BDDF3AF-18E2-4870-A72D-D19CE48C287B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2660665" y="2584813"/>
            <a:ext cx="2729482" cy="10617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782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658F41E-F778-406D-B7CA-6116F5A75217}"/>
              </a:ext>
            </a:extLst>
          </p:cNvPr>
          <p:cNvSpPr/>
          <p:nvPr/>
        </p:nvSpPr>
        <p:spPr>
          <a:xfrm>
            <a:off x="495784" y="512405"/>
            <a:ext cx="8147701" cy="403071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DE757B-01B2-4364-B47C-114A1813E424}"/>
              </a:ext>
            </a:extLst>
          </p:cNvPr>
          <p:cNvSpPr/>
          <p:nvPr/>
        </p:nvSpPr>
        <p:spPr>
          <a:xfrm>
            <a:off x="3366148" y="1478915"/>
            <a:ext cx="1003721" cy="61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56BCBB4-3C40-45F0-8C5D-4A241AFBA6BD}"/>
              </a:ext>
            </a:extLst>
          </p:cNvPr>
          <p:cNvSpPr/>
          <p:nvPr/>
        </p:nvSpPr>
        <p:spPr>
          <a:xfrm>
            <a:off x="1135782" y="1478916"/>
            <a:ext cx="1003721" cy="6157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4" name="Arrow: Curved Right 13">
            <a:extLst>
              <a:ext uri="{FF2B5EF4-FFF2-40B4-BE49-F238E27FC236}">
                <a16:creationId xmlns:a16="http://schemas.microsoft.com/office/drawing/2014/main" id="{F263A82B-5F15-46C6-8BD9-699C0267E226}"/>
              </a:ext>
            </a:extLst>
          </p:cNvPr>
          <p:cNvSpPr/>
          <p:nvPr/>
        </p:nvSpPr>
        <p:spPr>
          <a:xfrm rot="5400000">
            <a:off x="2539211" y="217896"/>
            <a:ext cx="326165" cy="2030493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DD1A935A-BA2D-4123-92BA-3F09E05EA596}"/>
              </a:ext>
            </a:extLst>
          </p:cNvPr>
          <p:cNvSpPr/>
          <p:nvPr/>
        </p:nvSpPr>
        <p:spPr>
          <a:xfrm rot="16200000">
            <a:off x="2612712" y="1325160"/>
            <a:ext cx="326165" cy="2030493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 descr="JUnit – About">
            <a:extLst>
              <a:ext uri="{FF2B5EF4-FFF2-40B4-BE49-F238E27FC236}">
                <a16:creationId xmlns:a16="http://schemas.microsoft.com/office/drawing/2014/main" id="{7479D8AD-C8B5-48CE-8262-55CEF8FD9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966" y="1659039"/>
            <a:ext cx="836085" cy="25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Graphic 19" descr="Exclamation mark">
            <a:extLst>
              <a:ext uri="{FF2B5EF4-FFF2-40B4-BE49-F238E27FC236}">
                <a16:creationId xmlns:a16="http://schemas.microsoft.com/office/drawing/2014/main" id="{EDE693EE-A937-4358-A4B4-0B4DD6F8F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57586" y="2058743"/>
            <a:ext cx="436418" cy="436418"/>
          </a:xfrm>
          <a:prstGeom prst="rect">
            <a:avLst/>
          </a:prstGeom>
        </p:spPr>
      </p:pic>
      <p:pic>
        <p:nvPicPr>
          <p:cNvPr id="22" name="Graphic 21" descr="Question Mark">
            <a:extLst>
              <a:ext uri="{FF2B5EF4-FFF2-40B4-BE49-F238E27FC236}">
                <a16:creationId xmlns:a16="http://schemas.microsoft.com/office/drawing/2014/main" id="{269BE64B-0B5C-4536-91F4-08C24BC3C0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57586" y="1078388"/>
            <a:ext cx="436418" cy="436418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61D52F-A52D-4A4C-9641-BEFFFB4BD988}"/>
              </a:ext>
            </a:extLst>
          </p:cNvPr>
          <p:cNvSpPr/>
          <p:nvPr/>
        </p:nvSpPr>
        <p:spPr>
          <a:xfrm>
            <a:off x="7078852" y="1969092"/>
            <a:ext cx="1003721" cy="61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F2E21A6-9A4F-4E7E-96EC-7A59603775D8}"/>
              </a:ext>
            </a:extLst>
          </p:cNvPr>
          <p:cNvSpPr/>
          <p:nvPr/>
        </p:nvSpPr>
        <p:spPr>
          <a:xfrm>
            <a:off x="4848486" y="1969093"/>
            <a:ext cx="1003721" cy="6157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17" name="Arrow: Curved Right 16">
            <a:extLst>
              <a:ext uri="{FF2B5EF4-FFF2-40B4-BE49-F238E27FC236}">
                <a16:creationId xmlns:a16="http://schemas.microsoft.com/office/drawing/2014/main" id="{B06B3FA2-2DA6-4B33-8B6B-B13EB5D76E07}"/>
              </a:ext>
            </a:extLst>
          </p:cNvPr>
          <p:cNvSpPr/>
          <p:nvPr/>
        </p:nvSpPr>
        <p:spPr>
          <a:xfrm rot="5400000">
            <a:off x="6251915" y="708073"/>
            <a:ext cx="326165" cy="2030493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C960D92D-FA75-4AF2-862E-94B0F3A8B775}"/>
              </a:ext>
            </a:extLst>
          </p:cNvPr>
          <p:cNvSpPr/>
          <p:nvPr/>
        </p:nvSpPr>
        <p:spPr>
          <a:xfrm rot="16200000">
            <a:off x="6325416" y="1815337"/>
            <a:ext cx="326165" cy="2030493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9" name="Picture 2" descr="JUnit – About">
            <a:extLst>
              <a:ext uri="{FF2B5EF4-FFF2-40B4-BE49-F238E27FC236}">
                <a16:creationId xmlns:a16="http://schemas.microsoft.com/office/drawing/2014/main" id="{F580DC8A-5A31-406D-B37C-C68545F16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670" y="2149216"/>
            <a:ext cx="836085" cy="25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aphic 20" descr="Exclamation mark">
            <a:extLst>
              <a:ext uri="{FF2B5EF4-FFF2-40B4-BE49-F238E27FC236}">
                <a16:creationId xmlns:a16="http://schemas.microsoft.com/office/drawing/2014/main" id="{C86FB4BB-819A-4E61-BC85-1DEC018A34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70290" y="2548920"/>
            <a:ext cx="436418" cy="436418"/>
          </a:xfrm>
          <a:prstGeom prst="rect">
            <a:avLst/>
          </a:prstGeom>
        </p:spPr>
      </p:pic>
      <p:pic>
        <p:nvPicPr>
          <p:cNvPr id="23" name="Graphic 22" descr="Question Mark">
            <a:extLst>
              <a:ext uri="{FF2B5EF4-FFF2-40B4-BE49-F238E27FC236}">
                <a16:creationId xmlns:a16="http://schemas.microsoft.com/office/drawing/2014/main" id="{324F4A78-A8C7-469E-A33F-C3523C9A84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70290" y="1568565"/>
            <a:ext cx="436418" cy="436418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AD183CD-9EC1-402F-BFAF-683E73E7AEE0}"/>
              </a:ext>
            </a:extLst>
          </p:cNvPr>
          <p:cNvSpPr/>
          <p:nvPr/>
        </p:nvSpPr>
        <p:spPr>
          <a:xfrm>
            <a:off x="3887310" y="3338702"/>
            <a:ext cx="1003721" cy="61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964FC4A-627B-4D6F-B0F2-66092A0A7D03}"/>
              </a:ext>
            </a:extLst>
          </p:cNvPr>
          <p:cNvSpPr/>
          <p:nvPr/>
        </p:nvSpPr>
        <p:spPr>
          <a:xfrm>
            <a:off x="1656944" y="3338703"/>
            <a:ext cx="1003721" cy="6157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ListItem</a:t>
            </a:r>
            <a:endParaRPr lang="en-US" dirty="0"/>
          </a:p>
        </p:txBody>
      </p:sp>
      <p:sp>
        <p:nvSpPr>
          <p:cNvPr id="27" name="Arrow: Curved Right 26">
            <a:extLst>
              <a:ext uri="{FF2B5EF4-FFF2-40B4-BE49-F238E27FC236}">
                <a16:creationId xmlns:a16="http://schemas.microsoft.com/office/drawing/2014/main" id="{4189B32B-AA6F-4913-BB16-0F0D3076514C}"/>
              </a:ext>
            </a:extLst>
          </p:cNvPr>
          <p:cNvSpPr/>
          <p:nvPr/>
        </p:nvSpPr>
        <p:spPr>
          <a:xfrm rot="5400000">
            <a:off x="3060373" y="2077683"/>
            <a:ext cx="326165" cy="2030493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Arrow: Curved Right 27">
            <a:extLst>
              <a:ext uri="{FF2B5EF4-FFF2-40B4-BE49-F238E27FC236}">
                <a16:creationId xmlns:a16="http://schemas.microsoft.com/office/drawing/2014/main" id="{D2DD5B44-92D8-4BB6-87EE-CB1E1BC0D132}"/>
              </a:ext>
            </a:extLst>
          </p:cNvPr>
          <p:cNvSpPr/>
          <p:nvPr/>
        </p:nvSpPr>
        <p:spPr>
          <a:xfrm rot="16200000">
            <a:off x="3133874" y="3184947"/>
            <a:ext cx="326165" cy="2030493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9" name="Picture 2" descr="JUnit – About">
            <a:extLst>
              <a:ext uri="{FF2B5EF4-FFF2-40B4-BE49-F238E27FC236}">
                <a16:creationId xmlns:a16="http://schemas.microsoft.com/office/drawing/2014/main" id="{D02AF563-0E03-4ECC-8C76-F8C12AC2B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128" y="3518826"/>
            <a:ext cx="836085" cy="25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Graphic 29" descr="Exclamation mark">
            <a:extLst>
              <a:ext uri="{FF2B5EF4-FFF2-40B4-BE49-F238E27FC236}">
                <a16:creationId xmlns:a16="http://schemas.microsoft.com/office/drawing/2014/main" id="{5BA9DC86-E16B-4F29-A991-399D437F09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78748" y="3918530"/>
            <a:ext cx="436418" cy="436418"/>
          </a:xfrm>
          <a:prstGeom prst="rect">
            <a:avLst/>
          </a:prstGeom>
        </p:spPr>
      </p:pic>
      <p:pic>
        <p:nvPicPr>
          <p:cNvPr id="31" name="Graphic 30" descr="Question Mark">
            <a:extLst>
              <a:ext uri="{FF2B5EF4-FFF2-40B4-BE49-F238E27FC236}">
                <a16:creationId xmlns:a16="http://schemas.microsoft.com/office/drawing/2014/main" id="{6B9F9B56-E358-4A7C-9A03-D8933816FC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8748" y="2938175"/>
            <a:ext cx="436418" cy="436418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0F252B3-5825-437A-8582-B2D5F5C94B84}"/>
              </a:ext>
            </a:extLst>
          </p:cNvPr>
          <p:cNvCxnSpPr>
            <a:cxnSpLocks/>
          </p:cNvCxnSpPr>
          <p:nvPr/>
        </p:nvCxnSpPr>
        <p:spPr>
          <a:xfrm>
            <a:off x="2139503" y="1790299"/>
            <a:ext cx="2708983" cy="48665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0996B9B-E8E8-48C2-B822-58AD626BBD99}"/>
              </a:ext>
            </a:extLst>
          </p:cNvPr>
          <p:cNvCxnSpPr>
            <a:cxnSpLocks/>
          </p:cNvCxnSpPr>
          <p:nvPr/>
        </p:nvCxnSpPr>
        <p:spPr>
          <a:xfrm flipV="1">
            <a:off x="2660665" y="2584813"/>
            <a:ext cx="2729482" cy="10617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421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16" grpId="0" animBg="1"/>
      <p:bldP spid="13" grpId="0" animBg="1"/>
      <p:bldP spid="17" grpId="0" animBg="1"/>
      <p:bldP spid="18" grpId="0" animBg="1"/>
      <p:bldP spid="25" grpId="0" animBg="1"/>
      <p:bldP spid="27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A98626-1416-45BF-9D85-1D992DD3F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A5174A-8A02-408B-94BA-E3EA0EE857D0}"/>
              </a:ext>
            </a:extLst>
          </p:cNvPr>
          <p:cNvSpPr txBox="1"/>
          <p:nvPr/>
        </p:nvSpPr>
        <p:spPr>
          <a:xfrm>
            <a:off x="3400045" y="2279363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2217602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EEAA98-3B57-4DDB-9A76-CCDE23E28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good tests?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AAF047-3171-4FA1-997A-9B392476FC0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17170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591</TotalTime>
  <Words>162</Words>
  <Application>Microsoft Office PowerPoint</Application>
  <PresentationFormat>On-screen Show (16:9)</PresentationFormat>
  <Paragraphs>78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Covers</vt:lpstr>
      <vt:lpstr>General</vt:lpstr>
      <vt:lpstr>Breakers</vt:lpstr>
      <vt:lpstr>JUnit Basics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write good tests?</vt:lpstr>
      <vt:lpstr>PowerPoint Presentation</vt:lpstr>
      <vt:lpstr>PowerPoint Presentation</vt:lpstr>
      <vt:lpstr>PowerPoint Presentation</vt:lpstr>
      <vt:lpstr>Levels of test</vt:lpstr>
      <vt:lpstr>PowerPoint Presentation</vt:lpstr>
      <vt:lpstr>INTEGRATION TESTS</vt:lpstr>
      <vt:lpstr>INTEGRATION TESTS</vt:lpstr>
      <vt:lpstr>E2E TESTS</vt:lpstr>
      <vt:lpstr>PowerPoint Presentation</vt:lpstr>
      <vt:lpstr>Mocking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Oresztesz Margaritisz</cp:lastModifiedBy>
  <cp:revision>77</cp:revision>
  <dcterms:created xsi:type="dcterms:W3CDTF">2018-01-26T19:23:30Z</dcterms:created>
  <dcterms:modified xsi:type="dcterms:W3CDTF">2020-09-10T06:58:40Z</dcterms:modified>
</cp:coreProperties>
</file>