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71" r:id="rId3"/>
    <p:sldId id="370" r:id="rId4"/>
    <p:sldId id="372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631"/>
    <a:srgbClr val="FC409C"/>
    <a:srgbClr val="FFF108"/>
    <a:srgbClr val="4CEEF4"/>
    <a:srgbClr val="1B2757"/>
    <a:srgbClr val="A8C7DC"/>
    <a:srgbClr val="437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FAD1C-03AF-4F09-A380-693216D66CC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444CB-2D20-4316-9201-3E07CDBDF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0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Release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Agenda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Envoy – proxy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Quarkus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/>
              <a:t>Spring boot identical (??)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8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Release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Agenda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Envoy – proxy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Quarkus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/>
              <a:t>Spring boot identical (??)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2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F065-E5B8-4B6E-B386-2B8DEB9DA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7CE2D-B5BA-4D02-9F20-FE6387612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E5144-53AD-4863-82EE-15AC9E3D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34775-A003-45DF-BF69-5E4B9ED4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C8932-F586-455D-BC5A-F1760F75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9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3C82-A553-44C1-B8C8-82E5DC18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A99BB-5136-4403-9819-218EB17C3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524FB-6D39-4803-AE8F-F4D7E1DF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B461A-4341-4FCF-ACD2-8D218AAC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A6C55-55AF-4CA2-B941-0DD44B88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6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C2661-55D9-4090-90F2-7D53BB89E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8E208-4CB5-46C2-BAB0-015A2E01F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9187B-0D9E-4F00-B7F4-E6E8BEF2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552CB-8286-48C6-B2F6-E60D7492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6F1CC-B492-4C6C-8700-F6A1F964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59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_Slide_1">
    <p:bg>
      <p:bgPr>
        <a:gradFill>
          <a:gsLst>
            <a:gs pos="0">
              <a:srgbClr val="A8C7DC"/>
            </a:gs>
            <a:gs pos="83000">
              <a:srgbClr val="1B2757"/>
            </a:gs>
            <a:gs pos="100000">
              <a:srgbClr val="4371A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008438AC-B091-A542-9FF2-786065F008B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996253" y="1792399"/>
            <a:ext cx="6530167" cy="437477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67" b="1" spc="133" baseline="0">
                <a:solidFill>
                  <a:schemeClr val="accent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C371A4-3E6F-9D4A-AE67-38BF6616226E}"/>
              </a:ext>
            </a:extLst>
          </p:cNvPr>
          <p:cNvCxnSpPr>
            <a:cxnSpLocks/>
          </p:cNvCxnSpPr>
          <p:nvPr userDrawn="1"/>
        </p:nvCxnSpPr>
        <p:spPr>
          <a:xfrm flipV="1">
            <a:off x="4268291" y="1598142"/>
            <a:ext cx="0" cy="4091501"/>
          </a:xfrm>
          <a:prstGeom prst="line">
            <a:avLst/>
          </a:prstGeom>
          <a:ln w="12700">
            <a:solidFill>
              <a:srgbClr val="FC409C"/>
            </a:solidFill>
          </a:ln>
          <a:effectLst>
            <a:glow rad="228600">
              <a:srgbClr val="FC409C">
                <a:alpha val="4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C9F7928-69C3-4A41-BDD8-95EFAD99FEA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59367" y="4694720"/>
            <a:ext cx="3153827" cy="437477"/>
          </a:xfrm>
          <a:prstGeom prst="rect">
            <a:avLst/>
          </a:prstGeo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2667" b="1" spc="4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ED90F692-200D-BE44-8A6E-E2AE0F68913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64520" y="5263732"/>
            <a:ext cx="3148675" cy="437477"/>
          </a:xfrm>
          <a:prstGeom prst="rect">
            <a:avLst/>
          </a:prstGeo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67" b="1" spc="133" baseline="0">
                <a:solidFill>
                  <a:schemeClr val="accent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EPAM SYSTEMS, 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277CA3B-5AB8-0F47-BF6E-8132FB10FC1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40596" y="1841751"/>
            <a:ext cx="2438400" cy="2438400"/>
          </a:xfrm>
          <a:prstGeom prst="ellipse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0B7EB5-9F2E-EC43-A83E-A125A601BE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95334" y="2410730"/>
            <a:ext cx="6532033" cy="3323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133" spc="133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Aenean </a:t>
            </a:r>
            <a:r>
              <a:rPr lang="en-GB" dirty="0" err="1"/>
              <a:t>commodo</a:t>
            </a:r>
            <a:r>
              <a:rPr lang="en-GB" dirty="0"/>
              <a:t> ligula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. Aenean </a:t>
            </a:r>
            <a:r>
              <a:rPr lang="en-GB" dirty="0" err="1"/>
              <a:t>massa</a:t>
            </a:r>
            <a:r>
              <a:rPr lang="en-GB" dirty="0"/>
              <a:t>. Cum sociis </a:t>
            </a:r>
            <a:r>
              <a:rPr lang="en-GB" dirty="0" err="1"/>
              <a:t>natoque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et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, </a:t>
            </a:r>
            <a:r>
              <a:rPr lang="en-GB" dirty="0" err="1"/>
              <a:t>nascetur</a:t>
            </a:r>
            <a:r>
              <a:rPr lang="en-GB" dirty="0"/>
              <a:t> </a:t>
            </a:r>
            <a:r>
              <a:rPr lang="en-GB" dirty="0" err="1"/>
              <a:t>ridiculus</a:t>
            </a:r>
            <a:r>
              <a:rPr lang="en-GB" dirty="0"/>
              <a:t> mus. Donec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, </a:t>
            </a:r>
            <a:r>
              <a:rPr lang="en-GB" dirty="0" err="1"/>
              <a:t>ultricies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,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,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, sem.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</a:t>
            </a:r>
            <a:endParaRPr lang="en-US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D51B5217-60CD-8B4E-96B6-C3ED6CC50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2CDAC4-FDED-CA49-859C-303118BF838F}"/>
              </a:ext>
            </a:extLst>
          </p:cNvPr>
          <p:cNvCxnSpPr>
            <a:cxnSpLocks/>
          </p:cNvCxnSpPr>
          <p:nvPr userDrawn="1"/>
        </p:nvCxnSpPr>
        <p:spPr>
          <a:xfrm>
            <a:off x="0" y="1126211"/>
            <a:ext cx="12192000" cy="0"/>
          </a:xfrm>
          <a:prstGeom prst="line">
            <a:avLst/>
          </a:prstGeom>
          <a:ln>
            <a:solidFill>
              <a:srgbClr val="4CEEF4"/>
            </a:solidFill>
          </a:ln>
          <a:effectLst>
            <a:glow rad="228600">
              <a:srgbClr val="4CEEF4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FD2E1301-26F3-D349-8296-FBF2AABBCFB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9368" y="357708"/>
            <a:ext cx="7236121" cy="437477"/>
          </a:xfrm>
          <a:prstGeom prst="rect">
            <a:avLst/>
          </a:prstGeo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200" b="0" spc="267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Comes Here</a:t>
            </a:r>
          </a:p>
        </p:txBody>
      </p:sp>
    </p:spTree>
    <p:extLst>
      <p:ext uri="{BB962C8B-B14F-4D97-AF65-F5344CB8AC3E}">
        <p14:creationId xmlns:p14="http://schemas.microsoft.com/office/powerpoint/2010/main" val="462062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bg>
      <p:bgPr>
        <a:gradFill>
          <a:gsLst>
            <a:gs pos="0">
              <a:srgbClr val="A8C7DC"/>
            </a:gs>
            <a:gs pos="83000">
              <a:srgbClr val="1B2757"/>
            </a:gs>
            <a:gs pos="100000">
              <a:srgbClr val="4371A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0B7EB5-9F2E-EC43-A83E-A125A601BE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368" y="1628410"/>
            <a:ext cx="10667999" cy="3323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133" spc="133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Aenean </a:t>
            </a:r>
            <a:r>
              <a:rPr lang="en-GB" dirty="0" err="1"/>
              <a:t>commodo</a:t>
            </a:r>
            <a:r>
              <a:rPr lang="en-GB" dirty="0"/>
              <a:t> ligula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. Aenean </a:t>
            </a:r>
            <a:r>
              <a:rPr lang="en-GB" dirty="0" err="1"/>
              <a:t>massa</a:t>
            </a:r>
            <a:r>
              <a:rPr lang="en-GB" dirty="0"/>
              <a:t>. Cum sociis </a:t>
            </a:r>
            <a:r>
              <a:rPr lang="en-GB" dirty="0" err="1"/>
              <a:t>natoque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et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, </a:t>
            </a:r>
            <a:r>
              <a:rPr lang="en-GB" dirty="0" err="1"/>
              <a:t>nascetur</a:t>
            </a:r>
            <a:r>
              <a:rPr lang="en-GB" dirty="0"/>
              <a:t> </a:t>
            </a:r>
            <a:r>
              <a:rPr lang="en-GB" dirty="0" err="1"/>
              <a:t>ridiculus</a:t>
            </a:r>
            <a:r>
              <a:rPr lang="en-GB" dirty="0"/>
              <a:t> mus. Donec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, </a:t>
            </a:r>
            <a:r>
              <a:rPr lang="en-GB" dirty="0" err="1"/>
              <a:t>ultricies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,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,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, sem.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</a:t>
            </a:r>
            <a:endParaRPr lang="en-US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D51B5217-60CD-8B4E-96B6-C3ED6CC50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2CDAC4-FDED-CA49-859C-303118BF838F}"/>
              </a:ext>
            </a:extLst>
          </p:cNvPr>
          <p:cNvCxnSpPr>
            <a:cxnSpLocks/>
          </p:cNvCxnSpPr>
          <p:nvPr userDrawn="1"/>
        </p:nvCxnSpPr>
        <p:spPr>
          <a:xfrm>
            <a:off x="0" y="1126211"/>
            <a:ext cx="12192000" cy="0"/>
          </a:xfrm>
          <a:prstGeom prst="line">
            <a:avLst/>
          </a:prstGeom>
          <a:ln>
            <a:solidFill>
              <a:srgbClr val="4CEEF4"/>
            </a:solidFill>
          </a:ln>
          <a:effectLst>
            <a:glow rad="228600">
              <a:srgbClr val="4CEEF4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FD2E1301-26F3-D349-8296-FBF2AABBCFB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9368" y="357708"/>
            <a:ext cx="7236121" cy="437477"/>
          </a:xfrm>
          <a:prstGeom prst="rect">
            <a:avLst/>
          </a:prstGeo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200" b="0" spc="267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Comes Here</a:t>
            </a:r>
          </a:p>
        </p:txBody>
      </p:sp>
    </p:spTree>
    <p:extLst>
      <p:ext uri="{BB962C8B-B14F-4D97-AF65-F5344CB8AC3E}">
        <p14:creationId xmlns:p14="http://schemas.microsoft.com/office/powerpoint/2010/main" val="349448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1A53-F62F-4F80-A2B4-3C09E17D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43654-C16B-4498-8AE5-B2D71149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8B6E3-89E4-4289-9773-A851ADC7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E28E4-CE66-44E4-B7C5-0EA72C79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8B366-D139-4F04-B8C7-395B0E59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0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6624-3F0E-491E-A1B1-08D6F3354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E30C8-CA03-41B6-963E-C6D74FA79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18DD6-C7C8-4723-A4D4-10574C8C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AFDC6-065A-4961-90C7-1EB96F5A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E7AC3-60C4-49AB-9320-8F9FE44F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5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283C-F5E1-471F-860F-74123C5A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2322-CD3D-47BB-87B0-D0B598191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5DE81-F88F-4985-A9BC-069BBB215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273BB-E674-4A8C-A53F-662BEA6F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A4FC5-4D1F-461D-B043-9C8B0BAA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650BC-E4AB-415A-9BA4-1EC6E2F9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9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536E-A08C-403D-92BA-A38D9FD4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5999C-E7D4-433B-B145-FEB7F1FD3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D4059-1124-446C-AB81-F3FBC1B73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DF665-23BA-44B6-8281-3A2856EE8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5E0EA-7C62-4F98-A99C-0443020D6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22660-0808-45CF-9A52-08CFCB31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24C3DA-7EE0-4E82-BE22-CC2D97FA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92BB6-757C-40A1-9D34-EBE83427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1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A3F6-D537-43E8-894E-19033F77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D47C9-565B-4183-8F9E-589669C1A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24C1F-8158-4DCF-B24C-5E207C29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9800E-436D-406E-BE13-4EC2E9F8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8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63B26-0E48-4266-8935-AE60C191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26709-471C-4825-AB4F-4D65871A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27A5C-2B95-4B60-9E07-6F8E934E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5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096A-AB2F-434C-9FC1-666F0917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18371-943A-4EF3-8BE9-386020CA7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75BFE-2588-4375-A670-3616A8EB9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BD7F6-A204-4463-A8DC-A2052B10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08EEE-E77A-437E-AE45-A38D46397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37ED2-A7D2-41C3-A16D-9C16ADED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9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086C-1FB9-4AC8-9803-1A9A6E90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D868A-1623-4A2E-8374-C2EB6A497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854B8-D107-4C0D-B60A-9CCC48BE6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7081E-3D99-47CA-A141-BB22ED47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7242E-401D-4287-8D0E-1FFC69A8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C5E9F-B525-46E6-9779-978F2CA8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8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584C4-AD8C-4D1B-ADFF-240A29A7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8784E-3016-4306-B70E-2F2D85EB4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D9DE5-23B9-45AB-9A4E-CB3F06B20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24C7D-27BB-44B1-94D3-5207D261032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B15C4-C6F7-4AFC-9935-99C2779EB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6C60-ED6A-453F-A5D9-B40540702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5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2.sv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github.com/gitaroktato/tdd-kata-bowling-game/tree/z-nights-alternative-star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gitaroktato/tdd-kata-bowling-game/tree/practice-1-alternative-ending" TargetMode="External"/><Relationship Id="rId5" Type="http://schemas.openxmlformats.org/officeDocument/2006/relationships/hyperlink" Target="https://codingstories.io/story/https:%2F%2Fgitlab.com%2Fgitaroktato%2Ftdd-kata-bowling-game" TargetMode="Externa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8C7DC"/>
            </a:gs>
            <a:gs pos="83000">
              <a:srgbClr val="1B2757"/>
            </a:gs>
            <a:gs pos="100000">
              <a:srgbClr val="4371A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 descr="Binary with solid fill">
            <a:extLst>
              <a:ext uri="{FF2B5EF4-FFF2-40B4-BE49-F238E27FC236}">
                <a16:creationId xmlns:a16="http://schemas.microsoft.com/office/drawing/2014/main" id="{A77C547E-142E-4EDC-97F2-B47FF84B4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3521" y="0"/>
            <a:ext cx="6646758" cy="6646758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EF6553-DC99-464A-A884-867B8B8C35F1}"/>
              </a:ext>
            </a:extLst>
          </p:cNvPr>
          <p:cNvCxnSpPr>
            <a:cxnSpLocks/>
          </p:cNvCxnSpPr>
          <p:nvPr/>
        </p:nvCxnSpPr>
        <p:spPr>
          <a:xfrm>
            <a:off x="2346960" y="-2164080"/>
            <a:ext cx="680720" cy="3972560"/>
          </a:xfrm>
          <a:prstGeom prst="line">
            <a:avLst/>
          </a:prstGeom>
          <a:ln>
            <a:solidFill>
              <a:srgbClr val="4CEEF4"/>
            </a:solidFill>
          </a:ln>
          <a:effectLst>
            <a:glow rad="228600">
              <a:srgbClr val="4CEEF4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9FE809D-CAF5-4857-9021-F0DCECBDF5A4}"/>
              </a:ext>
            </a:extLst>
          </p:cNvPr>
          <p:cNvSpPr txBox="1"/>
          <p:nvPr/>
        </p:nvSpPr>
        <p:spPr>
          <a:xfrm>
            <a:off x="1452880" y="2828835"/>
            <a:ext cx="9286240" cy="1200329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7200" b="1" i="1" dirty="0">
                <a:solidFill>
                  <a:srgbClr val="FFF108"/>
                </a:solidFill>
                <a:latin typeface="Agency FB" panose="020B0503020202020204" pitchFamily="34" charset="0"/>
              </a:rPr>
              <a:t>PROTECT YOUR INVARIANTS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8CB934-8236-4B6C-BDCD-0C8B72B7775C}"/>
              </a:ext>
            </a:extLst>
          </p:cNvPr>
          <p:cNvCxnSpPr>
            <a:cxnSpLocks/>
          </p:cNvCxnSpPr>
          <p:nvPr/>
        </p:nvCxnSpPr>
        <p:spPr>
          <a:xfrm>
            <a:off x="9550400" y="5049519"/>
            <a:ext cx="680720" cy="3972560"/>
          </a:xfrm>
          <a:prstGeom prst="line">
            <a:avLst/>
          </a:prstGeom>
          <a:ln>
            <a:solidFill>
              <a:srgbClr val="FC409C"/>
            </a:solidFill>
          </a:ln>
          <a:effectLst>
            <a:glow rad="228600">
              <a:srgbClr val="FC409C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11A204-6953-41E4-A39C-1F95EC5207E7}"/>
              </a:ext>
            </a:extLst>
          </p:cNvPr>
          <p:cNvCxnSpPr>
            <a:cxnSpLocks/>
          </p:cNvCxnSpPr>
          <p:nvPr/>
        </p:nvCxnSpPr>
        <p:spPr>
          <a:xfrm>
            <a:off x="2499360" y="-2011680"/>
            <a:ext cx="680720" cy="3972560"/>
          </a:xfrm>
          <a:prstGeom prst="line">
            <a:avLst/>
          </a:prstGeom>
          <a:ln>
            <a:solidFill>
              <a:srgbClr val="4CEEF4"/>
            </a:solidFill>
          </a:ln>
          <a:effectLst>
            <a:glow rad="228600">
              <a:srgbClr val="4CEEF4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542FAD-C34A-40E1-B966-6D77B26F7AFD}"/>
              </a:ext>
            </a:extLst>
          </p:cNvPr>
          <p:cNvSpPr txBox="1"/>
          <p:nvPr/>
        </p:nvSpPr>
        <p:spPr>
          <a:xfrm>
            <a:off x="1452880" y="4029164"/>
            <a:ext cx="9286240" cy="584775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D52631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  <a:latin typeface="Agency FB" panose="020B0503020202020204" pitchFamily="34" charset="0"/>
              </a:rPr>
              <a:t>A practical TDD session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9B3C76-11E0-4078-9355-66EA7A3D775F}"/>
              </a:ext>
            </a:extLst>
          </p:cNvPr>
          <p:cNvCxnSpPr>
            <a:cxnSpLocks/>
          </p:cNvCxnSpPr>
          <p:nvPr/>
        </p:nvCxnSpPr>
        <p:spPr>
          <a:xfrm>
            <a:off x="9702800" y="5201919"/>
            <a:ext cx="680720" cy="3972560"/>
          </a:xfrm>
          <a:prstGeom prst="line">
            <a:avLst/>
          </a:prstGeom>
          <a:ln>
            <a:solidFill>
              <a:srgbClr val="FC409C"/>
            </a:solidFill>
          </a:ln>
          <a:effectLst>
            <a:glow rad="228600">
              <a:srgbClr val="FC409C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31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8C7DC"/>
            </a:gs>
            <a:gs pos="83000">
              <a:srgbClr val="1B2757"/>
            </a:gs>
            <a:gs pos="100000">
              <a:srgbClr val="4371A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 descr="Binary with solid fill">
            <a:extLst>
              <a:ext uri="{FF2B5EF4-FFF2-40B4-BE49-F238E27FC236}">
                <a16:creationId xmlns:a16="http://schemas.microsoft.com/office/drawing/2014/main" id="{A77C547E-142E-4EDC-97F2-B47FF84B4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3521" y="0"/>
            <a:ext cx="6646758" cy="6646758"/>
          </a:xfrm>
          <a:prstGeom prst="rect">
            <a:avLst/>
          </a:prstGeom>
          <a:effectLst/>
        </p:spPr>
      </p:pic>
      <p:pic>
        <p:nvPicPr>
          <p:cNvPr id="3" name="Graphic 2" descr="Bowling Pin outline">
            <a:extLst>
              <a:ext uri="{FF2B5EF4-FFF2-40B4-BE49-F238E27FC236}">
                <a16:creationId xmlns:a16="http://schemas.microsoft.com/office/drawing/2014/main" id="{30339B9E-360A-4CE9-A2DD-0D2561AEC5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561" y="869739"/>
            <a:ext cx="4378960" cy="4378960"/>
          </a:xfrm>
          <a:prstGeom prst="rect">
            <a:avLst/>
          </a:prstGeom>
          <a:effectLst>
            <a:glow rad="228600">
              <a:srgbClr val="4CEEF4">
                <a:alpha val="40000"/>
              </a:srgb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3AAD3E-61F8-40F8-A041-21E2F657C6B1}"/>
              </a:ext>
            </a:extLst>
          </p:cNvPr>
          <p:cNvSpPr txBox="1"/>
          <p:nvPr/>
        </p:nvSpPr>
        <p:spPr>
          <a:xfrm>
            <a:off x="782321" y="5248699"/>
            <a:ext cx="4521200" cy="1015663"/>
          </a:xfrm>
          <a:prstGeom prst="rect">
            <a:avLst/>
          </a:prstGeom>
          <a:noFill/>
          <a:effectLst>
            <a:glow rad="228600">
              <a:srgbClr val="D52631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i="1" dirty="0">
                <a:solidFill>
                  <a:srgbClr val="FC409C"/>
                </a:solidFill>
                <a:effectLst>
                  <a:glow rad="228600">
                    <a:srgbClr val="FC409C">
                      <a:alpha val="40000"/>
                    </a:srgbClr>
                  </a:glow>
                </a:effectLst>
                <a:latin typeface="Agency FB" panose="020B0503020202020204" pitchFamily="34" charset="0"/>
              </a:rPr>
              <a:t>BOWLING GAME</a:t>
            </a:r>
          </a:p>
        </p:txBody>
      </p:sp>
    </p:spTree>
    <p:extLst>
      <p:ext uri="{BB962C8B-B14F-4D97-AF65-F5344CB8AC3E}">
        <p14:creationId xmlns:p14="http://schemas.microsoft.com/office/powerpoint/2010/main" val="387335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8C7DC"/>
            </a:gs>
            <a:gs pos="83000">
              <a:srgbClr val="1B2757"/>
            </a:gs>
            <a:gs pos="100000">
              <a:srgbClr val="4371A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Binary with solid fill">
            <a:extLst>
              <a:ext uri="{FF2B5EF4-FFF2-40B4-BE49-F238E27FC236}">
                <a16:creationId xmlns:a16="http://schemas.microsoft.com/office/drawing/2014/main" id="{5850FBE8-762E-46C6-A9F8-83C48F3A4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3521" y="0"/>
            <a:ext cx="6646758" cy="6646758"/>
          </a:xfrm>
          <a:prstGeom prst="rect">
            <a:avLst/>
          </a:prstGeom>
          <a:effectLst/>
        </p:spPr>
      </p:pic>
      <p:pic>
        <p:nvPicPr>
          <p:cNvPr id="3" name="Picture Placeholder 2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2E4B6AEB-C310-4C7C-B166-9187D2EE185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687F84-ED94-0F43-A13A-1C1C4547CB3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r>
              <a:rPr lang="en-US" b="1" i="1" dirty="0">
                <a:solidFill>
                  <a:srgbClr val="FFFF00"/>
                </a:solidFill>
                <a:latin typeface="Agency FB" panose="020B0503020202020204" pitchFamily="34" charset="0"/>
              </a:rPr>
              <a:t>Thank You!</a:t>
            </a:r>
            <a:endParaRPr lang="en-HU" b="1" i="1" dirty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78A814-92D4-6540-BAB5-680D0299B83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effectLst>
            <a:glow rad="228600">
              <a:srgbClr val="4CEEF4">
                <a:alpha val="40000"/>
              </a:srgbClr>
            </a:glow>
          </a:effectLst>
        </p:spPr>
        <p:txBody>
          <a:bodyPr/>
          <a:lstStyle/>
          <a:p>
            <a:r>
              <a:rPr lang="en-US" sz="1333" dirty="0">
                <a:solidFill>
                  <a:srgbClr val="4CEEF4"/>
                </a:solidFill>
                <a:effectLst>
                  <a:glow rad="228600">
                    <a:srgbClr val="4CEEF4">
                      <a:alpha val="40000"/>
                    </a:srgbClr>
                  </a:glow>
                </a:effectLst>
              </a:rPr>
              <a:t>ORESZTESZ MARGARITISZ</a:t>
            </a:r>
            <a:endParaRPr lang="en-HU" dirty="0">
              <a:solidFill>
                <a:srgbClr val="4CEEF4"/>
              </a:solidFill>
              <a:effectLst>
                <a:glow rad="228600">
                  <a:srgbClr val="4CEEF4">
                    <a:alpha val="40000"/>
                  </a:srgbClr>
                </a:glow>
              </a:effectLst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A7A019-78C3-DA45-9D94-C00050DD2CF1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D52631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</a:rPr>
              <a:t>CHIEF SOFTWARE ENGINEER</a:t>
            </a:r>
            <a:endParaRPr lang="en-HU" dirty="0">
              <a:solidFill>
                <a:srgbClr val="D52631"/>
              </a:solidFill>
              <a:effectLst>
                <a:glow rad="228600">
                  <a:srgbClr val="D52631">
                    <a:alpha val="40000"/>
                  </a:srgbClr>
                </a:glow>
              </a:effectLst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90CCB47-C574-4DD7-8F11-6425D725B2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970" y="2326796"/>
            <a:ext cx="817589" cy="66498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74DBCF3-2D62-4023-8D75-D196075492E8}"/>
              </a:ext>
            </a:extLst>
          </p:cNvPr>
          <p:cNvSpPr txBox="1"/>
          <p:nvPr/>
        </p:nvSpPr>
        <p:spPr>
          <a:xfrm>
            <a:off x="6518255" y="2341301"/>
            <a:ext cx="1978427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F108"/>
                </a:solidFill>
                <a:latin typeface="Agency FB" panose="020B0503020202020204" pitchFamily="34" charset="0"/>
              </a:rPr>
              <a:t>@</a:t>
            </a:r>
            <a:r>
              <a:rPr lang="en-US" sz="3200" b="1" dirty="0" err="1">
                <a:solidFill>
                  <a:srgbClr val="FFF108"/>
                </a:solidFill>
                <a:latin typeface="Agency FB" panose="020B0503020202020204" pitchFamily="34" charset="0"/>
              </a:rPr>
              <a:t>gitaroktato</a:t>
            </a:r>
            <a:endParaRPr lang="en-US" sz="3200" b="1" dirty="0">
              <a:solidFill>
                <a:srgbClr val="FFF108"/>
              </a:solidFill>
              <a:latin typeface="Agency FB" panose="020B0503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0098E1-441F-4A78-AAE9-8E7FFFC4D27A}"/>
              </a:ext>
            </a:extLst>
          </p:cNvPr>
          <p:cNvSpPr txBox="1"/>
          <p:nvPr/>
        </p:nvSpPr>
        <p:spPr>
          <a:xfrm>
            <a:off x="6470572" y="4480843"/>
            <a:ext cx="4859022" cy="50276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667" b="1" dirty="0">
                <a:solidFill>
                  <a:srgbClr val="FFF108"/>
                </a:solidFill>
                <a:latin typeface="Agency FB" panose="020B0503020202020204" pitchFamily="34" charset="0"/>
              </a:rPr>
              <a:t>https://www.linkedin.com/in/oresztesz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0B3CFAD-3D47-4604-886C-4C0A58204E1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969" y="4409973"/>
            <a:ext cx="722224" cy="72222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18DEFE9-6BEA-4E40-9D76-A234A1FF6C87}"/>
              </a:ext>
            </a:extLst>
          </p:cNvPr>
          <p:cNvSpPr txBox="1"/>
          <p:nvPr/>
        </p:nvSpPr>
        <p:spPr>
          <a:xfrm>
            <a:off x="6518255" y="3385794"/>
            <a:ext cx="1739579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FFF108"/>
                </a:solidFill>
                <a:latin typeface="Agency FB" panose="020B0503020202020204" pitchFamily="34" charset="0"/>
              </a:rPr>
              <a:t>gitaroktato</a:t>
            </a:r>
            <a:endParaRPr lang="en-US" sz="3200" b="1" dirty="0">
              <a:solidFill>
                <a:srgbClr val="FFF108"/>
              </a:solidFill>
              <a:latin typeface="Agency FB" panose="020B050302020202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C22C554-1DC8-4B5F-8EFF-FA875C8E319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022" y="3158133"/>
            <a:ext cx="1085487" cy="108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6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Binary with solid fill">
            <a:extLst>
              <a:ext uri="{FF2B5EF4-FFF2-40B4-BE49-F238E27FC236}">
                <a16:creationId xmlns:a16="http://schemas.microsoft.com/office/drawing/2014/main" id="{5850FBE8-762E-46C6-A9F8-83C48F3A4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3521" y="0"/>
            <a:ext cx="6646758" cy="6646758"/>
          </a:xfrm>
          <a:prstGeom prst="rect">
            <a:avLst/>
          </a:prstGeom>
          <a:effectLst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78A814-92D4-6540-BAB5-680D0299B8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9369" y="1628410"/>
            <a:ext cx="5100320" cy="4607095"/>
          </a:xfrm>
          <a:effectLst>
            <a:glow rad="228600">
              <a:srgbClr val="4CEEF4">
                <a:alpha val="40000"/>
              </a:srgbClr>
            </a:glow>
          </a:effectLst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</a:rPr>
              <a:t>Coding Stories example:</a:t>
            </a:r>
          </a:p>
          <a:p>
            <a:pPr algn="r"/>
            <a:endParaRPr lang="en-US" dirty="0">
              <a:solidFill>
                <a:srgbClr val="FF0000"/>
              </a:solidFill>
              <a:effectLst>
                <a:glow rad="228600">
                  <a:srgbClr val="D52631">
                    <a:alpha val="40000"/>
                  </a:srgbClr>
                </a:glow>
              </a:effectLst>
            </a:endParaRPr>
          </a:p>
          <a:p>
            <a:pPr algn="r"/>
            <a:r>
              <a:rPr lang="en-US" dirty="0">
                <a:solidFill>
                  <a:srgbClr val="FF0000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</a:rPr>
              <a:t>Similar ending as the currently presented:</a:t>
            </a:r>
          </a:p>
          <a:p>
            <a:pPr algn="r"/>
            <a:endParaRPr lang="en-US" dirty="0">
              <a:solidFill>
                <a:srgbClr val="FF0000"/>
              </a:solidFill>
              <a:effectLst>
                <a:glow rad="228600">
                  <a:srgbClr val="D52631">
                    <a:alpha val="40000"/>
                  </a:srgbClr>
                </a:glow>
              </a:effectLst>
            </a:endParaRPr>
          </a:p>
          <a:p>
            <a:pPr algn="r"/>
            <a:r>
              <a:rPr lang="en-US" dirty="0">
                <a:solidFill>
                  <a:srgbClr val="FF0000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</a:rPr>
              <a:t>Where to start if you want to do it yourself? </a:t>
            </a:r>
            <a:endParaRPr lang="en-HU" dirty="0">
              <a:solidFill>
                <a:srgbClr val="FF0000"/>
              </a:solidFill>
              <a:effectLst>
                <a:glow rad="228600">
                  <a:srgbClr val="D52631">
                    <a:alpha val="40000"/>
                  </a:srgbClr>
                </a:glow>
              </a:effectLst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687F84-ED94-0F43-A13A-1C1C4547CB3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r>
              <a:rPr lang="en-US" b="1" i="1" dirty="0">
                <a:solidFill>
                  <a:srgbClr val="FFFF00"/>
                </a:solidFill>
                <a:latin typeface="Agency FB" panose="020B0503020202020204" pitchFamily="34" charset="0"/>
              </a:rPr>
              <a:t>Links to the exercise</a:t>
            </a:r>
            <a:endParaRPr lang="en-HU" b="1" i="1" dirty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0098E1-441F-4A78-AAE9-8E7FFFC4D27A}"/>
              </a:ext>
            </a:extLst>
          </p:cNvPr>
          <p:cNvSpPr txBox="1"/>
          <p:nvPr/>
        </p:nvSpPr>
        <p:spPr>
          <a:xfrm>
            <a:off x="6232313" y="1579059"/>
            <a:ext cx="5320031" cy="3108543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108"/>
                </a:solidFill>
                <a:latin typeface="Agency FB" panose="020B0503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r>
              <a:rPr lang="en-US" sz="2800" b="1" dirty="0">
                <a:solidFill>
                  <a:srgbClr val="FFF108"/>
                </a:solidFill>
                <a:latin typeface="Agency FB" panose="020B0503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r>
              <a:rPr lang="en-US" sz="2800" b="1" dirty="0">
                <a:solidFill>
                  <a:srgbClr val="FFF108"/>
                </a:solidFill>
                <a:latin typeface="Agency FB" panose="020B0503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78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D5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49647C2-6939-400F-AA92-1E6A71F70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0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90</Words>
  <Application>Microsoft Office PowerPoint</Application>
  <PresentationFormat>Widescreen</PresentationFormat>
  <Paragraphs>37</Paragraphs>
  <Slides>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Oresztesz Margaritisz</dc:creator>
  <cp:lastModifiedBy>Oresztesz Margaritisz</cp:lastModifiedBy>
  <cp:revision>15</cp:revision>
  <dcterms:created xsi:type="dcterms:W3CDTF">2021-01-26T11:10:30Z</dcterms:created>
  <dcterms:modified xsi:type="dcterms:W3CDTF">2021-01-26T12:16:22Z</dcterms:modified>
</cp:coreProperties>
</file>