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7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405"/>
  </p:normalViewPr>
  <p:slideViewPr>
    <p:cSldViewPr snapToGrid="0">
      <p:cViewPr varScale="1">
        <p:scale>
          <a:sx n="131" d="100"/>
          <a:sy n="131" d="100"/>
        </p:scale>
        <p:origin x="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C11E6D-7F1E-DC49-922E-5E3EEB955D62}" type="datetimeFigureOut">
              <a:rPr lang="en-GH" smtClean="0"/>
              <a:t>20/10/2022</a:t>
            </a:fld>
            <a:endParaRPr lang="en-G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5F177C-1A5B-624B-8E4A-DA0B7373F232}" type="slidenum">
              <a:rPr lang="en-GH" smtClean="0"/>
              <a:t>‹#›</a:t>
            </a:fld>
            <a:endParaRPr lang="en-GH"/>
          </a:p>
        </p:txBody>
      </p:sp>
    </p:spTree>
    <p:extLst>
      <p:ext uri="{BB962C8B-B14F-4D97-AF65-F5344CB8AC3E}">
        <p14:creationId xmlns:p14="http://schemas.microsoft.com/office/powerpoint/2010/main" val="1490733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H" dirty="0"/>
          </a:p>
        </p:txBody>
      </p:sp>
      <p:sp>
        <p:nvSpPr>
          <p:cNvPr id="4" name="Slide Number Placeholder 3"/>
          <p:cNvSpPr>
            <a:spLocks noGrp="1"/>
          </p:cNvSpPr>
          <p:nvPr>
            <p:ph type="sldNum" sz="quarter" idx="5"/>
          </p:nvPr>
        </p:nvSpPr>
        <p:spPr/>
        <p:txBody>
          <a:bodyPr/>
          <a:lstStyle/>
          <a:p>
            <a:fld id="{0C5F177C-1A5B-624B-8E4A-DA0B7373F232}" type="slidenum">
              <a:rPr lang="en-GH" smtClean="0"/>
              <a:t>5</a:t>
            </a:fld>
            <a:endParaRPr lang="en-GH"/>
          </a:p>
        </p:txBody>
      </p:sp>
    </p:spTree>
    <p:extLst>
      <p:ext uri="{BB962C8B-B14F-4D97-AF65-F5344CB8AC3E}">
        <p14:creationId xmlns:p14="http://schemas.microsoft.com/office/powerpoint/2010/main" val="20084096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EBC5B-ACB9-5F18-D937-05EBE9BB1AF3}"/>
              </a:ext>
            </a:extLst>
          </p:cNvPr>
          <p:cNvSpPr>
            <a:spLocks noGrp="1"/>
          </p:cNvSpPr>
          <p:nvPr>
            <p:ph type="ctrTitle"/>
          </p:nvPr>
        </p:nvSpPr>
        <p:spPr>
          <a:xfrm>
            <a:off x="755515" y="641304"/>
            <a:ext cx="10680970" cy="1323683"/>
          </a:xfrm>
        </p:spPr>
        <p:txBody>
          <a:bodyPr/>
          <a:lstStyle/>
          <a:p>
            <a:pPr algn="ctr"/>
            <a:r>
              <a:rPr lang="en-GH" sz="2400" dirty="0">
                <a:solidFill>
                  <a:srgbClr val="FF974E"/>
                </a:solidFill>
                <a:latin typeface="Times New Roman" panose="02020603050405020304" pitchFamily="18" charset="0"/>
                <a:cs typeface="Times New Roman" panose="02020603050405020304" pitchFamily="18" charset="0"/>
              </a:rPr>
              <a:t>Project title</a:t>
            </a:r>
            <a:br>
              <a:rPr lang="en-GH" dirty="0">
                <a:latin typeface="Times New Roman" panose="02020603050405020304" pitchFamily="18" charset="0"/>
                <a:cs typeface="Times New Roman" panose="02020603050405020304" pitchFamily="18" charset="0"/>
              </a:rPr>
            </a:br>
            <a:r>
              <a:rPr lang="en-GH" sz="4000" dirty="0">
                <a:latin typeface="Times New Roman" panose="02020603050405020304" pitchFamily="18" charset="0"/>
                <a:cs typeface="Times New Roman" panose="02020603050405020304" pitchFamily="18" charset="0"/>
              </a:rPr>
              <a:t>Ugel hall management system</a:t>
            </a:r>
          </a:p>
        </p:txBody>
      </p:sp>
      <p:sp>
        <p:nvSpPr>
          <p:cNvPr id="3" name="Subtitle 2">
            <a:extLst>
              <a:ext uri="{FF2B5EF4-FFF2-40B4-BE49-F238E27FC236}">
                <a16:creationId xmlns:a16="http://schemas.microsoft.com/office/drawing/2014/main" id="{FA88B528-B9E1-475E-9038-564913B3053E}"/>
              </a:ext>
            </a:extLst>
          </p:cNvPr>
          <p:cNvSpPr>
            <a:spLocks noGrp="1"/>
          </p:cNvSpPr>
          <p:nvPr>
            <p:ph type="subTitle" idx="1"/>
          </p:nvPr>
        </p:nvSpPr>
        <p:spPr>
          <a:xfrm>
            <a:off x="755515" y="2178995"/>
            <a:ext cx="10680970" cy="3968885"/>
          </a:xfrm>
        </p:spPr>
        <p:txBody>
          <a:bodyPr/>
          <a:lstStyle/>
          <a:p>
            <a:pPr algn="ctr"/>
            <a:r>
              <a:rPr lang="en-GH" dirty="0">
                <a:solidFill>
                  <a:srgbClr val="FF974E"/>
                </a:solidFill>
                <a:latin typeface="Apple Braille" pitchFamily="2" charset="0"/>
              </a:rPr>
              <a:t>Project supervisor:</a:t>
            </a:r>
          </a:p>
          <a:p>
            <a:pPr algn="ctr"/>
            <a:r>
              <a:rPr lang="en-GB" dirty="0">
                <a:latin typeface="Apple Braille" pitchFamily="2" charset="0"/>
              </a:rPr>
              <a:t>P</a:t>
            </a:r>
            <a:r>
              <a:rPr lang="en-GH">
                <a:latin typeface="Apple Braille" pitchFamily="2" charset="0"/>
              </a:rPr>
              <a:t>rof. </a:t>
            </a:r>
            <a:r>
              <a:rPr lang="en-GH" dirty="0">
                <a:latin typeface="Apple Braille" pitchFamily="2" charset="0"/>
              </a:rPr>
              <a:t>Ferdinard a. katsriku</a:t>
            </a:r>
          </a:p>
          <a:p>
            <a:pPr algn="ctr"/>
            <a:r>
              <a:rPr lang="en-GH" dirty="0">
                <a:solidFill>
                  <a:srgbClr val="FF974E"/>
                </a:solidFill>
                <a:latin typeface="Apple Braille" pitchFamily="2" charset="0"/>
              </a:rPr>
              <a:t>Group members:</a:t>
            </a:r>
          </a:p>
          <a:p>
            <a:pPr algn="ctr"/>
            <a:r>
              <a:rPr lang="en-GB" dirty="0">
                <a:latin typeface="Apple Braille" pitchFamily="2" charset="0"/>
              </a:rPr>
              <a:t>H</a:t>
            </a:r>
            <a:r>
              <a:rPr lang="en-GH" dirty="0">
                <a:latin typeface="Apple Braille" pitchFamily="2" charset="0"/>
              </a:rPr>
              <a:t>ubert ofosu Asare 10715846</a:t>
            </a:r>
          </a:p>
          <a:p>
            <a:pPr algn="ctr"/>
            <a:r>
              <a:rPr lang="en-GH" dirty="0">
                <a:latin typeface="Apple Braille" pitchFamily="2" charset="0"/>
              </a:rPr>
              <a:t>Edmund Adanor mensah 10711252  </a:t>
            </a:r>
          </a:p>
          <a:p>
            <a:pPr algn="ctr"/>
            <a:r>
              <a:rPr lang="en-GB" dirty="0">
                <a:latin typeface="Apple Braille" pitchFamily="2" charset="0"/>
              </a:rPr>
              <a:t>A</a:t>
            </a:r>
            <a:r>
              <a:rPr lang="en-GH" dirty="0">
                <a:latin typeface="Apple Braille" pitchFamily="2" charset="0"/>
              </a:rPr>
              <a:t>mabagne dauda bakari 10708170</a:t>
            </a:r>
          </a:p>
          <a:p>
            <a:pPr algn="ctr"/>
            <a:r>
              <a:rPr lang="en-GH" dirty="0">
                <a:latin typeface="Apple Braille" pitchFamily="2" charset="0"/>
              </a:rPr>
              <a:t>NORTEY YEBOAH IMMANUEL 10735548</a:t>
            </a:r>
          </a:p>
          <a:p>
            <a:pPr algn="ctr"/>
            <a:r>
              <a:rPr lang="en-GH" dirty="0">
                <a:latin typeface="Apple Braille" pitchFamily="2" charset="0"/>
              </a:rPr>
              <a:t>NARH AMA THERESA 10706480</a:t>
            </a:r>
          </a:p>
          <a:p>
            <a:pPr algn="ctr"/>
            <a:r>
              <a:rPr lang="en-GH" dirty="0">
                <a:latin typeface="Apple Braille" pitchFamily="2" charset="0"/>
              </a:rPr>
              <a:t>BAAH EMMANUEL 10729684</a:t>
            </a:r>
          </a:p>
          <a:p>
            <a:pPr algn="ctr"/>
            <a:endParaRPr lang="en-GH" dirty="0">
              <a:latin typeface="Apple Braille" pitchFamily="2" charset="0"/>
            </a:endParaRPr>
          </a:p>
        </p:txBody>
      </p:sp>
    </p:spTree>
    <p:extLst>
      <p:ext uri="{BB962C8B-B14F-4D97-AF65-F5344CB8AC3E}">
        <p14:creationId xmlns:p14="http://schemas.microsoft.com/office/powerpoint/2010/main" val="3964772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72DF5-0DEB-5E61-1644-693AE4BFD81E}"/>
              </a:ext>
            </a:extLst>
          </p:cNvPr>
          <p:cNvSpPr>
            <a:spLocks noGrp="1"/>
          </p:cNvSpPr>
          <p:nvPr>
            <p:ph type="title"/>
          </p:nvPr>
        </p:nvSpPr>
        <p:spPr>
          <a:xfrm>
            <a:off x="486383" y="609600"/>
            <a:ext cx="11264630" cy="606357"/>
          </a:xfrm>
        </p:spPr>
        <p:txBody>
          <a:bodyPr>
            <a:normAutofit fontScale="90000"/>
          </a:bodyPr>
          <a:lstStyle/>
          <a:p>
            <a:pPr algn="ctr"/>
            <a:r>
              <a:rPr lang="en-GH" dirty="0">
                <a:solidFill>
                  <a:srgbClr val="FF974E"/>
                </a:solidFill>
                <a:latin typeface="Times New Roman" panose="02020603050405020304" pitchFamily="18" charset="0"/>
                <a:cs typeface="Times New Roman" panose="02020603050405020304" pitchFamily="18" charset="0"/>
              </a:rPr>
              <a:t>BAckground</a:t>
            </a:r>
          </a:p>
        </p:txBody>
      </p:sp>
      <p:sp>
        <p:nvSpPr>
          <p:cNvPr id="3" name="Content Placeholder 2">
            <a:extLst>
              <a:ext uri="{FF2B5EF4-FFF2-40B4-BE49-F238E27FC236}">
                <a16:creationId xmlns:a16="http://schemas.microsoft.com/office/drawing/2014/main" id="{B19D0AEA-D84F-769D-7FF4-F149D058140F}"/>
              </a:ext>
            </a:extLst>
          </p:cNvPr>
          <p:cNvSpPr>
            <a:spLocks noGrp="1"/>
          </p:cNvSpPr>
          <p:nvPr>
            <p:ph idx="1"/>
          </p:nvPr>
        </p:nvSpPr>
        <p:spPr>
          <a:xfrm>
            <a:off x="486383" y="1215957"/>
            <a:ext cx="11264630" cy="5379396"/>
          </a:xfrm>
        </p:spPr>
        <p:txBody>
          <a:bodyPr>
            <a:normAutofit/>
          </a:bodyPr>
          <a:lstStyle/>
          <a:p>
            <a:pPr marL="0" indent="0" algn="just">
              <a:lnSpc>
                <a:spcPct val="150000"/>
              </a:lnSpc>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University of Ghana Enterprise Limited (UGEL) of the University of Ghana is an enterprise on the University of Ghana campus which owns these four halls on the University of Ghana campus; Dr.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Hilla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Liman Hall, Alexander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Kwapong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Hall, Elizabeth Frances Sey Hall and Jean Aka Nelson Hall.</a:t>
            </a:r>
            <a:endParaRPr lang="en-GB" sz="2000" dirty="0">
              <a:latin typeface="Times New Roman" panose="02020603050405020304" pitchFamily="18" charset="0"/>
              <a:cs typeface="Times New Roman" panose="02020603050405020304" pitchFamily="18" charset="0"/>
            </a:endParaRPr>
          </a:p>
          <a:p>
            <a:pPr marL="0" indent="0" algn="just">
              <a:lnSpc>
                <a:spcPct val="150000"/>
              </a:lnSpc>
              <a:buNone/>
            </a:pPr>
            <a:r>
              <a:rPr lang="en-GB" sz="2000" dirty="0">
                <a:latin typeface="Times New Roman" panose="02020603050405020304" pitchFamily="18" charset="0"/>
                <a:cs typeface="Times New Roman" panose="02020603050405020304" pitchFamily="18" charset="0"/>
              </a:rPr>
              <a:t>Clearly, management systems that are not carefully created on the basis of sound security principles may result in data loss, misplacement, inconsistencies, and redundancies. Following our research, we discovered that there is a system designed to handle all four UGEL halls, but it can only hold student information including their room number in the halls. While this system is not adequate for the personnel at the various halls, it can be improved because many administrative activities are still preserved or written in handy books which makes referencing through these lots very difficult for persons working in these halls.</a:t>
            </a:r>
            <a:endParaRPr lang="en-GH"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7617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FB7B9-5C1E-4750-AD24-BF48E3EDF70B}"/>
              </a:ext>
            </a:extLst>
          </p:cNvPr>
          <p:cNvSpPr>
            <a:spLocks noGrp="1"/>
          </p:cNvSpPr>
          <p:nvPr>
            <p:ph type="title"/>
          </p:nvPr>
        </p:nvSpPr>
        <p:spPr>
          <a:xfrm>
            <a:off x="685801" y="609600"/>
            <a:ext cx="11036028" cy="976009"/>
          </a:xfrm>
        </p:spPr>
        <p:txBody>
          <a:bodyPr/>
          <a:lstStyle/>
          <a:p>
            <a:pPr algn="ctr"/>
            <a:r>
              <a:rPr lang="en-GH" dirty="0">
                <a:solidFill>
                  <a:srgbClr val="FF974E"/>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0F3B67AC-A8E8-A09A-2362-B8C1196FB20C}"/>
              </a:ext>
            </a:extLst>
          </p:cNvPr>
          <p:cNvSpPr>
            <a:spLocks noGrp="1"/>
          </p:cNvSpPr>
          <p:nvPr>
            <p:ph idx="1"/>
          </p:nvPr>
        </p:nvSpPr>
        <p:spPr>
          <a:xfrm>
            <a:off x="685800" y="1332689"/>
            <a:ext cx="11036029" cy="5019473"/>
          </a:xfrm>
        </p:spPr>
        <p:txBody>
          <a:bodyPr>
            <a:normAutofit/>
          </a:bodyPr>
          <a:lstStyle/>
          <a:p>
            <a:pPr marL="0" indent="0" algn="just">
              <a:lnSpc>
                <a:spcPct val="200000"/>
              </a:lnSpc>
              <a:spcAft>
                <a:spcPts val="1200"/>
              </a:spcAft>
              <a:buNone/>
            </a:pPr>
            <a:r>
              <a:rPr lang="en-US" sz="2000" dirty="0">
                <a:latin typeface="Times New Roman" panose="02020603050405020304" pitchFamily="18" charset="0"/>
                <a:ea typeface="Calibri" panose="020F0502020204030204" pitchFamily="34" charset="0"/>
                <a:cs typeface="Times New Roman" panose="02020603050405020304" pitchFamily="18" charset="0"/>
              </a:rPr>
              <a:t>In most of its operations, people working in UGEL halls still use the ancient approach of recording with books and keeping them on shelves for reference. These ancient techniques are exhausting, especially when it comes to </a:t>
            </a:r>
            <a:r>
              <a:rPr lang="en-US" sz="2000">
                <a:latin typeface="Times New Roman" panose="02020603050405020304" pitchFamily="18" charset="0"/>
                <a:ea typeface="Calibri" panose="020F0502020204030204" pitchFamily="34" charset="0"/>
                <a:cs typeface="Times New Roman" panose="02020603050405020304" pitchFamily="18" charset="0"/>
              </a:rPr>
              <a:t>refering </a:t>
            </a:r>
            <a:r>
              <a:rPr lang="en-US" sz="2000" dirty="0">
                <a:latin typeface="Times New Roman" panose="02020603050405020304" pitchFamily="18" charset="0"/>
                <a:ea typeface="Calibri" panose="020F0502020204030204" pitchFamily="34" charset="0"/>
                <a:cs typeface="Times New Roman" panose="02020603050405020304" pitchFamily="18" charset="0"/>
              </a:rPr>
              <a:t>these works. As a result, most progress by staffs in managing student data in these halls has been slowed. When some of these maintained records (documents) go lost, get damp, or are destroyed, this is a serious concern.</a:t>
            </a:r>
            <a:endParaRPr lang="en-GH"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7160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AE5D0-7A80-C1EB-180E-2501302EA539}"/>
              </a:ext>
            </a:extLst>
          </p:cNvPr>
          <p:cNvSpPr>
            <a:spLocks noGrp="1"/>
          </p:cNvSpPr>
          <p:nvPr>
            <p:ph type="title"/>
          </p:nvPr>
        </p:nvSpPr>
        <p:spPr>
          <a:xfrm>
            <a:off x="685801" y="609601"/>
            <a:ext cx="10958208" cy="762000"/>
          </a:xfrm>
        </p:spPr>
        <p:txBody>
          <a:bodyPr>
            <a:noAutofit/>
          </a:bodyPr>
          <a:lstStyle/>
          <a:p>
            <a:pPr algn="ctr"/>
            <a:r>
              <a:rPr lang="en-GH" dirty="0">
                <a:solidFill>
                  <a:srgbClr val="FF974E"/>
                </a:solidFill>
                <a:latin typeface="Times New Roman" panose="02020603050405020304" pitchFamily="18" charset="0"/>
                <a:cs typeface="Times New Roman" panose="02020603050405020304" pitchFamily="18" charset="0"/>
              </a:rPr>
              <a:t>Project AIMs AND Objectives</a:t>
            </a:r>
          </a:p>
        </p:txBody>
      </p:sp>
      <p:sp>
        <p:nvSpPr>
          <p:cNvPr id="3" name="Content Placeholder 2">
            <a:extLst>
              <a:ext uri="{FF2B5EF4-FFF2-40B4-BE49-F238E27FC236}">
                <a16:creationId xmlns:a16="http://schemas.microsoft.com/office/drawing/2014/main" id="{82851CD2-C37C-1E0C-DCAF-F346833331F8}"/>
              </a:ext>
            </a:extLst>
          </p:cNvPr>
          <p:cNvSpPr>
            <a:spLocks noGrp="1"/>
          </p:cNvSpPr>
          <p:nvPr>
            <p:ph idx="1"/>
          </p:nvPr>
        </p:nvSpPr>
        <p:spPr>
          <a:xfrm>
            <a:off x="685801" y="1293779"/>
            <a:ext cx="10958208" cy="5145932"/>
          </a:xfrm>
        </p:spPr>
        <p:txBody>
          <a:bodyPr>
            <a:normAutofit/>
          </a:bodyPr>
          <a:lstStyle/>
          <a:p>
            <a:pPr marL="0" indent="0" algn="ctr">
              <a:spcAft>
                <a:spcPts val="12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MAIN AIM OF THIS PROJECT:</a:t>
            </a:r>
          </a:p>
          <a:p>
            <a:pPr marL="0" indent="0">
              <a:lnSpc>
                <a:spcPct val="150000"/>
              </a:lnSpc>
              <a:spcAft>
                <a:spcPts val="1200"/>
              </a:spcAft>
              <a:buNone/>
            </a:pPr>
            <a:r>
              <a:rPr lang="en-US" sz="2000" dirty="0">
                <a:latin typeface="Times New Roman" panose="02020603050405020304" pitchFamily="18" charset="0"/>
                <a:ea typeface="Calibri" panose="020F0502020204030204" pitchFamily="34" charset="0"/>
                <a:cs typeface="Times New Roman" panose="02020603050405020304" pitchFamily="18" charset="0"/>
              </a:rPr>
              <a:t>To design and build a more secure Hall Management System that would store and handle all staff actions related to managing student data in the UGEL halls. As a result, all management processes in these UGEL halls will be digitalized. Here are some of the predicted features of the system built in this project:</a:t>
            </a:r>
          </a:p>
          <a:p>
            <a:pPr>
              <a:lnSpc>
                <a:spcPct val="150000"/>
              </a:lnSpc>
              <a:spcAft>
                <a:spcPts val="12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By the end of this project, we should have a remarkably more secure system for storing and managing student data in the UGEL halls.</a:t>
            </a:r>
          </a:p>
          <a:p>
            <a:pPr>
              <a:lnSpc>
                <a:spcPct val="150000"/>
              </a:lnSpc>
              <a:spcAft>
                <a:spcPts val="12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The hall staff should be able to use the system for all of their other processes. </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Manually adding students to the hall, deleting students from the hall, updating student records, signing in and out room keys, signing in and out guests, and preserving records of student complaints for simple assignment to hall artisans each day are all part of the routines of staff in these halls.</a:t>
            </a:r>
            <a:endParaRPr lang="en-GH"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0937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1B42-471C-9640-4238-EB9198847C49}"/>
              </a:ext>
            </a:extLst>
          </p:cNvPr>
          <p:cNvSpPr>
            <a:spLocks noGrp="1"/>
          </p:cNvSpPr>
          <p:nvPr>
            <p:ph type="title"/>
          </p:nvPr>
        </p:nvSpPr>
        <p:spPr>
          <a:xfrm>
            <a:off x="685801" y="142675"/>
            <a:ext cx="10820398" cy="664722"/>
          </a:xfrm>
        </p:spPr>
        <p:txBody>
          <a:bodyPr>
            <a:normAutofit/>
          </a:bodyPr>
          <a:lstStyle/>
          <a:p>
            <a:pPr algn="ctr"/>
            <a:r>
              <a:rPr lang="en-GH" dirty="0">
                <a:solidFill>
                  <a:srgbClr val="FF974E"/>
                </a:solidFill>
                <a:latin typeface="Times New Roman" panose="02020603050405020304" pitchFamily="18" charset="0"/>
                <a:cs typeface="Times New Roman" panose="02020603050405020304" pitchFamily="18" charset="0"/>
              </a:rPr>
              <a:t>Methodology and Solutions developed</a:t>
            </a:r>
          </a:p>
        </p:txBody>
      </p:sp>
      <p:sp>
        <p:nvSpPr>
          <p:cNvPr id="3" name="Content Placeholder 2">
            <a:extLst>
              <a:ext uri="{FF2B5EF4-FFF2-40B4-BE49-F238E27FC236}">
                <a16:creationId xmlns:a16="http://schemas.microsoft.com/office/drawing/2014/main" id="{5A21F9BA-14FC-A906-446E-3EA6FDF12BCA}"/>
              </a:ext>
            </a:extLst>
          </p:cNvPr>
          <p:cNvSpPr>
            <a:spLocks noGrp="1"/>
          </p:cNvSpPr>
          <p:nvPr>
            <p:ph idx="1"/>
          </p:nvPr>
        </p:nvSpPr>
        <p:spPr>
          <a:xfrm>
            <a:off x="685801" y="739302"/>
            <a:ext cx="10820398" cy="5768502"/>
          </a:xfrm>
        </p:spPr>
        <p:txBody>
          <a:bodyPr>
            <a:noAutofit/>
          </a:bodyPr>
          <a:lstStyle/>
          <a:p>
            <a:pPr marL="0" indent="0">
              <a:lnSpc>
                <a:spcPct val="150000"/>
              </a:lnSpc>
              <a:buNone/>
            </a:pPr>
            <a:r>
              <a:rPr lang="en-US" sz="1700" dirty="0">
                <a:latin typeface="Times New Roman" panose="02020603050405020304" pitchFamily="18" charset="0"/>
                <a:ea typeface="Calibri" panose="020F0502020204030204" pitchFamily="34" charset="0"/>
                <a:cs typeface="Times New Roman" panose="02020603050405020304" pitchFamily="18" charset="0"/>
              </a:rPr>
              <a:t>T</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his project being a web application, we as a team has settled on adapting a hybrid methodology thus an approach that is combination of an agile-like framework known as the scrum and the waterfall methodology (usually use for web application projects). We have chosen to use these frameworks because:</a:t>
            </a:r>
            <a:endParaRPr lang="en-GH"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r>
              <a:rPr lang="en-US" sz="1700" dirty="0">
                <a:latin typeface="Times New Roman" panose="02020603050405020304" pitchFamily="18" charset="0"/>
                <a:ea typeface="Calibri" panose="020F0502020204030204" pitchFamily="34" charset="0"/>
                <a:cs typeface="Times New Roman" panose="02020603050405020304" pitchFamily="18" charset="0"/>
              </a:rPr>
              <a:t>T</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he end goal of our project is clearly defined and isn’t going to change</a:t>
            </a:r>
            <a:r>
              <a:rPr lang="en-GH" sz="1700" dirty="0">
                <a:effectLst/>
                <a:latin typeface="Times New Roman" panose="02020603050405020304" pitchFamily="18" charset="0"/>
                <a:cs typeface="Times New Roman" panose="02020603050405020304" pitchFamily="18" charset="0"/>
              </a:rPr>
              <a:t> </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GH"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r>
              <a:rPr lang="en-US" sz="1700" dirty="0">
                <a:latin typeface="Times New Roman" panose="02020603050405020304" pitchFamily="18" charset="0"/>
                <a:ea typeface="Calibri" panose="020F0502020204030204" pitchFamily="34" charset="0"/>
                <a:cs typeface="Times New Roman" panose="02020603050405020304" pitchFamily="18" charset="0"/>
              </a:rPr>
              <a:t>O</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ur project is consistent and predictable</a:t>
            </a:r>
            <a:r>
              <a:rPr lang="en-GH" sz="1700" dirty="0">
                <a:effectLst/>
                <a:latin typeface="Times New Roman" panose="02020603050405020304" pitchFamily="18" charset="0"/>
                <a:cs typeface="Times New Roman" panose="02020603050405020304" pitchFamily="18" charset="0"/>
              </a:rPr>
              <a:t> </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GH"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r>
              <a:rPr lang="en-US" sz="1700" dirty="0">
                <a:latin typeface="Times New Roman" panose="02020603050405020304" pitchFamily="18" charset="0"/>
                <a:ea typeface="Calibri" panose="020F0502020204030204" pitchFamily="34" charset="0"/>
                <a:cs typeface="Times New Roman" panose="02020603050405020304" pitchFamily="18" charset="0"/>
              </a:rPr>
              <a:t>W</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e are working in a regulated industry that needs extensive project tracking and documentation.</a:t>
            </a:r>
            <a:endParaRPr lang="en-GH"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So we first analyzed the problem, then thought of a solution, before designing our solution to this problem. We implemented our design; next we submitted our implementation to testing and debugging. So basically, this is the flow of this project; Requirements, Analysis, Design, Implementation, Testing, Deployment and maintenance. With the addition of the Scrum framework, this work was divided into short cycles (sprints), which made us create smaller teams among ourselves to work on assigned tasks for maximum two weeks a sprint after which we reviewed the performance in a sprint retrospective and also made any necessary changes before starting the next sprint.</a:t>
            </a:r>
          </a:p>
          <a:p>
            <a:pPr marL="0" indent="0" algn="ctr">
              <a:lnSpc>
                <a:spcPct val="150000"/>
              </a:lnSpc>
              <a:buNone/>
            </a:pPr>
            <a:r>
              <a:rPr lang="en-US" sz="1700" dirty="0">
                <a:latin typeface="Times New Roman" panose="02020603050405020304" pitchFamily="18" charset="0"/>
                <a:cs typeface="Times New Roman" panose="02020603050405020304" pitchFamily="18" charset="0"/>
              </a:rPr>
              <a:t>Now To The Solution Developed…</a:t>
            </a:r>
            <a:endParaRPr lang="en-GH"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37719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663</TotalTime>
  <Words>686</Words>
  <Application>Microsoft Macintosh PowerPoint</Application>
  <PresentationFormat>Widescreen</PresentationFormat>
  <Paragraphs>28</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Apple Braille</vt:lpstr>
      <vt:lpstr>Arial</vt:lpstr>
      <vt:lpstr>Calibri</vt:lpstr>
      <vt:lpstr>Calibri Light</vt:lpstr>
      <vt:lpstr>Times New Roman</vt:lpstr>
      <vt:lpstr>Celestial</vt:lpstr>
      <vt:lpstr>Project title Ugel hall management system</vt:lpstr>
      <vt:lpstr>BAckground</vt:lpstr>
      <vt:lpstr>Problem statement</vt:lpstr>
      <vt:lpstr>Project AIMs AND Objectives</vt:lpstr>
      <vt:lpstr>Methodology and Solutions developed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Ugel hall management system</dc:title>
  <dc:creator>Hubert Ofosu Asare</dc:creator>
  <cp:lastModifiedBy>Hubert Ofosu Asare</cp:lastModifiedBy>
  <cp:revision>17</cp:revision>
  <dcterms:created xsi:type="dcterms:W3CDTF">2022-09-30T13:04:05Z</dcterms:created>
  <dcterms:modified xsi:type="dcterms:W3CDTF">2022-10-20T15:48:24Z</dcterms:modified>
</cp:coreProperties>
</file>