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59" r:id="rId4"/>
    <p:sldId id="261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40EF0-F69B-45DD-9CFC-AC62A8FBD0B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1EDA7-53E7-4CC2-8AEA-88D874F13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1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1EDA7-53E7-4CC2-8AEA-88D874F137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4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3A02-7F87-67AC-9763-D8415E5A6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5BFA1-3FBF-456E-5904-619D7F329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BF38-2600-2EB8-BDC4-4177D59C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134A-0D22-4CBB-910C-432C45F7C77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A8AA0-4AC8-068D-0D5E-91B0E130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99B42-1B94-1969-5F9A-FBFFA1B3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E7F7-C335-4D9F-80D6-4F8DDCB3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3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F575-B83D-5B31-4F2E-1CD1DF60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D6358-9A50-8029-CB91-76B432B6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6D53E-8017-7621-3D98-11B21460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134A-0D22-4CBB-910C-432C45F7C77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B3F5D-2E6F-B2B5-B24C-785FABFA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DAFE3-D6C7-DED4-884A-956AE348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E7F7-C335-4D9F-80D6-4F8DDCB3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1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6EA8C-9C42-9C8E-3DE5-7D95CB955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8B51-9B47-7A6B-9018-D10A6B139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B0CCB-A24C-81D5-6556-208B17C0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134A-0D22-4CBB-910C-432C45F7C77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1DF04-2C86-8906-BA47-127BD1E7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8741D-9AD2-D7CD-A6AE-DE4CE395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E7F7-C335-4D9F-80D6-4F8DDCB3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6ABD1-120D-2535-C0BB-D639385A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549D5-41D5-376A-3407-AB6302CD8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F86-1F5D-CE1B-EFCD-A7B205292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134A-0D22-4CBB-910C-432C45F7C77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DCE41-48A3-36D3-AB98-C1326820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D2C1A-E620-5F1A-8A53-ABC2E4C1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E7F7-C335-4D9F-80D6-4F8DDCB3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7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4D5A3-36C0-59E8-8FEA-EE98DC3B3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FC0AF-B7F4-3496-9B80-56BAE4DA0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0D787-F5E7-C7D2-C889-E0913B5E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134A-0D22-4CBB-910C-432C45F7C77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2CEEB-F2B4-898C-7A4F-EFC9424A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B20A3-A026-BFE9-2F0C-25381050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E7F7-C335-4D9F-80D6-4F8DDCB3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5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2BD8-05EE-E1E4-885A-CF8F4703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7053F-738D-BA6D-DACA-69CAAADC4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A605E-75BE-B18A-15DD-4D20C5412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96FE2-B7B0-1BA6-515D-14B641F3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134A-0D22-4CBB-910C-432C45F7C77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C3344-0F91-C7D1-224E-D305BC07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1659C-D176-C0BB-FDEF-60D35936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E7F7-C335-4D9F-80D6-4F8DDCB3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6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1000-D878-C3B7-C5BC-837834B3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51B23-30FD-6C67-40C1-04DEC8E62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2F21B-27B9-B640-8DA4-418E2C737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34C64-41D0-78B7-8101-EAAB702A7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8205F-4454-83AB-A2CB-2AB4A5FD6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1869FE-3065-4C3F-3D59-FAA0C5C8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134A-0D22-4CBB-910C-432C45F7C77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C6097-2101-BF7E-362E-9D23440F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FE9A5C-6E59-2ACA-BD7A-8536EFA6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E7F7-C335-4D9F-80D6-4F8DDCB3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5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7C17-2FCA-DFF7-C10A-2158C4AB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9573B-8273-07BA-D8BA-B691362D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134A-0D22-4CBB-910C-432C45F7C77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B79C3-CD96-FCAE-91B0-D8092728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4E133-A11B-584B-CF2C-7FC362FB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E7F7-C335-4D9F-80D6-4F8DDCB3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7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C6FB01-D0E0-56D9-AFA9-36CA2616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134A-0D22-4CBB-910C-432C45F7C77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0C514-5CA7-414D-FB78-D3765125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8A15D-BC91-87CF-2E37-80E6ACEE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E7F7-C335-4D9F-80D6-4F8DDCB3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7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F3C4-EE74-7513-A612-40AE2481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362A-B933-7B57-ADA3-1C1D5FB6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8DBCF-0E34-425C-B530-1811A936B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824D5-CD5F-DCBA-6588-7C5C6993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134A-0D22-4CBB-910C-432C45F7C77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E37DE-AA6A-7FFF-E1C1-01E020E5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9730A-371C-7F6B-719B-0D15D25E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E7F7-C335-4D9F-80D6-4F8DDCB3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7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E744-02CD-D070-7CCD-0B889671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E5C53-FCF9-4196-4066-78E9D62AE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49C2D-0502-823E-86BC-B43400B94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3BEC8-5297-259F-4AEC-9103EFC7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134A-0D22-4CBB-910C-432C45F7C77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A7A07-284D-EBAB-FBF4-E9ED8E3D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6DAF7-79A7-4188-B422-D02A3963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3E7F7-C335-4D9F-80D6-4F8DDCB3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7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EBE12-EEB9-ADC4-CCA0-3CD93F31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B5CA1-0A5A-6935-1773-EA5BEB076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2B229-2850-98EA-D979-B69C3CB5A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E9134A-0D22-4CBB-910C-432C45F7C77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040E-2192-1C26-2F7D-25C059F83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8E7BF-8380-529D-D361-703EDDB62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E3E7F7-C335-4D9F-80D6-4F8DDCB3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5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6ABA6845-968C-8334-43E8-F679AC9AC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6"/>
          <a:stretch/>
        </p:blipFill>
        <p:spPr>
          <a:xfrm>
            <a:off x="414353" y="1380849"/>
            <a:ext cx="4670167" cy="46778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E56EC9-E433-57D6-8F2B-F838954559F5}"/>
              </a:ext>
            </a:extLst>
          </p:cNvPr>
          <p:cNvSpPr txBox="1"/>
          <p:nvPr/>
        </p:nvSpPr>
        <p:spPr>
          <a:xfrm>
            <a:off x="719326" y="918587"/>
            <a:ext cx="420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Posterior distributions of year coefficient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C434A-C7BB-A917-1047-3CEBE105F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870" y="1752454"/>
            <a:ext cx="5913633" cy="33530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F3C512-4924-0882-7265-90AAF33747A5}"/>
              </a:ext>
            </a:extLst>
          </p:cNvPr>
          <p:cNvSpPr txBox="1"/>
          <p:nvPr/>
        </p:nvSpPr>
        <p:spPr>
          <a:xfrm>
            <a:off x="3150705" y="6151613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Is the abundance of species X in Y significantly different from 2014 (the reference year)?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F7C74-0319-7145-F12B-C5F483C85665}"/>
              </a:ext>
            </a:extLst>
          </p:cNvPr>
          <p:cNvSpPr txBox="1"/>
          <p:nvPr/>
        </p:nvSpPr>
        <p:spPr>
          <a:xfrm>
            <a:off x="3643686" y="210887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formula &lt;- ~ year + </a:t>
            </a:r>
            <a:r>
              <a:rPr lang="en-US" b="1" dirty="0" err="1"/>
              <a:t>nlcdClass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545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ormal distribution&#10;&#10;AI-generated content may be incorrect.">
            <a:extLst>
              <a:ext uri="{FF2B5EF4-FFF2-40B4-BE49-F238E27FC236}">
                <a16:creationId xmlns:a16="http://schemas.microsoft.com/office/drawing/2014/main" id="{2E7A1456-7C24-F3A8-0771-E341CEB8C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69" y="1428576"/>
            <a:ext cx="3711262" cy="40008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F0F4F6-140F-8581-0D72-1F07DF3FD9B6}"/>
              </a:ext>
            </a:extLst>
          </p:cNvPr>
          <p:cNvSpPr txBox="1"/>
          <p:nvPr/>
        </p:nvSpPr>
        <p:spPr>
          <a:xfrm>
            <a:off x="7792278" y="3222266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47D13-E862-435F-ED30-BF7D5FE4F5FE}"/>
              </a:ext>
            </a:extLst>
          </p:cNvPr>
          <p:cNvSpPr txBox="1"/>
          <p:nvPr/>
        </p:nvSpPr>
        <p:spPr>
          <a:xfrm>
            <a:off x="7801560" y="3446225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291729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ormal distribution&#10;&#10;AI-generated content may be incorrect.">
            <a:extLst>
              <a:ext uri="{FF2B5EF4-FFF2-40B4-BE49-F238E27FC236}">
                <a16:creationId xmlns:a16="http://schemas.microsoft.com/office/drawing/2014/main" id="{4B65DD24-327B-D890-87EB-2EE639D40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6"/>
          <a:stretch/>
        </p:blipFill>
        <p:spPr>
          <a:xfrm>
            <a:off x="4240369" y="1712068"/>
            <a:ext cx="3711262" cy="37173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BCCD03-E934-9B69-8FF5-DE2296006165}"/>
              </a:ext>
            </a:extLst>
          </p:cNvPr>
          <p:cNvSpPr txBox="1"/>
          <p:nvPr/>
        </p:nvSpPr>
        <p:spPr>
          <a:xfrm>
            <a:off x="2558375" y="924128"/>
            <a:ext cx="766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Conceptual:</a:t>
            </a:r>
            <a:r>
              <a:rPr lang="en-US" dirty="0"/>
              <a:t> Posterior Predictions Before vs After 20% Abundance Increase</a:t>
            </a:r>
          </a:p>
        </p:txBody>
      </p:sp>
    </p:spTree>
    <p:extLst>
      <p:ext uri="{BB962C8B-B14F-4D97-AF65-F5344CB8AC3E}">
        <p14:creationId xmlns:p14="http://schemas.microsoft.com/office/powerpoint/2010/main" val="339770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FEC51D9F-38C4-187D-E180-55BA57CD1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7"/>
          <a:stretch/>
        </p:blipFill>
        <p:spPr>
          <a:xfrm>
            <a:off x="3083668" y="564204"/>
            <a:ext cx="5680953" cy="57416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B8C34D-D9A1-DE96-107E-89EBD4963861}"/>
              </a:ext>
            </a:extLst>
          </p:cNvPr>
          <p:cNvSpPr txBox="1"/>
          <p:nvPr/>
        </p:nvSpPr>
        <p:spPr>
          <a:xfrm>
            <a:off x="2112633" y="182479"/>
            <a:ext cx="796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Conceptual: </a:t>
            </a:r>
            <a:r>
              <a:rPr lang="en-US" dirty="0"/>
              <a:t>Effect of Sample Size on Detectability of 20% Abundance Change</a:t>
            </a:r>
          </a:p>
        </p:txBody>
      </p:sp>
    </p:spTree>
    <p:extLst>
      <p:ext uri="{BB962C8B-B14F-4D97-AF65-F5344CB8AC3E}">
        <p14:creationId xmlns:p14="http://schemas.microsoft.com/office/powerpoint/2010/main" val="247275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AI-generated content may be incorrect.">
            <a:extLst>
              <a:ext uri="{FF2B5EF4-FFF2-40B4-BE49-F238E27FC236}">
                <a16:creationId xmlns:a16="http://schemas.microsoft.com/office/drawing/2014/main" id="{9A78BE3D-45DC-9919-0A2D-33F402511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43" y="758946"/>
            <a:ext cx="8997714" cy="534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1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38FBD1-F4F3-9C0C-F94E-64285FCF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514" y="751231"/>
            <a:ext cx="2981202" cy="4706520"/>
          </a:xfrm>
          <a:prstGeom prst="rect">
            <a:avLst/>
          </a:prstGeom>
        </p:spPr>
      </p:pic>
      <p:pic>
        <p:nvPicPr>
          <p:cNvPr id="4" name="Picture 3" descr="A screenshot of a map&#10;&#10;AI-generated content may be incorrect.">
            <a:extLst>
              <a:ext uri="{FF2B5EF4-FFF2-40B4-BE49-F238E27FC236}">
                <a16:creationId xmlns:a16="http://schemas.microsoft.com/office/drawing/2014/main" id="{2CD3BE8E-8365-027D-69DC-D4C938604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59" y="751231"/>
            <a:ext cx="5944115" cy="459678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C006DF-4998-C106-C9CD-79915701901F}"/>
              </a:ext>
            </a:extLst>
          </p:cNvPr>
          <p:cNvCxnSpPr/>
          <p:nvPr/>
        </p:nvCxnSpPr>
        <p:spPr>
          <a:xfrm flipV="1">
            <a:off x="5457217" y="2723745"/>
            <a:ext cx="2120630" cy="15466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A90B47-D355-438E-CF53-7A47FD54091B}"/>
              </a:ext>
            </a:extLst>
          </p:cNvPr>
          <p:cNvCxnSpPr>
            <a:cxnSpLocks/>
          </p:cNvCxnSpPr>
          <p:nvPr/>
        </p:nvCxnSpPr>
        <p:spPr>
          <a:xfrm>
            <a:off x="5457217" y="4270443"/>
            <a:ext cx="2037297" cy="1077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88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7459</TotalTime>
  <Words>55</Words>
  <Application>Microsoft Office PowerPoint</Application>
  <PresentationFormat>Widescreen</PresentationFormat>
  <Paragraphs>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Dave Barnett (US)</dc:creator>
  <cp:lastModifiedBy>Dave Barnett (US)</cp:lastModifiedBy>
  <cp:revision>3</cp:revision>
  <dcterms:created xsi:type="dcterms:W3CDTF">2025-07-24T13:57:04Z</dcterms:created>
  <dcterms:modified xsi:type="dcterms:W3CDTF">2025-07-29T18:16:33Z</dcterms:modified>
</cp:coreProperties>
</file>