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9" r:id="rId5"/>
    <p:sldId id="270" r:id="rId6"/>
    <p:sldId id="264" r:id="rId7"/>
    <p:sldId id="259" r:id="rId8"/>
    <p:sldId id="265" r:id="rId9"/>
    <p:sldId id="266" r:id="rId10"/>
    <p:sldId id="267" r:id="rId11"/>
    <p:sldId id="268" r:id="rId12"/>
    <p:sldId id="260" r:id="rId13"/>
    <p:sldId id="261" r:id="rId14"/>
    <p:sldId id="262" r:id="rId15"/>
    <p:sldId id="271" r:id="rId1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72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62449" autoAdjust="0"/>
  </p:normalViewPr>
  <p:slideViewPr>
    <p:cSldViewPr snapToGrid="0">
      <p:cViewPr varScale="1">
        <p:scale>
          <a:sx n="69" d="100"/>
          <a:sy n="69" d="100"/>
        </p:scale>
        <p:origin x="21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B3C1DC-7954-4509-9C03-AE9C1F86AE90}" type="datetimeFigureOut">
              <a:rPr lang="tr-TR" smtClean="0"/>
              <a:t>20.06.2025</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CB3D8E-3CC4-4ADB-846C-307446922632}" type="slidenum">
              <a:rPr lang="tr-TR" smtClean="0"/>
              <a:t>‹#›</a:t>
            </a:fld>
            <a:endParaRPr lang="tr-TR"/>
          </a:p>
        </p:txBody>
      </p:sp>
    </p:spTree>
    <p:extLst>
      <p:ext uri="{BB962C8B-B14F-4D97-AF65-F5344CB8AC3E}">
        <p14:creationId xmlns:p14="http://schemas.microsoft.com/office/powerpoint/2010/main" val="1001161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E4CB3D8E-3CC4-4ADB-846C-307446922632}" type="slidenum">
              <a:rPr lang="tr-TR" smtClean="0"/>
              <a:t>2</a:t>
            </a:fld>
            <a:endParaRPr lang="tr-TR"/>
          </a:p>
        </p:txBody>
      </p:sp>
    </p:spTree>
    <p:extLst>
      <p:ext uri="{BB962C8B-B14F-4D97-AF65-F5344CB8AC3E}">
        <p14:creationId xmlns:p14="http://schemas.microsoft.com/office/powerpoint/2010/main" val="822122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4CB3D8E-3CC4-4ADB-846C-307446922632}" type="slidenum">
              <a:rPr lang="tr-TR" smtClean="0"/>
              <a:t>11</a:t>
            </a:fld>
            <a:endParaRPr lang="tr-TR"/>
          </a:p>
        </p:txBody>
      </p:sp>
    </p:spTree>
    <p:extLst>
      <p:ext uri="{BB962C8B-B14F-4D97-AF65-F5344CB8AC3E}">
        <p14:creationId xmlns:p14="http://schemas.microsoft.com/office/powerpoint/2010/main" val="4050771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ayt Numarası Yer Tutucusu 3"/>
          <p:cNvSpPr>
            <a:spLocks noGrp="1"/>
          </p:cNvSpPr>
          <p:nvPr>
            <p:ph type="sldNum" sz="quarter" idx="10"/>
          </p:nvPr>
        </p:nvSpPr>
        <p:spPr/>
        <p:txBody>
          <a:bodyPr/>
          <a:lstStyle/>
          <a:p>
            <a:fld id="{E4CB3D8E-3CC4-4ADB-846C-307446922632}" type="slidenum">
              <a:rPr lang="tr-TR" smtClean="0"/>
              <a:t>12</a:t>
            </a:fld>
            <a:endParaRPr lang="tr-TR"/>
          </a:p>
        </p:txBody>
      </p:sp>
    </p:spTree>
    <p:extLst>
      <p:ext uri="{BB962C8B-B14F-4D97-AF65-F5344CB8AC3E}">
        <p14:creationId xmlns:p14="http://schemas.microsoft.com/office/powerpoint/2010/main" val="1841405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4CB3D8E-3CC4-4ADB-846C-307446922632}" type="slidenum">
              <a:rPr lang="tr-TR" smtClean="0"/>
              <a:t>13</a:t>
            </a:fld>
            <a:endParaRPr lang="tr-TR"/>
          </a:p>
        </p:txBody>
      </p:sp>
    </p:spTree>
    <p:extLst>
      <p:ext uri="{BB962C8B-B14F-4D97-AF65-F5344CB8AC3E}">
        <p14:creationId xmlns:p14="http://schemas.microsoft.com/office/powerpoint/2010/main" val="1182082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None/>
            </a:pPr>
            <a:endParaRPr lang="tr-TR" dirty="0"/>
          </a:p>
        </p:txBody>
      </p:sp>
      <p:sp>
        <p:nvSpPr>
          <p:cNvPr id="4" name="Slayt Numarası Yer Tutucusu 3"/>
          <p:cNvSpPr>
            <a:spLocks noGrp="1"/>
          </p:cNvSpPr>
          <p:nvPr>
            <p:ph type="sldNum" sz="quarter" idx="10"/>
          </p:nvPr>
        </p:nvSpPr>
        <p:spPr/>
        <p:txBody>
          <a:bodyPr/>
          <a:lstStyle/>
          <a:p>
            <a:fld id="{E4CB3D8E-3CC4-4ADB-846C-307446922632}" type="slidenum">
              <a:rPr lang="tr-TR" smtClean="0"/>
              <a:t>14</a:t>
            </a:fld>
            <a:endParaRPr lang="tr-TR"/>
          </a:p>
        </p:txBody>
      </p:sp>
    </p:spTree>
    <p:extLst>
      <p:ext uri="{BB962C8B-B14F-4D97-AF65-F5344CB8AC3E}">
        <p14:creationId xmlns:p14="http://schemas.microsoft.com/office/powerpoint/2010/main" val="2352107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4CB3D8E-3CC4-4ADB-846C-307446922632}" type="slidenum">
              <a:rPr lang="tr-TR" smtClean="0"/>
              <a:t>3</a:t>
            </a:fld>
            <a:endParaRPr lang="tr-TR"/>
          </a:p>
        </p:txBody>
      </p:sp>
    </p:spTree>
    <p:extLst>
      <p:ext uri="{BB962C8B-B14F-4D97-AF65-F5344CB8AC3E}">
        <p14:creationId xmlns:p14="http://schemas.microsoft.com/office/powerpoint/2010/main" val="1071299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4CB3D8E-3CC4-4ADB-846C-307446922632}" type="slidenum">
              <a:rPr lang="tr-TR" smtClean="0"/>
              <a:t>4</a:t>
            </a:fld>
            <a:endParaRPr lang="tr-TR"/>
          </a:p>
        </p:txBody>
      </p:sp>
    </p:spTree>
    <p:extLst>
      <p:ext uri="{BB962C8B-B14F-4D97-AF65-F5344CB8AC3E}">
        <p14:creationId xmlns:p14="http://schemas.microsoft.com/office/powerpoint/2010/main" val="437375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4CB3D8E-3CC4-4ADB-846C-307446922632}" type="slidenum">
              <a:rPr lang="tr-TR" smtClean="0"/>
              <a:t>5</a:t>
            </a:fld>
            <a:endParaRPr lang="tr-TR"/>
          </a:p>
        </p:txBody>
      </p:sp>
    </p:spTree>
    <p:extLst>
      <p:ext uri="{BB962C8B-B14F-4D97-AF65-F5344CB8AC3E}">
        <p14:creationId xmlns:p14="http://schemas.microsoft.com/office/powerpoint/2010/main" val="2735196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4CB3D8E-3CC4-4ADB-846C-307446922632}" type="slidenum">
              <a:rPr lang="tr-TR" smtClean="0"/>
              <a:t>6</a:t>
            </a:fld>
            <a:endParaRPr lang="tr-TR"/>
          </a:p>
        </p:txBody>
      </p:sp>
    </p:spTree>
    <p:extLst>
      <p:ext uri="{BB962C8B-B14F-4D97-AF65-F5344CB8AC3E}">
        <p14:creationId xmlns:p14="http://schemas.microsoft.com/office/powerpoint/2010/main" val="3134411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None/>
            </a:pPr>
            <a:endParaRPr lang="tr-TR" dirty="0"/>
          </a:p>
        </p:txBody>
      </p:sp>
      <p:sp>
        <p:nvSpPr>
          <p:cNvPr id="4" name="Slayt Numarası Yer Tutucusu 3"/>
          <p:cNvSpPr>
            <a:spLocks noGrp="1"/>
          </p:cNvSpPr>
          <p:nvPr>
            <p:ph type="sldNum" sz="quarter" idx="10"/>
          </p:nvPr>
        </p:nvSpPr>
        <p:spPr/>
        <p:txBody>
          <a:bodyPr/>
          <a:lstStyle/>
          <a:p>
            <a:fld id="{E4CB3D8E-3CC4-4ADB-846C-307446922632}" type="slidenum">
              <a:rPr lang="tr-TR" smtClean="0"/>
              <a:t>7</a:t>
            </a:fld>
            <a:endParaRPr lang="tr-TR"/>
          </a:p>
        </p:txBody>
      </p:sp>
    </p:spTree>
    <p:extLst>
      <p:ext uri="{BB962C8B-B14F-4D97-AF65-F5344CB8AC3E}">
        <p14:creationId xmlns:p14="http://schemas.microsoft.com/office/powerpoint/2010/main" val="1279435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4CB3D8E-3CC4-4ADB-846C-307446922632}" type="slidenum">
              <a:rPr lang="tr-TR" smtClean="0"/>
              <a:t>8</a:t>
            </a:fld>
            <a:endParaRPr lang="tr-TR"/>
          </a:p>
        </p:txBody>
      </p:sp>
    </p:spTree>
    <p:extLst>
      <p:ext uri="{BB962C8B-B14F-4D97-AF65-F5344CB8AC3E}">
        <p14:creationId xmlns:p14="http://schemas.microsoft.com/office/powerpoint/2010/main" val="1603386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4CB3D8E-3CC4-4ADB-846C-307446922632}" type="slidenum">
              <a:rPr lang="tr-TR" smtClean="0"/>
              <a:t>9</a:t>
            </a:fld>
            <a:endParaRPr lang="tr-TR"/>
          </a:p>
        </p:txBody>
      </p:sp>
    </p:spTree>
    <p:extLst>
      <p:ext uri="{BB962C8B-B14F-4D97-AF65-F5344CB8AC3E}">
        <p14:creationId xmlns:p14="http://schemas.microsoft.com/office/powerpoint/2010/main" val="1112965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E4CB3D8E-3CC4-4ADB-846C-307446922632}" type="slidenum">
              <a:rPr lang="tr-TR" smtClean="0"/>
              <a:t>10</a:t>
            </a:fld>
            <a:endParaRPr lang="tr-TR"/>
          </a:p>
        </p:txBody>
      </p:sp>
    </p:spTree>
    <p:extLst>
      <p:ext uri="{BB962C8B-B14F-4D97-AF65-F5344CB8AC3E}">
        <p14:creationId xmlns:p14="http://schemas.microsoft.com/office/powerpoint/2010/main" val="689792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50C49A96-3917-4731-BA28-B13CA04261FD}" type="datetimeFigureOut">
              <a:rPr lang="tr-TR" smtClean="0"/>
              <a:t>20.06.2025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3550B51-DF0F-4F26-B836-368301275E7B}" type="slidenum">
              <a:rPr lang="tr-TR" smtClean="0"/>
              <a:t>‹#›</a:t>
            </a:fld>
            <a:endParaRPr lang="tr-TR"/>
          </a:p>
        </p:txBody>
      </p:sp>
    </p:spTree>
    <p:extLst>
      <p:ext uri="{BB962C8B-B14F-4D97-AF65-F5344CB8AC3E}">
        <p14:creationId xmlns:p14="http://schemas.microsoft.com/office/powerpoint/2010/main" val="2862655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50C49A96-3917-4731-BA28-B13CA04261FD}" type="datetimeFigureOut">
              <a:rPr lang="tr-TR" smtClean="0"/>
              <a:t>20.06.2025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3550B51-DF0F-4F26-B836-368301275E7B}" type="slidenum">
              <a:rPr lang="tr-TR" smtClean="0"/>
              <a:t>‹#›</a:t>
            </a:fld>
            <a:endParaRPr lang="tr-TR"/>
          </a:p>
        </p:txBody>
      </p:sp>
    </p:spTree>
    <p:extLst>
      <p:ext uri="{BB962C8B-B14F-4D97-AF65-F5344CB8AC3E}">
        <p14:creationId xmlns:p14="http://schemas.microsoft.com/office/powerpoint/2010/main" val="162841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50C49A96-3917-4731-BA28-B13CA04261FD}" type="datetimeFigureOut">
              <a:rPr lang="tr-TR" smtClean="0"/>
              <a:t>20.06.2025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3550B51-DF0F-4F26-B836-368301275E7B}" type="slidenum">
              <a:rPr lang="tr-TR" smtClean="0"/>
              <a:t>‹#›</a:t>
            </a:fld>
            <a:endParaRPr lang="tr-TR"/>
          </a:p>
        </p:txBody>
      </p:sp>
    </p:spTree>
    <p:extLst>
      <p:ext uri="{BB962C8B-B14F-4D97-AF65-F5344CB8AC3E}">
        <p14:creationId xmlns:p14="http://schemas.microsoft.com/office/powerpoint/2010/main" val="1805125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50C49A96-3917-4731-BA28-B13CA04261FD}" type="datetimeFigureOut">
              <a:rPr lang="tr-TR" smtClean="0"/>
              <a:t>20.06.2025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3550B51-DF0F-4F26-B836-368301275E7B}" type="slidenum">
              <a:rPr lang="tr-TR" smtClean="0"/>
              <a:t>‹#›</a:t>
            </a:fld>
            <a:endParaRPr lang="tr-TR"/>
          </a:p>
        </p:txBody>
      </p:sp>
      <p:pic>
        <p:nvPicPr>
          <p:cNvPr id="14" name="Resim 13" descr="ekran görüntüsü, tasarım içeren bir resim&#10;&#10;Yapay zeka tarafından oluşturulan içerik yanlış olabilir.">
            <a:extLst>
              <a:ext uri="{FF2B5EF4-FFF2-40B4-BE49-F238E27FC236}">
                <a16:creationId xmlns:a16="http://schemas.microsoft.com/office/drawing/2014/main" id="{54EF74F6-8169-6010-2BD0-AED5D6954E4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 y="-1"/>
            <a:ext cx="12176760" cy="6866593"/>
          </a:xfrm>
          <a:prstGeom prst="rect">
            <a:avLst/>
          </a:prstGeom>
        </p:spPr>
      </p:pic>
    </p:spTree>
    <p:extLst>
      <p:ext uri="{BB962C8B-B14F-4D97-AF65-F5344CB8AC3E}">
        <p14:creationId xmlns:p14="http://schemas.microsoft.com/office/powerpoint/2010/main" val="4062001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50C49A96-3917-4731-BA28-B13CA04261FD}" type="datetimeFigureOut">
              <a:rPr lang="tr-TR" smtClean="0"/>
              <a:t>20.06.2025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3550B51-DF0F-4F26-B836-368301275E7B}" type="slidenum">
              <a:rPr lang="tr-TR" smtClean="0"/>
              <a:t>‹#›</a:t>
            </a:fld>
            <a:endParaRPr lang="tr-TR"/>
          </a:p>
        </p:txBody>
      </p:sp>
    </p:spTree>
    <p:extLst>
      <p:ext uri="{BB962C8B-B14F-4D97-AF65-F5344CB8AC3E}">
        <p14:creationId xmlns:p14="http://schemas.microsoft.com/office/powerpoint/2010/main" val="1713999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50C49A96-3917-4731-BA28-B13CA04261FD}" type="datetimeFigureOut">
              <a:rPr lang="tr-TR" smtClean="0"/>
              <a:t>20.06.2025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3550B51-DF0F-4F26-B836-368301275E7B}" type="slidenum">
              <a:rPr lang="tr-TR" smtClean="0"/>
              <a:t>‹#›</a:t>
            </a:fld>
            <a:endParaRPr lang="tr-TR"/>
          </a:p>
        </p:txBody>
      </p:sp>
    </p:spTree>
    <p:extLst>
      <p:ext uri="{BB962C8B-B14F-4D97-AF65-F5344CB8AC3E}">
        <p14:creationId xmlns:p14="http://schemas.microsoft.com/office/powerpoint/2010/main" val="49981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50C49A96-3917-4731-BA28-B13CA04261FD}" type="datetimeFigureOut">
              <a:rPr lang="tr-TR" smtClean="0"/>
              <a:t>20.06.2025</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83550B51-DF0F-4F26-B836-368301275E7B}" type="slidenum">
              <a:rPr lang="tr-TR" smtClean="0"/>
              <a:t>‹#›</a:t>
            </a:fld>
            <a:endParaRPr lang="tr-TR"/>
          </a:p>
        </p:txBody>
      </p:sp>
    </p:spTree>
    <p:extLst>
      <p:ext uri="{BB962C8B-B14F-4D97-AF65-F5344CB8AC3E}">
        <p14:creationId xmlns:p14="http://schemas.microsoft.com/office/powerpoint/2010/main" val="1066824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50C49A96-3917-4731-BA28-B13CA04261FD}" type="datetimeFigureOut">
              <a:rPr lang="tr-TR" smtClean="0"/>
              <a:t>20.06.2025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83550B51-DF0F-4F26-B836-368301275E7B}" type="slidenum">
              <a:rPr lang="tr-TR" smtClean="0"/>
              <a:t>‹#›</a:t>
            </a:fld>
            <a:endParaRPr lang="tr-TR"/>
          </a:p>
        </p:txBody>
      </p:sp>
    </p:spTree>
    <p:extLst>
      <p:ext uri="{BB962C8B-B14F-4D97-AF65-F5344CB8AC3E}">
        <p14:creationId xmlns:p14="http://schemas.microsoft.com/office/powerpoint/2010/main" val="1165697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50C49A96-3917-4731-BA28-B13CA04261FD}" type="datetimeFigureOut">
              <a:rPr lang="tr-TR" smtClean="0"/>
              <a:t>20.06.2025</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83550B51-DF0F-4F26-B836-368301275E7B}" type="slidenum">
              <a:rPr lang="tr-TR" smtClean="0"/>
              <a:t>‹#›</a:t>
            </a:fld>
            <a:endParaRPr lang="tr-TR"/>
          </a:p>
        </p:txBody>
      </p:sp>
    </p:spTree>
    <p:extLst>
      <p:ext uri="{BB962C8B-B14F-4D97-AF65-F5344CB8AC3E}">
        <p14:creationId xmlns:p14="http://schemas.microsoft.com/office/powerpoint/2010/main" val="1941941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50C49A96-3917-4731-BA28-B13CA04261FD}" type="datetimeFigureOut">
              <a:rPr lang="tr-TR" smtClean="0"/>
              <a:t>20.06.2025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3550B51-DF0F-4F26-B836-368301275E7B}" type="slidenum">
              <a:rPr lang="tr-TR" smtClean="0"/>
              <a:t>‹#›</a:t>
            </a:fld>
            <a:endParaRPr lang="tr-TR"/>
          </a:p>
        </p:txBody>
      </p:sp>
    </p:spTree>
    <p:extLst>
      <p:ext uri="{BB962C8B-B14F-4D97-AF65-F5344CB8AC3E}">
        <p14:creationId xmlns:p14="http://schemas.microsoft.com/office/powerpoint/2010/main" val="45722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50C49A96-3917-4731-BA28-B13CA04261FD}" type="datetimeFigureOut">
              <a:rPr lang="tr-TR" smtClean="0"/>
              <a:t>20.06.2025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3550B51-DF0F-4F26-B836-368301275E7B}" type="slidenum">
              <a:rPr lang="tr-TR" smtClean="0"/>
              <a:t>‹#›</a:t>
            </a:fld>
            <a:endParaRPr lang="tr-TR"/>
          </a:p>
        </p:txBody>
      </p:sp>
    </p:spTree>
    <p:extLst>
      <p:ext uri="{BB962C8B-B14F-4D97-AF65-F5344CB8AC3E}">
        <p14:creationId xmlns:p14="http://schemas.microsoft.com/office/powerpoint/2010/main" val="145777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C49A96-3917-4731-BA28-B13CA04261FD}" type="datetimeFigureOut">
              <a:rPr lang="tr-TR" smtClean="0"/>
              <a:t>20.06.2025</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550B51-DF0F-4F26-B836-368301275E7B}" type="slidenum">
              <a:rPr lang="tr-TR" smtClean="0"/>
              <a:t>‹#›</a:t>
            </a:fld>
            <a:endParaRPr lang="tr-TR"/>
          </a:p>
        </p:txBody>
      </p:sp>
    </p:spTree>
    <p:extLst>
      <p:ext uri="{BB962C8B-B14F-4D97-AF65-F5344CB8AC3E}">
        <p14:creationId xmlns:p14="http://schemas.microsoft.com/office/powerpoint/2010/main" val="797864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descr="su, yüzme, açık mavi, su altı içeren bir resim&#10;&#10;Yapay zeka tarafından oluşturulan içerik yanlış olabilir.">
            <a:extLst>
              <a:ext uri="{FF2B5EF4-FFF2-40B4-BE49-F238E27FC236}">
                <a16:creationId xmlns:a16="http://schemas.microsoft.com/office/drawing/2014/main" id="{5DC9F7F4-7206-0028-B5F8-AB2C3497D7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 y="0"/>
            <a:ext cx="12176760" cy="6866593"/>
          </a:xfrm>
          <a:prstGeom prst="rect">
            <a:avLst/>
          </a:prstGeom>
        </p:spPr>
      </p:pic>
      <p:sp>
        <p:nvSpPr>
          <p:cNvPr id="2" name="Unvan 1"/>
          <p:cNvSpPr>
            <a:spLocks noGrp="1"/>
          </p:cNvSpPr>
          <p:nvPr>
            <p:ph type="ctrTitle"/>
          </p:nvPr>
        </p:nvSpPr>
        <p:spPr/>
        <p:txBody>
          <a:bodyPr/>
          <a:lstStyle/>
          <a:p>
            <a:r>
              <a:rPr lang="tr-TR" b="1" dirty="0">
                <a:solidFill>
                  <a:schemeClr val="bg1"/>
                </a:solidFill>
              </a:rPr>
              <a:t>Bilgi Güvenliğine Giriş</a:t>
            </a:r>
          </a:p>
        </p:txBody>
      </p:sp>
      <p:sp>
        <p:nvSpPr>
          <p:cNvPr id="3" name="Alt Başlık 2"/>
          <p:cNvSpPr>
            <a:spLocks noGrp="1"/>
          </p:cNvSpPr>
          <p:nvPr>
            <p:ph type="subTitle" idx="1"/>
          </p:nvPr>
        </p:nvSpPr>
        <p:spPr/>
        <p:txBody>
          <a:bodyPr/>
          <a:lstStyle/>
          <a:p>
            <a:r>
              <a:rPr lang="tr-TR" dirty="0">
                <a:solidFill>
                  <a:schemeClr val="bg1"/>
                </a:solidFill>
              </a:rPr>
              <a:t>Bilgi güvenliği, verilerin gizliliğini, bütünlüğünü ve erişilebilirliğini korumaya yönelik teknik, yasal ve </a:t>
            </a:r>
            <a:r>
              <a:rPr lang="tr-TR" dirty="0" err="1">
                <a:solidFill>
                  <a:schemeClr val="bg1"/>
                </a:solidFill>
              </a:rPr>
              <a:t>organizasyonel</a:t>
            </a:r>
            <a:r>
              <a:rPr lang="tr-TR" dirty="0">
                <a:solidFill>
                  <a:schemeClr val="bg1"/>
                </a:solidFill>
              </a:rPr>
              <a:t> önlemlerin tümüdür.</a:t>
            </a:r>
          </a:p>
        </p:txBody>
      </p:sp>
    </p:spTree>
    <p:extLst>
      <p:ext uri="{BB962C8B-B14F-4D97-AF65-F5344CB8AC3E}">
        <p14:creationId xmlns:p14="http://schemas.microsoft.com/office/powerpoint/2010/main" val="3314369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187295"/>
                </a:solidFill>
              </a:rPr>
              <a:t>📶 Erişilebilirlik (</a:t>
            </a:r>
            <a:r>
              <a:rPr lang="tr-TR" b="1" dirty="0" err="1">
                <a:solidFill>
                  <a:srgbClr val="187295"/>
                </a:solidFill>
              </a:rPr>
              <a:t>Availability</a:t>
            </a:r>
            <a:r>
              <a:rPr lang="tr-TR" b="1" dirty="0">
                <a:solidFill>
                  <a:srgbClr val="187295"/>
                </a:solidFill>
              </a:rPr>
              <a:t>)</a:t>
            </a:r>
          </a:p>
        </p:txBody>
      </p:sp>
      <p:sp>
        <p:nvSpPr>
          <p:cNvPr id="3" name="İçerik Yer Tutucusu 2"/>
          <p:cNvSpPr>
            <a:spLocks noGrp="1"/>
          </p:cNvSpPr>
          <p:nvPr>
            <p:ph idx="1"/>
          </p:nvPr>
        </p:nvSpPr>
        <p:spPr/>
        <p:txBody>
          <a:bodyPr>
            <a:normAutofit fontScale="92500"/>
          </a:bodyPr>
          <a:lstStyle/>
          <a:p>
            <a:pPr marL="0" indent="0">
              <a:buNone/>
            </a:pPr>
            <a:r>
              <a:rPr lang="tr-TR" b="1" dirty="0"/>
              <a:t>Nedir?</a:t>
            </a:r>
            <a:br>
              <a:rPr lang="tr-TR" dirty="0"/>
            </a:br>
            <a:r>
              <a:rPr lang="tr-TR" dirty="0"/>
              <a:t>Bilgilere, sistemlere ve hizmetlere ihtiyaç duyulduğunda ulaşılabilir olmasıdır. Sunucu çöktüyse ya da sistem kilitlendiyse, erişilebilirlik bozulmuş olur.</a:t>
            </a:r>
          </a:p>
          <a:p>
            <a:pPr marL="0" indent="0">
              <a:buNone/>
            </a:pPr>
            <a:r>
              <a:rPr lang="tr-TR" b="1" dirty="0"/>
              <a:t>Günlük Hayattan Örnek:</a:t>
            </a:r>
            <a:endParaRPr lang="tr-TR" dirty="0"/>
          </a:p>
          <a:p>
            <a:pPr lvl="1">
              <a:buFont typeface="Wingdings" panose="05000000000000000000" pitchFamily="2" charset="2"/>
              <a:buChar char="Ø"/>
            </a:pPr>
            <a:r>
              <a:rPr lang="tr-TR" dirty="0"/>
              <a:t>Banka mobil uygulamasına maaş gününde herkes girmeye çalışıyor ama sistem çöküyor. Bu, erişilebilirliğin sağlanamamasıdır.</a:t>
            </a:r>
          </a:p>
          <a:p>
            <a:pPr lvl="1">
              <a:buFont typeface="Wingdings" panose="05000000000000000000" pitchFamily="2" charset="2"/>
              <a:buChar char="Ø"/>
            </a:pPr>
            <a:r>
              <a:rPr lang="tr-TR" dirty="0"/>
              <a:t>Okulun not sistemi sınav sonuçları açıklanacağı gün çökerse, öğrenciler notlarını göremez. Erişilebilirlik eksikliği yaşanır.</a:t>
            </a:r>
          </a:p>
          <a:p>
            <a:pPr marL="0" indent="0">
              <a:buNone/>
            </a:pPr>
            <a:r>
              <a:rPr lang="tr-TR" b="1" dirty="0"/>
              <a:t>Gerçek Hayat Senaryosu:</a:t>
            </a:r>
            <a:br>
              <a:rPr lang="tr-TR" dirty="0"/>
            </a:br>
            <a:r>
              <a:rPr lang="tr-TR" dirty="0"/>
              <a:t>Bir hastanede randevu sisteminin çalışmaması yüzünden hastalar muayene sırasını göremiyor. Bu doğrudan erişilebilirlik problemidir.</a:t>
            </a:r>
          </a:p>
          <a:p>
            <a:endParaRPr lang="tr-TR" dirty="0"/>
          </a:p>
        </p:txBody>
      </p:sp>
    </p:spTree>
    <p:extLst>
      <p:ext uri="{BB962C8B-B14F-4D97-AF65-F5344CB8AC3E}">
        <p14:creationId xmlns:p14="http://schemas.microsoft.com/office/powerpoint/2010/main" val="3021675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187295"/>
                </a:solidFill>
              </a:rPr>
              <a:t>CIA Üçgeni: Bilgi Güvenliğinin Temel Taşları</a:t>
            </a:r>
          </a:p>
        </p:txBody>
      </p:sp>
      <p:graphicFrame>
        <p:nvGraphicFramePr>
          <p:cNvPr id="8" name="İçerik Yer Tutucusu 7"/>
          <p:cNvGraphicFramePr>
            <a:graphicFrameLocks noGrp="1"/>
          </p:cNvGraphicFramePr>
          <p:nvPr>
            <p:ph idx="1"/>
            <p:extLst>
              <p:ext uri="{D42A27DB-BD31-4B8C-83A1-F6EECF244321}">
                <p14:modId xmlns:p14="http://schemas.microsoft.com/office/powerpoint/2010/main" val="4228845568"/>
              </p:ext>
            </p:extLst>
          </p:nvPr>
        </p:nvGraphicFramePr>
        <p:xfrm>
          <a:off x="838200" y="2178356"/>
          <a:ext cx="10515600" cy="2286000"/>
        </p:xfrm>
        <a:graphic>
          <a:graphicData uri="http://schemas.openxmlformats.org/drawingml/2006/table">
            <a:tbl>
              <a:tblPr/>
              <a:tblGrid>
                <a:gridCol w="3505200">
                  <a:extLst>
                    <a:ext uri="{9D8B030D-6E8A-4147-A177-3AD203B41FA5}">
                      <a16:colId xmlns:a16="http://schemas.microsoft.com/office/drawing/2014/main" val="2058027870"/>
                    </a:ext>
                  </a:extLst>
                </a:gridCol>
                <a:gridCol w="3505200">
                  <a:extLst>
                    <a:ext uri="{9D8B030D-6E8A-4147-A177-3AD203B41FA5}">
                      <a16:colId xmlns:a16="http://schemas.microsoft.com/office/drawing/2014/main" val="1373116106"/>
                    </a:ext>
                  </a:extLst>
                </a:gridCol>
                <a:gridCol w="3505200">
                  <a:extLst>
                    <a:ext uri="{9D8B030D-6E8A-4147-A177-3AD203B41FA5}">
                      <a16:colId xmlns:a16="http://schemas.microsoft.com/office/drawing/2014/main" val="3204638526"/>
                    </a:ext>
                  </a:extLst>
                </a:gridCol>
              </a:tblGrid>
              <a:tr h="0">
                <a:tc>
                  <a:txBody>
                    <a:bodyPr/>
                    <a:lstStyle/>
                    <a:p>
                      <a:r>
                        <a:rPr lang="tr-TR" b="1" dirty="0"/>
                        <a:t>İlke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tr-TR" b="1" dirty="0"/>
                        <a:t>Amaç</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tr-TR" b="1" dirty="0"/>
                        <a:t>Günlük Yaşamdaki Örnek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34231499"/>
                  </a:ext>
                </a:extLst>
              </a:tr>
              <a:tr h="0">
                <a:tc>
                  <a:txBody>
                    <a:bodyPr/>
                    <a:lstStyle/>
                    <a:p>
                      <a:r>
                        <a:rPr lang="tr-TR" b="1" dirty="0"/>
                        <a:t>Gizlilik</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a:t>Veriyi yetkili olmayanlardan korumak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a:t>WhatsApp şifrelemesi, banka şifresi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0550545"/>
                  </a:ext>
                </a:extLst>
              </a:tr>
              <a:tr h="0">
                <a:tc>
                  <a:txBody>
                    <a:bodyPr/>
                    <a:lstStyle/>
                    <a:p>
                      <a:r>
                        <a:rPr lang="tr-TR" b="1" dirty="0"/>
                        <a:t>Bütünlük</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t>Verinin doğruluğunu ve tutarlılığını korumak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a:t>Bozulmamış bir dosya, değişmemiş veriler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6599717"/>
                  </a:ext>
                </a:extLst>
              </a:tr>
              <a:tr h="0">
                <a:tc>
                  <a:txBody>
                    <a:bodyPr/>
                    <a:lstStyle/>
                    <a:p>
                      <a:r>
                        <a:rPr lang="tr-TR" b="1" dirty="0"/>
                        <a:t>Erişilebilirlik</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t>Veriye ihtiyaç duyulduğunda ulaşmak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t>Çökmeyen sistemler, açık sunucular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881221"/>
                  </a:ext>
                </a:extLst>
              </a:tr>
            </a:tbl>
          </a:graphicData>
        </a:graphic>
      </p:graphicFrame>
    </p:spTree>
    <p:extLst>
      <p:ext uri="{BB962C8B-B14F-4D97-AF65-F5344CB8AC3E}">
        <p14:creationId xmlns:p14="http://schemas.microsoft.com/office/powerpoint/2010/main" val="2412836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187295"/>
                </a:solidFill>
              </a:rPr>
              <a:t>Bilgi Güvenliği İhlalleri ve Tehditler</a:t>
            </a:r>
          </a:p>
        </p:txBody>
      </p:sp>
      <p:sp>
        <p:nvSpPr>
          <p:cNvPr id="3" name="İçerik Yer Tutucusu 2"/>
          <p:cNvSpPr>
            <a:spLocks noGrp="1"/>
          </p:cNvSpPr>
          <p:nvPr>
            <p:ph idx="1"/>
          </p:nvPr>
        </p:nvSpPr>
        <p:spPr/>
        <p:txBody>
          <a:bodyPr>
            <a:normAutofit/>
          </a:bodyPr>
          <a:lstStyle/>
          <a:p>
            <a:pPr marL="0" indent="0">
              <a:buNone/>
            </a:pPr>
            <a:r>
              <a:rPr lang="tr-TR" b="1" dirty="0"/>
              <a:t>Bilgi Güvenliği İhlalleri:</a:t>
            </a:r>
            <a:endParaRPr lang="tr-TR" dirty="0"/>
          </a:p>
          <a:p>
            <a:pPr marL="457200" lvl="1" indent="0">
              <a:buNone/>
            </a:pPr>
            <a:r>
              <a:rPr lang="tr-TR" b="1" dirty="0"/>
              <a:t>Veri İhlalleri</a:t>
            </a:r>
            <a:r>
              <a:rPr lang="tr-TR" dirty="0"/>
              <a:t>: Kişisel verilerin, finansal bilgilerin veya şirket verilerinin yetkisiz kişilere sızması.</a:t>
            </a:r>
          </a:p>
          <a:p>
            <a:pPr marL="457200" lvl="1" indent="0">
              <a:buNone/>
            </a:pPr>
            <a:r>
              <a:rPr lang="tr-TR" b="1" dirty="0"/>
              <a:t>Hizmet Reddi Saldırıları (</a:t>
            </a:r>
            <a:r>
              <a:rPr lang="tr-TR" b="1" dirty="0" err="1"/>
              <a:t>DoS</a:t>
            </a:r>
            <a:r>
              <a:rPr lang="tr-TR" b="1" dirty="0"/>
              <a:t>/</a:t>
            </a:r>
            <a:r>
              <a:rPr lang="tr-TR" b="1" dirty="0" err="1"/>
              <a:t>DDoS</a:t>
            </a:r>
            <a:r>
              <a:rPr lang="tr-TR" b="1" dirty="0"/>
              <a:t>)</a:t>
            </a:r>
            <a:r>
              <a:rPr lang="tr-TR" dirty="0"/>
              <a:t>: Sistemlere aşırı yük bindirerek hizmeti kesintiye uğratma.</a:t>
            </a:r>
          </a:p>
          <a:p>
            <a:pPr marL="0" indent="0">
              <a:buNone/>
            </a:pPr>
            <a:r>
              <a:rPr lang="tr-TR" b="1" dirty="0"/>
              <a:t>Yaygın Tehdit Türleri:</a:t>
            </a:r>
            <a:endParaRPr lang="tr-TR" dirty="0"/>
          </a:p>
          <a:p>
            <a:pPr marL="457200" lvl="1" indent="0">
              <a:buNone/>
            </a:pPr>
            <a:r>
              <a:rPr lang="tr-TR" b="1" dirty="0"/>
              <a:t>Kötü Amaçlı Yazılımlar (</a:t>
            </a:r>
            <a:r>
              <a:rPr lang="tr-TR" b="1" dirty="0" err="1"/>
              <a:t>Malware</a:t>
            </a:r>
            <a:r>
              <a:rPr lang="tr-TR" b="1" dirty="0"/>
              <a:t>)</a:t>
            </a:r>
            <a:r>
              <a:rPr lang="tr-TR" dirty="0"/>
              <a:t>: Virüsler, </a:t>
            </a:r>
            <a:r>
              <a:rPr lang="tr-TR" dirty="0" err="1"/>
              <a:t>truva</a:t>
            </a:r>
            <a:r>
              <a:rPr lang="tr-TR" dirty="0"/>
              <a:t> atları, fidye yazılımları.</a:t>
            </a:r>
          </a:p>
          <a:p>
            <a:pPr marL="457200" lvl="1" indent="0">
              <a:buNone/>
            </a:pPr>
            <a:r>
              <a:rPr lang="tr-TR" b="1" dirty="0"/>
              <a:t>Sosyal Mühendislik</a:t>
            </a:r>
            <a:r>
              <a:rPr lang="tr-TR" dirty="0"/>
              <a:t>: İnsanları manipüle ederek bilgi toplama.</a:t>
            </a:r>
          </a:p>
          <a:p>
            <a:pPr marL="457200" lvl="1" indent="0">
              <a:buNone/>
            </a:pPr>
            <a:r>
              <a:rPr lang="tr-TR" b="1" dirty="0" err="1"/>
              <a:t>Phishing</a:t>
            </a:r>
            <a:r>
              <a:rPr lang="tr-TR" dirty="0"/>
              <a:t>: E-posta dolandırıcılığı ile kişisel bilgileri ele geçirme.</a:t>
            </a:r>
          </a:p>
          <a:p>
            <a:pPr marL="457200" lvl="1" indent="0">
              <a:buNone/>
            </a:pPr>
            <a:r>
              <a:rPr lang="tr-TR" b="1" dirty="0"/>
              <a:t>Veri Sızıntıları ve Hırsızlık</a:t>
            </a:r>
            <a:r>
              <a:rPr lang="tr-TR" dirty="0"/>
              <a:t>: Kişisel bilgilerin veya ticari verilerin çalınması.</a:t>
            </a:r>
          </a:p>
          <a:p>
            <a:pPr marL="0" indent="0">
              <a:buNone/>
            </a:pPr>
            <a:endParaRPr lang="tr-TR" dirty="0"/>
          </a:p>
          <a:p>
            <a:endParaRPr lang="tr-TR" dirty="0"/>
          </a:p>
        </p:txBody>
      </p:sp>
    </p:spTree>
    <p:extLst>
      <p:ext uri="{BB962C8B-B14F-4D97-AF65-F5344CB8AC3E}">
        <p14:creationId xmlns:p14="http://schemas.microsoft.com/office/powerpoint/2010/main" val="3003411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187295"/>
                </a:solidFill>
              </a:rPr>
              <a:t>Günlük Hayatta Bilgi Güvenliği</a:t>
            </a:r>
          </a:p>
        </p:txBody>
      </p:sp>
      <p:sp>
        <p:nvSpPr>
          <p:cNvPr id="3" name="İçerik Yer Tutucusu 2"/>
          <p:cNvSpPr>
            <a:spLocks noGrp="1"/>
          </p:cNvSpPr>
          <p:nvPr>
            <p:ph idx="1"/>
          </p:nvPr>
        </p:nvSpPr>
        <p:spPr/>
        <p:txBody>
          <a:bodyPr>
            <a:normAutofit/>
          </a:bodyPr>
          <a:lstStyle/>
          <a:p>
            <a:pPr marL="0" indent="0">
              <a:buNone/>
            </a:pPr>
            <a:r>
              <a:rPr lang="tr-TR" b="1" dirty="0"/>
              <a:t>Günlük Yaşamda Bilgi Güvenliği:</a:t>
            </a:r>
            <a:endParaRPr lang="tr-TR" dirty="0"/>
          </a:p>
          <a:p>
            <a:pPr marL="457200" lvl="1" indent="0">
              <a:buNone/>
            </a:pPr>
            <a:r>
              <a:rPr lang="tr-TR" b="1" dirty="0"/>
              <a:t>Şifre Yönetimi</a:t>
            </a:r>
            <a:r>
              <a:rPr lang="tr-TR" dirty="0"/>
              <a:t>: Güçlü şifreler kullanma ve şifre yöneticisi kullanma.</a:t>
            </a:r>
          </a:p>
          <a:p>
            <a:pPr marL="457200" lvl="1" indent="0">
              <a:buNone/>
            </a:pPr>
            <a:r>
              <a:rPr lang="tr-TR" b="1" dirty="0"/>
              <a:t>E-posta Güvenliği</a:t>
            </a:r>
            <a:r>
              <a:rPr lang="tr-TR" dirty="0"/>
              <a:t>: E-posta ya da mesajlarda gelen linklere hemen tıklamayın. Göndereni kontrol edin.</a:t>
            </a:r>
          </a:p>
          <a:p>
            <a:pPr marL="457200" lvl="1" indent="0">
              <a:buNone/>
            </a:pPr>
            <a:r>
              <a:rPr lang="tr-TR" b="1" dirty="0"/>
              <a:t>Cihaz Güvenliği</a:t>
            </a:r>
            <a:r>
              <a:rPr lang="tr-TR" dirty="0"/>
              <a:t>: Mobil cihazlarda ekran kilidi, uygulama izinleri.</a:t>
            </a:r>
          </a:p>
          <a:p>
            <a:pPr marL="0" indent="0">
              <a:buNone/>
            </a:pPr>
            <a:r>
              <a:rPr lang="tr-TR" b="1" dirty="0"/>
              <a:t>İpucu:</a:t>
            </a:r>
            <a:endParaRPr lang="tr-TR" dirty="0"/>
          </a:p>
          <a:p>
            <a:pPr marL="457200" lvl="1" indent="0">
              <a:buNone/>
            </a:pPr>
            <a:r>
              <a:rPr lang="tr-TR" b="1" dirty="0"/>
              <a:t>İki Faktörlü Kimlik Doğrulama (2FA)</a:t>
            </a:r>
            <a:r>
              <a:rPr lang="tr-TR" dirty="0"/>
              <a:t>: Şifreye ek olarak ikinci bir doğrulama adımı kullanarak güvenliği artırın.</a:t>
            </a:r>
          </a:p>
          <a:p>
            <a:pPr marL="0" indent="0">
              <a:buNone/>
            </a:pPr>
            <a:endParaRPr lang="tr-TR" dirty="0"/>
          </a:p>
        </p:txBody>
      </p:sp>
    </p:spTree>
    <p:extLst>
      <p:ext uri="{BB962C8B-B14F-4D97-AF65-F5344CB8AC3E}">
        <p14:creationId xmlns:p14="http://schemas.microsoft.com/office/powerpoint/2010/main" val="2541189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187295"/>
                </a:solidFill>
              </a:rPr>
              <a:t>Özet ve Anahtar Çıkarımlar</a:t>
            </a:r>
            <a:endParaRPr lang="tr-TR" dirty="0">
              <a:solidFill>
                <a:srgbClr val="187295"/>
              </a:solidFill>
            </a:endParaRPr>
          </a:p>
        </p:txBody>
      </p:sp>
      <p:sp>
        <p:nvSpPr>
          <p:cNvPr id="3" name="İçerik Yer Tutucusu 2"/>
          <p:cNvSpPr>
            <a:spLocks noGrp="1"/>
          </p:cNvSpPr>
          <p:nvPr>
            <p:ph idx="1"/>
          </p:nvPr>
        </p:nvSpPr>
        <p:spPr/>
        <p:txBody>
          <a:bodyPr/>
          <a:lstStyle/>
          <a:p>
            <a:r>
              <a:rPr lang="tr-TR" dirty="0"/>
              <a:t>Bilgi güvenliği, kişisel verilerden kurumsal verilere kadar her şeyin korunmasını sağlar.</a:t>
            </a:r>
          </a:p>
          <a:p>
            <a:r>
              <a:rPr lang="tr-TR" b="1" dirty="0"/>
              <a:t>CIA Üçgeni</a:t>
            </a:r>
            <a:r>
              <a:rPr lang="tr-TR" dirty="0"/>
              <a:t>: Gizlilik, Bütünlük ve Erişilebilirlik ilkeleri üzerine kuruludur.</a:t>
            </a:r>
          </a:p>
          <a:p>
            <a:r>
              <a:rPr lang="tr-TR" dirty="0"/>
              <a:t>Bilgi güvenliği ihlalleri ve tehditler, bireylerin ve kurumların karşılaşabileceği ciddi risklerdir.</a:t>
            </a:r>
          </a:p>
        </p:txBody>
      </p:sp>
    </p:spTree>
    <p:extLst>
      <p:ext uri="{BB962C8B-B14F-4D97-AF65-F5344CB8AC3E}">
        <p14:creationId xmlns:p14="http://schemas.microsoft.com/office/powerpoint/2010/main" val="1559244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Teşekkürler </a:t>
            </a:r>
            <a:r>
              <a:rPr lang="tr-TR" dirty="0">
                <a:sym typeface="Wingdings" panose="05000000000000000000" pitchFamily="2" charset="2"/>
              </a:rPr>
              <a:t></a:t>
            </a:r>
            <a:endParaRPr lang="tr-TR" dirty="0"/>
          </a:p>
        </p:txBody>
      </p:sp>
      <p:sp>
        <p:nvSpPr>
          <p:cNvPr id="3" name="İçerik Yer Tutucusu 2"/>
          <p:cNvSpPr>
            <a:spLocks noGrp="1"/>
          </p:cNvSpPr>
          <p:nvPr>
            <p:ph idx="1"/>
          </p:nvPr>
        </p:nvSpPr>
        <p:spPr/>
        <p:txBody>
          <a:bodyPr/>
          <a:lstStyle/>
          <a:p>
            <a:endParaRPr lang="tr-TR"/>
          </a:p>
        </p:txBody>
      </p:sp>
    </p:spTree>
    <p:extLst>
      <p:ext uri="{BB962C8B-B14F-4D97-AF65-F5344CB8AC3E}">
        <p14:creationId xmlns:p14="http://schemas.microsoft.com/office/powerpoint/2010/main" val="3837029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187295"/>
                </a:solidFill>
              </a:rPr>
              <a:t>Bilgi Güvenliği Nedir?</a:t>
            </a:r>
          </a:p>
        </p:txBody>
      </p:sp>
      <p:sp>
        <p:nvSpPr>
          <p:cNvPr id="3" name="İçerik Yer Tutucusu 2"/>
          <p:cNvSpPr>
            <a:spLocks noGrp="1"/>
          </p:cNvSpPr>
          <p:nvPr>
            <p:ph idx="1"/>
          </p:nvPr>
        </p:nvSpPr>
        <p:spPr/>
        <p:txBody>
          <a:bodyPr/>
          <a:lstStyle/>
          <a:p>
            <a:r>
              <a:rPr lang="tr-TR" b="1" dirty="0"/>
              <a:t>Temel Konular:</a:t>
            </a:r>
            <a:endParaRPr lang="tr-TR" dirty="0"/>
          </a:p>
          <a:p>
            <a:pPr lvl="1">
              <a:buFont typeface="Wingdings" panose="05000000000000000000" pitchFamily="2" charset="2"/>
              <a:buChar char="Ø"/>
            </a:pPr>
            <a:r>
              <a:rPr lang="tr-TR" b="1" dirty="0"/>
              <a:t>Bilgi Güvenliği Tanımı</a:t>
            </a:r>
          </a:p>
          <a:p>
            <a:pPr lvl="1">
              <a:buFont typeface="Wingdings" panose="05000000000000000000" pitchFamily="2" charset="2"/>
              <a:buChar char="Ø"/>
            </a:pPr>
            <a:r>
              <a:rPr lang="tr-TR" b="1" dirty="0"/>
              <a:t>Siber Güvenlik vs. Bilgi Güvenliği</a:t>
            </a:r>
            <a:endParaRPr lang="tr-TR" dirty="0"/>
          </a:p>
          <a:p>
            <a:pPr lvl="1">
              <a:buFont typeface="Wingdings" panose="05000000000000000000" pitchFamily="2" charset="2"/>
              <a:buChar char="Ø"/>
            </a:pPr>
            <a:r>
              <a:rPr lang="tr-TR" b="1" dirty="0"/>
              <a:t>Bilgi Güvenliğinin Temel İlkeleri</a:t>
            </a:r>
            <a:endParaRPr lang="tr-TR" dirty="0"/>
          </a:p>
          <a:p>
            <a:pPr lvl="1">
              <a:buFont typeface="Wingdings" panose="05000000000000000000" pitchFamily="2" charset="2"/>
              <a:buChar char="Ø"/>
            </a:pPr>
            <a:r>
              <a:rPr lang="tr-TR" b="1" dirty="0"/>
              <a:t>Günlük Yaşamda Bilgi Güvenliği</a:t>
            </a:r>
            <a:endParaRPr lang="tr-TR" dirty="0"/>
          </a:p>
          <a:p>
            <a:pPr lvl="1">
              <a:buFont typeface="Wingdings" panose="05000000000000000000" pitchFamily="2" charset="2"/>
              <a:buChar char="Ø"/>
            </a:pPr>
            <a:r>
              <a:rPr lang="tr-TR" b="1" dirty="0"/>
              <a:t>Bilgi Güvenliği İhlalleri ve Tehditler</a:t>
            </a:r>
            <a:endParaRPr lang="tr-TR" dirty="0"/>
          </a:p>
          <a:p>
            <a:endParaRPr lang="tr-TR" dirty="0"/>
          </a:p>
        </p:txBody>
      </p:sp>
    </p:spTree>
    <p:extLst>
      <p:ext uri="{BB962C8B-B14F-4D97-AF65-F5344CB8AC3E}">
        <p14:creationId xmlns:p14="http://schemas.microsoft.com/office/powerpoint/2010/main" val="2800460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187295"/>
                </a:solidFill>
              </a:rPr>
              <a:t>Bilgi Güvenliği Nedir?</a:t>
            </a:r>
          </a:p>
        </p:txBody>
      </p:sp>
      <p:sp>
        <p:nvSpPr>
          <p:cNvPr id="3" name="İçerik Yer Tutucusu 2"/>
          <p:cNvSpPr>
            <a:spLocks noGrp="1"/>
          </p:cNvSpPr>
          <p:nvPr>
            <p:ph idx="1"/>
          </p:nvPr>
        </p:nvSpPr>
        <p:spPr/>
        <p:txBody>
          <a:bodyPr>
            <a:normAutofit/>
          </a:bodyPr>
          <a:lstStyle/>
          <a:p>
            <a:pPr marL="0" indent="0">
              <a:buNone/>
            </a:pPr>
            <a:r>
              <a:rPr lang="tr-TR" b="1" dirty="0"/>
              <a:t>Tanım:</a:t>
            </a:r>
            <a:br>
              <a:rPr lang="tr-TR" dirty="0"/>
            </a:br>
            <a:r>
              <a:rPr lang="tr-TR" dirty="0"/>
              <a:t>Bilgi güvenliği, verilerin </a:t>
            </a:r>
            <a:r>
              <a:rPr lang="tr-TR" b="1" dirty="0"/>
              <a:t>gizliliğini</a:t>
            </a:r>
            <a:r>
              <a:rPr lang="tr-TR" dirty="0"/>
              <a:t>, </a:t>
            </a:r>
            <a:r>
              <a:rPr lang="tr-TR" b="1" dirty="0"/>
              <a:t>bütünlüğünü</a:t>
            </a:r>
            <a:r>
              <a:rPr lang="tr-TR" dirty="0"/>
              <a:t> ve </a:t>
            </a:r>
            <a:r>
              <a:rPr lang="tr-TR" b="1" dirty="0"/>
              <a:t>erişilebilirliğini</a:t>
            </a:r>
            <a:r>
              <a:rPr lang="tr-TR" dirty="0"/>
              <a:t> korumak amacıyla uygulanan </a:t>
            </a:r>
            <a:r>
              <a:rPr lang="tr-TR" b="1" dirty="0"/>
              <a:t>teknik</a:t>
            </a:r>
            <a:r>
              <a:rPr lang="tr-TR" dirty="0"/>
              <a:t>, </a:t>
            </a:r>
            <a:r>
              <a:rPr lang="tr-TR" b="1" dirty="0"/>
              <a:t>yasal</a:t>
            </a:r>
            <a:r>
              <a:rPr lang="tr-TR" dirty="0"/>
              <a:t> ve </a:t>
            </a:r>
            <a:r>
              <a:rPr lang="tr-TR" b="1" dirty="0" err="1"/>
              <a:t>organizasyonel</a:t>
            </a:r>
            <a:r>
              <a:rPr lang="tr-TR" dirty="0"/>
              <a:t> önlemler bütünüdür.</a:t>
            </a:r>
          </a:p>
          <a:p>
            <a:pPr marL="0" indent="0">
              <a:buNone/>
            </a:pPr>
            <a:r>
              <a:rPr lang="tr-TR" b="1" dirty="0"/>
              <a:t>Önem:</a:t>
            </a:r>
            <a:endParaRPr lang="tr-TR" dirty="0"/>
          </a:p>
          <a:p>
            <a:pPr lvl="1">
              <a:buFont typeface="Wingdings" panose="05000000000000000000" pitchFamily="2" charset="2"/>
              <a:buChar char="Ø"/>
            </a:pPr>
            <a:r>
              <a:rPr lang="tr-TR" b="1" dirty="0"/>
              <a:t>Veri koruması</a:t>
            </a:r>
            <a:r>
              <a:rPr lang="tr-TR" dirty="0"/>
              <a:t>: Kişisel ve kurumsal verilerin güvenliğini sağlamak.</a:t>
            </a:r>
          </a:p>
          <a:p>
            <a:pPr lvl="1">
              <a:buFont typeface="Wingdings" panose="05000000000000000000" pitchFamily="2" charset="2"/>
              <a:buChar char="Ø"/>
            </a:pPr>
            <a:r>
              <a:rPr lang="tr-TR" b="1" dirty="0"/>
              <a:t>Siber suçlar</a:t>
            </a:r>
            <a:r>
              <a:rPr lang="tr-TR" dirty="0"/>
              <a:t>: Verilerin kötüye kullanımı ve hırsızlığına karşı korunma.</a:t>
            </a:r>
          </a:p>
          <a:p>
            <a:pPr lvl="1">
              <a:buFont typeface="Wingdings" panose="05000000000000000000" pitchFamily="2" charset="2"/>
              <a:buChar char="Ø"/>
            </a:pPr>
            <a:r>
              <a:rPr lang="tr-TR" b="1" dirty="0"/>
              <a:t>Hizmet sürekliliği</a:t>
            </a:r>
            <a:r>
              <a:rPr lang="tr-TR" dirty="0"/>
              <a:t>: Kurumların faaliyetlerinin kesintisiz sürmesini sağlamak.</a:t>
            </a:r>
          </a:p>
        </p:txBody>
      </p:sp>
    </p:spTree>
    <p:extLst>
      <p:ext uri="{BB962C8B-B14F-4D97-AF65-F5344CB8AC3E}">
        <p14:creationId xmlns:p14="http://schemas.microsoft.com/office/powerpoint/2010/main" val="1479026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b="1" dirty="0">
                <a:solidFill>
                  <a:srgbClr val="187295"/>
                </a:solidFill>
              </a:rPr>
              <a:t>Siber Güvenlik Nedir?</a:t>
            </a:r>
          </a:p>
        </p:txBody>
      </p:sp>
      <p:sp>
        <p:nvSpPr>
          <p:cNvPr id="3" name="İçerik Yer Tutucusu 2"/>
          <p:cNvSpPr>
            <a:spLocks noGrp="1"/>
          </p:cNvSpPr>
          <p:nvPr>
            <p:ph idx="1"/>
          </p:nvPr>
        </p:nvSpPr>
        <p:spPr>
          <a:xfrm>
            <a:off x="838200" y="1453662"/>
            <a:ext cx="10515600" cy="4723301"/>
          </a:xfrm>
        </p:spPr>
        <p:txBody>
          <a:bodyPr>
            <a:normAutofit/>
          </a:bodyPr>
          <a:lstStyle/>
          <a:p>
            <a:pPr marL="0" indent="0">
              <a:buNone/>
            </a:pPr>
            <a:r>
              <a:rPr lang="tr-TR" b="1" dirty="0"/>
              <a:t>Siber güvenlik</a:t>
            </a:r>
            <a:r>
              <a:rPr lang="tr-TR" dirty="0"/>
              <a:t>, dijital sistemleri, ağları, yazılımları ve verileri, kötü niyetli saldırılar, izinsiz erişimler ve diğer siber tehditlerden koruma sürecidir. Bu, veri güvenliği, ağ güvenliği, uygulama güvenliği ve kullanıcı güvenliğini içerir. </a:t>
            </a:r>
            <a:r>
              <a:rPr lang="tr-TR" b="1" dirty="0"/>
              <a:t>Siber güvenlik</a:t>
            </a:r>
            <a:r>
              <a:rPr lang="tr-TR" dirty="0"/>
              <a:t>, bilgi güvenliğinin bir alt kümesidir.</a:t>
            </a:r>
          </a:p>
        </p:txBody>
      </p:sp>
      <p:sp>
        <p:nvSpPr>
          <p:cNvPr id="7" name="Oval 6"/>
          <p:cNvSpPr/>
          <p:nvPr/>
        </p:nvSpPr>
        <p:spPr>
          <a:xfrm>
            <a:off x="6720254" y="3695569"/>
            <a:ext cx="3540369" cy="2427776"/>
          </a:xfrm>
          <a:prstGeom prst="ellipse">
            <a:avLst/>
          </a:prstGeom>
          <a:solidFill>
            <a:schemeClr val="bg2">
              <a:lumMod val="9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Metin kutusu 7"/>
          <p:cNvSpPr txBox="1"/>
          <p:nvPr/>
        </p:nvSpPr>
        <p:spPr>
          <a:xfrm>
            <a:off x="7564314" y="3326237"/>
            <a:ext cx="1840524" cy="369332"/>
          </a:xfrm>
          <a:prstGeom prst="rect">
            <a:avLst/>
          </a:prstGeom>
          <a:noFill/>
        </p:spPr>
        <p:txBody>
          <a:bodyPr wrap="square" rtlCol="0">
            <a:spAutoFit/>
          </a:bodyPr>
          <a:lstStyle/>
          <a:p>
            <a:r>
              <a:rPr lang="tr-TR" b="1" dirty="0">
                <a:latin typeface="Arial" panose="020B0604020202020204" pitchFamily="34" charset="0"/>
                <a:cs typeface="Arial" panose="020B0604020202020204" pitchFamily="34" charset="0"/>
              </a:rPr>
              <a:t>Bilgi Güvenliği</a:t>
            </a:r>
          </a:p>
        </p:txBody>
      </p:sp>
      <p:sp>
        <p:nvSpPr>
          <p:cNvPr id="9" name="Oval 8"/>
          <p:cNvSpPr/>
          <p:nvPr/>
        </p:nvSpPr>
        <p:spPr>
          <a:xfrm>
            <a:off x="7564314" y="4784106"/>
            <a:ext cx="926124" cy="785125"/>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Metin kutusu 9"/>
          <p:cNvSpPr txBox="1"/>
          <p:nvPr/>
        </p:nvSpPr>
        <p:spPr>
          <a:xfrm>
            <a:off x="7206761" y="4445552"/>
            <a:ext cx="1641230" cy="338554"/>
          </a:xfrm>
          <a:prstGeom prst="rect">
            <a:avLst/>
          </a:prstGeom>
          <a:noFill/>
        </p:spPr>
        <p:txBody>
          <a:bodyPr wrap="square" rtlCol="0">
            <a:spAutoFit/>
          </a:bodyPr>
          <a:lstStyle/>
          <a:p>
            <a:r>
              <a:rPr lang="tr-TR" sz="1600" b="1" dirty="0">
                <a:solidFill>
                  <a:schemeClr val="accent1">
                    <a:lumMod val="75000"/>
                  </a:schemeClr>
                </a:solidFill>
                <a:latin typeface="Arial" panose="020B0604020202020204" pitchFamily="34" charset="0"/>
                <a:cs typeface="Arial" panose="020B0604020202020204" pitchFamily="34" charset="0"/>
              </a:rPr>
              <a:t>Siber Güvenlik</a:t>
            </a:r>
          </a:p>
        </p:txBody>
      </p:sp>
    </p:spTree>
    <p:extLst>
      <p:ext uri="{BB962C8B-B14F-4D97-AF65-F5344CB8AC3E}">
        <p14:creationId xmlns:p14="http://schemas.microsoft.com/office/powerpoint/2010/main" val="97374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187295"/>
                </a:solidFill>
              </a:rPr>
              <a:t>Siber Güvenliği vs. Bilgi Güvenliği</a:t>
            </a:r>
          </a:p>
        </p:txBody>
      </p:sp>
      <p:sp>
        <p:nvSpPr>
          <p:cNvPr id="3" name="İçerik Yer Tutucusu 2"/>
          <p:cNvSpPr>
            <a:spLocks noGrp="1"/>
          </p:cNvSpPr>
          <p:nvPr>
            <p:ph idx="1"/>
          </p:nvPr>
        </p:nvSpPr>
        <p:spPr/>
        <p:txBody>
          <a:bodyPr>
            <a:normAutofit/>
          </a:bodyPr>
          <a:lstStyle/>
          <a:p>
            <a:pPr marL="0" indent="0">
              <a:buNone/>
            </a:pPr>
            <a:r>
              <a:rPr lang="tr-TR" sz="2400" dirty="0"/>
              <a:t>Bilgi güvenliği, izinsiz erişim, kullanım, ifşa, bozulma, değişiklik veya yok olma gibi riskleri azaltarak bilgilerin korunması pratiğidir. Siber güvenlik, bilgi güvenliğinin bir alt kümesi olup, dijital sistemler ve verilerin siber tehditlere karşı korunmasına odaklanır.</a:t>
            </a:r>
          </a:p>
        </p:txBody>
      </p:sp>
      <p:graphicFrame>
        <p:nvGraphicFramePr>
          <p:cNvPr id="4" name="Tablo 3"/>
          <p:cNvGraphicFramePr>
            <a:graphicFrameLocks noGrp="1"/>
          </p:cNvGraphicFramePr>
          <p:nvPr>
            <p:extLst>
              <p:ext uri="{D42A27DB-BD31-4B8C-83A1-F6EECF244321}">
                <p14:modId xmlns:p14="http://schemas.microsoft.com/office/powerpoint/2010/main" val="2233362692"/>
              </p:ext>
            </p:extLst>
          </p:nvPr>
        </p:nvGraphicFramePr>
        <p:xfrm>
          <a:off x="838200" y="3555816"/>
          <a:ext cx="10515600" cy="1637504"/>
        </p:xfrm>
        <a:graphic>
          <a:graphicData uri="http://schemas.openxmlformats.org/drawingml/2006/table">
            <a:tbl>
              <a:tblPr/>
              <a:tblGrid>
                <a:gridCol w="3505200">
                  <a:extLst>
                    <a:ext uri="{9D8B030D-6E8A-4147-A177-3AD203B41FA5}">
                      <a16:colId xmlns:a16="http://schemas.microsoft.com/office/drawing/2014/main" val="1433002460"/>
                    </a:ext>
                  </a:extLst>
                </a:gridCol>
                <a:gridCol w="3505200">
                  <a:extLst>
                    <a:ext uri="{9D8B030D-6E8A-4147-A177-3AD203B41FA5}">
                      <a16:colId xmlns:a16="http://schemas.microsoft.com/office/drawing/2014/main" val="3170215937"/>
                    </a:ext>
                  </a:extLst>
                </a:gridCol>
                <a:gridCol w="3505200">
                  <a:extLst>
                    <a:ext uri="{9D8B030D-6E8A-4147-A177-3AD203B41FA5}">
                      <a16:colId xmlns:a16="http://schemas.microsoft.com/office/drawing/2014/main" val="759613452"/>
                    </a:ext>
                  </a:extLst>
                </a:gridCol>
              </a:tblGrid>
              <a:tr h="409376">
                <a:tc>
                  <a:txBody>
                    <a:bodyPr/>
                    <a:lstStyle/>
                    <a:p>
                      <a:r>
                        <a:rPr lang="tr-TR" dirty="0"/>
                        <a:t>Kriter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tr-TR" dirty="0"/>
                        <a:t>Bilgi Güvenliği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tr-TR" dirty="0"/>
                        <a:t>Siber Güvenlik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376504667"/>
                  </a:ext>
                </a:extLst>
              </a:tr>
              <a:tr h="409376">
                <a:tc>
                  <a:txBody>
                    <a:bodyPr/>
                    <a:lstStyle/>
                    <a:p>
                      <a:r>
                        <a:rPr lang="tr-TR" dirty="0"/>
                        <a:t>Kapsam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tr-TR" dirty="0"/>
                        <a:t>Fiziksel + dijital bilgiler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t>Sadece dijital bilgiler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3088341"/>
                  </a:ext>
                </a:extLst>
              </a:tr>
              <a:tr h="409376">
                <a:tc>
                  <a:txBody>
                    <a:bodyPr/>
                    <a:lstStyle/>
                    <a:p>
                      <a:r>
                        <a:rPr lang="tr-TR" dirty="0"/>
                        <a:t>Tehdit Kaynağı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tr-TR" dirty="0"/>
                        <a:t>Fiziksel hırsızlık, yangın, </a:t>
                      </a:r>
                      <a:r>
                        <a:rPr lang="tr-TR" dirty="0" err="1"/>
                        <a:t>hack</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t>Virüsler, siber saldırılar, </a:t>
                      </a:r>
                      <a:r>
                        <a:rPr lang="tr-TR" dirty="0" err="1"/>
                        <a:t>phishing</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7290360"/>
                  </a:ext>
                </a:extLst>
              </a:tr>
              <a:tr h="409376">
                <a:tc>
                  <a:txBody>
                    <a:bodyPr/>
                    <a:lstStyle/>
                    <a:p>
                      <a:r>
                        <a:rPr lang="tr-TR" dirty="0"/>
                        <a:t>Örnek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tr-TR" dirty="0"/>
                        <a:t>Dosya odası güvenliği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tr-TR" dirty="0"/>
                        <a:t>Ağ güvenliği, firewall, </a:t>
                      </a:r>
                      <a:r>
                        <a:rPr lang="tr-TR" dirty="0" err="1"/>
                        <a:t>antivirüs</a:t>
                      </a:r>
                      <a:endParaRPr lang="tr-T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6250420"/>
                  </a:ext>
                </a:extLst>
              </a:tr>
            </a:tbl>
          </a:graphicData>
        </a:graphic>
      </p:graphicFrame>
    </p:spTree>
    <p:extLst>
      <p:ext uri="{BB962C8B-B14F-4D97-AF65-F5344CB8AC3E}">
        <p14:creationId xmlns:p14="http://schemas.microsoft.com/office/powerpoint/2010/main" val="361779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187295"/>
                </a:solidFill>
              </a:rPr>
              <a:t>Örnekler:</a:t>
            </a:r>
            <a:endParaRPr lang="tr-TR" dirty="0">
              <a:solidFill>
                <a:srgbClr val="187295"/>
              </a:solidFill>
            </a:endParaRPr>
          </a:p>
        </p:txBody>
      </p:sp>
      <p:sp>
        <p:nvSpPr>
          <p:cNvPr id="3" name="İçerik Yer Tutucusu 2"/>
          <p:cNvSpPr>
            <a:spLocks noGrp="1"/>
          </p:cNvSpPr>
          <p:nvPr>
            <p:ph idx="1"/>
          </p:nvPr>
        </p:nvSpPr>
        <p:spPr/>
        <p:txBody>
          <a:bodyPr>
            <a:normAutofit fontScale="92500" lnSpcReduction="20000"/>
          </a:bodyPr>
          <a:lstStyle/>
          <a:p>
            <a:pPr>
              <a:buFont typeface="Wingdings" panose="05000000000000000000" pitchFamily="2" charset="2"/>
              <a:buChar char="Ø"/>
            </a:pPr>
            <a:r>
              <a:rPr lang="tr-TR" b="1" dirty="0"/>
              <a:t>Sosyal Medyada Paylaşılan Kişisel Veriler</a:t>
            </a:r>
            <a:r>
              <a:rPr lang="tr-TR" dirty="0"/>
              <a:t>: Günümüzde kişisel verilerin güvenliği, herkesin günlük hayatında doğrudan etkilenebileceği bir konu.</a:t>
            </a:r>
          </a:p>
          <a:p>
            <a:pPr>
              <a:buFont typeface="Wingdings" panose="05000000000000000000" pitchFamily="2" charset="2"/>
              <a:buChar char="Ø"/>
            </a:pPr>
            <a:r>
              <a:rPr lang="tr-TR" b="1" dirty="0"/>
              <a:t>Akıllı Ev Cihazlarının Güvenlik Açıkları: </a:t>
            </a:r>
            <a:r>
              <a:rPr lang="tr-TR" dirty="0"/>
              <a:t>2016 yılında yaşanan </a:t>
            </a:r>
            <a:r>
              <a:rPr lang="tr-TR" b="1" dirty="0" err="1"/>
              <a:t>Mirai</a:t>
            </a:r>
            <a:r>
              <a:rPr lang="tr-TR" b="1" dirty="0"/>
              <a:t> </a:t>
            </a:r>
            <a:r>
              <a:rPr lang="tr-TR" b="1" dirty="0" err="1"/>
              <a:t>Botnet</a:t>
            </a:r>
            <a:r>
              <a:rPr lang="tr-TR" b="1" dirty="0"/>
              <a:t> saldırısı</a:t>
            </a:r>
            <a:r>
              <a:rPr lang="tr-TR" dirty="0"/>
              <a:t>, milyonlarca internet bağlantılı cihazın (akıllı kameralar, modemler, </a:t>
            </a:r>
            <a:r>
              <a:rPr lang="tr-TR" dirty="0" err="1"/>
              <a:t>DVR’lar</a:t>
            </a:r>
            <a:r>
              <a:rPr lang="tr-TR" dirty="0"/>
              <a:t>) zayıf parolalar nedeniyle ele geçirilip devasa bir siber saldırı için kullanıldığını gösterdi. Bu saldırı sonucunda, Twitter, Netflix, </a:t>
            </a:r>
            <a:r>
              <a:rPr lang="tr-TR" dirty="0" err="1"/>
              <a:t>Reddit</a:t>
            </a:r>
            <a:r>
              <a:rPr lang="tr-TR" dirty="0"/>
              <a:t> gibi büyük platformlar saatlerce erişilemez hale geldi. Bu olay, sıradan bir ev kamerasının bile küresel çapta bir bilgi güvenliği sorununa yol açabileceğini gösterdi.</a:t>
            </a:r>
          </a:p>
          <a:p>
            <a:pPr>
              <a:buFont typeface="Wingdings" panose="05000000000000000000" pitchFamily="2" charset="2"/>
              <a:buChar char="Ø"/>
            </a:pPr>
            <a:r>
              <a:rPr lang="tr-TR" b="1" dirty="0"/>
              <a:t>Oyun Hesapları Üzerinden Veri Sızıntısı: </a:t>
            </a:r>
            <a:r>
              <a:rPr lang="tr-TR" dirty="0"/>
              <a:t>2020 yılında bir popüler oyun platformuna yapılan saldırıda, </a:t>
            </a:r>
            <a:r>
              <a:rPr lang="tr-TR" b="1" dirty="0"/>
              <a:t>300.000’den fazla kullanıcının e-posta ve şifre bilgileri sızdırıldı</a:t>
            </a:r>
            <a:r>
              <a:rPr lang="tr-TR" dirty="0"/>
              <a:t>. Bu bilgiler, daha sonra farklı platformlarda da denenerek kişisel hesapların ele geçirilmesine neden oldu. </a:t>
            </a:r>
          </a:p>
        </p:txBody>
      </p:sp>
    </p:spTree>
    <p:extLst>
      <p:ext uri="{BB962C8B-B14F-4D97-AF65-F5344CB8AC3E}">
        <p14:creationId xmlns:p14="http://schemas.microsoft.com/office/powerpoint/2010/main" val="1019865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187295"/>
                </a:solidFill>
              </a:rPr>
              <a:t>Bilgi Güvenliğinin Temel İlkeleri (CIA Üçgeni)</a:t>
            </a:r>
          </a:p>
        </p:txBody>
      </p:sp>
      <p:sp>
        <p:nvSpPr>
          <p:cNvPr id="3" name="İçerik Yer Tutucusu 2"/>
          <p:cNvSpPr>
            <a:spLocks noGrp="1"/>
          </p:cNvSpPr>
          <p:nvPr>
            <p:ph idx="1"/>
          </p:nvPr>
        </p:nvSpPr>
        <p:spPr>
          <a:xfrm>
            <a:off x="838200" y="2010976"/>
            <a:ext cx="10515600" cy="4351338"/>
          </a:xfrm>
        </p:spPr>
        <p:txBody>
          <a:bodyPr>
            <a:normAutofit/>
          </a:bodyPr>
          <a:lstStyle/>
          <a:p>
            <a:pPr marL="0" indent="0">
              <a:buNone/>
            </a:pPr>
            <a:r>
              <a:rPr lang="tr-TR" b="1" dirty="0"/>
              <a:t>CIA Üçgeni</a:t>
            </a:r>
            <a:r>
              <a:rPr lang="tr-TR" dirty="0"/>
              <a:t>, bilgi güvenliğini sağlamak için temel ilkeleri tanımlar: </a:t>
            </a:r>
            <a:r>
              <a:rPr lang="tr-TR" b="1" dirty="0"/>
              <a:t>Gizlilik</a:t>
            </a:r>
            <a:r>
              <a:rPr lang="tr-TR" dirty="0"/>
              <a:t>, </a:t>
            </a:r>
            <a:r>
              <a:rPr lang="tr-TR" b="1" dirty="0"/>
              <a:t>Bütünlük</a:t>
            </a:r>
            <a:r>
              <a:rPr lang="tr-TR" dirty="0"/>
              <a:t> ve </a:t>
            </a:r>
            <a:r>
              <a:rPr lang="tr-TR" b="1" dirty="0"/>
              <a:t>Erişilebilirlik</a:t>
            </a:r>
            <a:r>
              <a:rPr lang="tr-TR" dirty="0"/>
              <a:t>.</a:t>
            </a:r>
            <a:endParaRPr lang="tr-TR" b="1" dirty="0"/>
          </a:p>
          <a:p>
            <a:pPr marL="514350" indent="-514350">
              <a:buFont typeface="+mj-lt"/>
              <a:buAutoNum type="arabicPeriod"/>
            </a:pPr>
            <a:r>
              <a:rPr lang="tr-TR" dirty="0"/>
              <a:t>Gizlilik (</a:t>
            </a:r>
            <a:r>
              <a:rPr lang="tr-TR" dirty="0" err="1"/>
              <a:t>Confidentiality</a:t>
            </a:r>
            <a:r>
              <a:rPr lang="tr-TR" dirty="0"/>
              <a:t>)</a:t>
            </a:r>
          </a:p>
          <a:p>
            <a:pPr marL="514350" indent="-514350">
              <a:buFont typeface="+mj-lt"/>
              <a:buAutoNum type="arabicPeriod"/>
            </a:pPr>
            <a:r>
              <a:rPr lang="tr-TR" dirty="0"/>
              <a:t>Bütünlük (</a:t>
            </a:r>
            <a:r>
              <a:rPr lang="tr-TR" dirty="0" err="1"/>
              <a:t>Integrity</a:t>
            </a:r>
            <a:r>
              <a:rPr lang="tr-TR" dirty="0"/>
              <a:t>)</a:t>
            </a:r>
          </a:p>
          <a:p>
            <a:pPr marL="514350" indent="-514350">
              <a:buFont typeface="+mj-lt"/>
              <a:buAutoNum type="arabicPeriod"/>
            </a:pPr>
            <a:r>
              <a:rPr lang="tr-TR" dirty="0"/>
              <a:t>Erişilebilirlik (</a:t>
            </a:r>
            <a:r>
              <a:rPr lang="tr-TR" dirty="0" err="1"/>
              <a:t>Availability</a:t>
            </a:r>
            <a:r>
              <a:rPr lang="tr-TR" dirty="0"/>
              <a:t>)</a:t>
            </a:r>
            <a:br>
              <a:rPr lang="tr-TR" dirty="0"/>
            </a:br>
            <a:endParaRPr lang="tr-TR" dirty="0"/>
          </a:p>
          <a:p>
            <a:endParaRPr lang="tr-TR" dirty="0"/>
          </a:p>
        </p:txBody>
      </p:sp>
    </p:spTree>
    <p:extLst>
      <p:ext uri="{BB962C8B-B14F-4D97-AF65-F5344CB8AC3E}">
        <p14:creationId xmlns:p14="http://schemas.microsoft.com/office/powerpoint/2010/main" val="4236165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solidFill>
                  <a:srgbClr val="187295"/>
                </a:solidFill>
              </a:rPr>
              <a:t>🔒 Gizlilik (</a:t>
            </a:r>
            <a:r>
              <a:rPr lang="tr-TR" b="1" dirty="0" err="1">
                <a:solidFill>
                  <a:srgbClr val="187295"/>
                </a:solidFill>
              </a:rPr>
              <a:t>Confidentiality</a:t>
            </a:r>
            <a:r>
              <a:rPr lang="tr-TR" b="1" dirty="0">
                <a:solidFill>
                  <a:srgbClr val="187295"/>
                </a:solidFill>
              </a:rPr>
              <a:t>)</a:t>
            </a:r>
          </a:p>
        </p:txBody>
      </p:sp>
      <p:sp>
        <p:nvSpPr>
          <p:cNvPr id="3" name="İçerik Yer Tutucusu 2"/>
          <p:cNvSpPr>
            <a:spLocks noGrp="1"/>
          </p:cNvSpPr>
          <p:nvPr>
            <p:ph idx="1"/>
          </p:nvPr>
        </p:nvSpPr>
        <p:spPr/>
        <p:txBody>
          <a:bodyPr>
            <a:normAutofit lnSpcReduction="10000"/>
          </a:bodyPr>
          <a:lstStyle/>
          <a:p>
            <a:pPr marL="0" indent="0">
              <a:buNone/>
            </a:pPr>
            <a:r>
              <a:rPr lang="tr-TR" b="1" dirty="0"/>
              <a:t>Nedir?</a:t>
            </a:r>
            <a:br>
              <a:rPr lang="tr-TR" dirty="0"/>
            </a:br>
            <a:r>
              <a:rPr lang="tr-TR" dirty="0"/>
              <a:t>Bilgilerin sadece yetkili kişiler tarafından görülmesi ve erişilmesi anlamına gelir. Başkalarının erişmemesi için önlemler alınır.</a:t>
            </a:r>
          </a:p>
          <a:p>
            <a:pPr marL="0" indent="0">
              <a:buNone/>
            </a:pPr>
            <a:r>
              <a:rPr lang="tr-TR" b="1" dirty="0"/>
              <a:t>Günlük Hayattan Örnek:</a:t>
            </a:r>
            <a:endParaRPr lang="tr-TR" dirty="0"/>
          </a:p>
          <a:p>
            <a:pPr lvl="1">
              <a:buFont typeface="Wingdings" panose="05000000000000000000" pitchFamily="2" charset="2"/>
              <a:buChar char="Ø"/>
            </a:pPr>
            <a:r>
              <a:rPr lang="tr-TR" dirty="0" err="1"/>
              <a:t>WhatsApp</a:t>
            </a:r>
            <a:r>
              <a:rPr lang="tr-TR" dirty="0"/>
              <a:t> mesajlarının uçtan uca şifrelenmesi, sadece gönderici ve alıcının okuyabilmesi için yapılır.</a:t>
            </a:r>
          </a:p>
          <a:p>
            <a:pPr lvl="1">
              <a:buFont typeface="Wingdings" panose="05000000000000000000" pitchFamily="2" charset="2"/>
              <a:buChar char="Ø"/>
            </a:pPr>
            <a:r>
              <a:rPr lang="tr-TR" dirty="0"/>
              <a:t>Banka hesabınıza girişte iki faktörlü kimlik doğrulama kullanmak (şifre + telefon kodu) gizliliği artırır.</a:t>
            </a:r>
          </a:p>
          <a:p>
            <a:pPr marL="0" indent="0">
              <a:buNone/>
            </a:pPr>
            <a:r>
              <a:rPr lang="tr-TR" b="1" dirty="0"/>
              <a:t>Gerçek Hayat Senaryosu:</a:t>
            </a:r>
            <a:br>
              <a:rPr lang="tr-TR" dirty="0"/>
            </a:br>
            <a:r>
              <a:rPr lang="tr-TR" dirty="0"/>
              <a:t>E-posta hesabınızda banka bilgilerinizi içeren bir belge var. Şifre güçlü değilse biri kolayca girip o dosyaları görebilir. Bu gizliliğin ihlalidir.</a:t>
            </a:r>
          </a:p>
          <a:p>
            <a:endParaRPr lang="tr-TR" dirty="0"/>
          </a:p>
        </p:txBody>
      </p:sp>
    </p:spTree>
    <p:extLst>
      <p:ext uri="{BB962C8B-B14F-4D97-AF65-F5344CB8AC3E}">
        <p14:creationId xmlns:p14="http://schemas.microsoft.com/office/powerpoint/2010/main" val="2555097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187295"/>
                </a:solidFill>
              </a:rPr>
              <a:t>⚪</a:t>
            </a:r>
            <a:r>
              <a:rPr lang="tr-TR" b="1" dirty="0">
                <a:solidFill>
                  <a:srgbClr val="187295"/>
                </a:solidFill>
              </a:rPr>
              <a:t>Bütünlük (</a:t>
            </a:r>
            <a:r>
              <a:rPr lang="tr-TR" b="1" dirty="0" err="1">
                <a:solidFill>
                  <a:srgbClr val="187295"/>
                </a:solidFill>
              </a:rPr>
              <a:t>Integrity</a:t>
            </a:r>
            <a:r>
              <a:rPr lang="tr-TR" b="1" dirty="0">
                <a:solidFill>
                  <a:srgbClr val="187295"/>
                </a:solidFill>
              </a:rPr>
              <a:t>)</a:t>
            </a:r>
          </a:p>
        </p:txBody>
      </p:sp>
      <p:sp>
        <p:nvSpPr>
          <p:cNvPr id="3" name="İçerik Yer Tutucusu 2"/>
          <p:cNvSpPr>
            <a:spLocks noGrp="1"/>
          </p:cNvSpPr>
          <p:nvPr>
            <p:ph idx="1"/>
          </p:nvPr>
        </p:nvSpPr>
        <p:spPr/>
        <p:txBody>
          <a:bodyPr>
            <a:normAutofit lnSpcReduction="10000"/>
          </a:bodyPr>
          <a:lstStyle/>
          <a:p>
            <a:pPr marL="0" indent="0">
              <a:buNone/>
            </a:pPr>
            <a:r>
              <a:rPr lang="tr-TR" b="1" dirty="0"/>
              <a:t>Nedir?</a:t>
            </a:r>
            <a:br>
              <a:rPr lang="tr-TR" dirty="0"/>
            </a:br>
            <a:r>
              <a:rPr lang="tr-TR" dirty="0"/>
              <a:t>Verinin doğru ve eksiksiz olması; izinsiz değiştirilmemesi demektir. Yani veri "olması gerektiği gibi" kalır.</a:t>
            </a:r>
          </a:p>
          <a:p>
            <a:pPr marL="0" indent="0">
              <a:buNone/>
            </a:pPr>
            <a:r>
              <a:rPr lang="tr-TR" b="1" dirty="0"/>
              <a:t>Günlük Hayattan Örnek:</a:t>
            </a:r>
            <a:endParaRPr lang="tr-TR" dirty="0"/>
          </a:p>
          <a:p>
            <a:pPr lvl="1">
              <a:buFont typeface="Wingdings" panose="05000000000000000000" pitchFamily="2" charset="2"/>
              <a:buChar char="Ø"/>
            </a:pPr>
            <a:r>
              <a:rPr lang="tr-TR" dirty="0"/>
              <a:t>Bir e-postaya ek olarak gönderdiğiniz sözleşme dosyasının, karşı tarafa tam ve değiştirilmemiş şekilde ulaşması.</a:t>
            </a:r>
          </a:p>
          <a:p>
            <a:pPr lvl="1">
              <a:buFont typeface="Wingdings" panose="05000000000000000000" pitchFamily="2" charset="2"/>
              <a:buChar char="Ø"/>
            </a:pPr>
            <a:r>
              <a:rPr lang="tr-TR" dirty="0"/>
              <a:t>Online ödeme sırasında miktarın değişmeden (örneğin 100₺ yerine yanlışlıkla 1000₺ olmaması gibi) karşıya iletilmesi.</a:t>
            </a:r>
          </a:p>
          <a:p>
            <a:pPr marL="0" indent="0">
              <a:buNone/>
            </a:pPr>
            <a:r>
              <a:rPr lang="tr-TR" b="1" dirty="0"/>
              <a:t>Gerçek Hayat Senaryosu:</a:t>
            </a:r>
            <a:br>
              <a:rPr lang="tr-TR" dirty="0"/>
            </a:br>
            <a:r>
              <a:rPr lang="tr-TR" dirty="0"/>
              <a:t>Bir öğrenci ödevini öğretmenine e-posta ile gönderdi. Ancak dosya bozulmuş ya da içeriği değiştirilmiş. Bu bütünlük sorunudur.</a:t>
            </a:r>
          </a:p>
          <a:p>
            <a:endParaRPr lang="tr-TR" dirty="0"/>
          </a:p>
        </p:txBody>
      </p:sp>
    </p:spTree>
    <p:extLst>
      <p:ext uri="{BB962C8B-B14F-4D97-AF65-F5344CB8AC3E}">
        <p14:creationId xmlns:p14="http://schemas.microsoft.com/office/powerpoint/2010/main" val="357437286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949</Words>
  <Application>Microsoft Office PowerPoint</Application>
  <PresentationFormat>Geniş ekran</PresentationFormat>
  <Paragraphs>107</Paragraphs>
  <Slides>15</Slides>
  <Notes>13</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15</vt:i4>
      </vt:variant>
    </vt:vector>
  </HeadingPairs>
  <TitlesOfParts>
    <vt:vector size="20" baseType="lpstr">
      <vt:lpstr>Arial</vt:lpstr>
      <vt:lpstr>Calibri</vt:lpstr>
      <vt:lpstr>Calibri Light</vt:lpstr>
      <vt:lpstr>Wingdings</vt:lpstr>
      <vt:lpstr>Office Teması</vt:lpstr>
      <vt:lpstr>Bilgi Güvenliğine Giriş</vt:lpstr>
      <vt:lpstr>Bilgi Güvenliği Nedir?</vt:lpstr>
      <vt:lpstr>Bilgi Güvenliği Nedir?</vt:lpstr>
      <vt:lpstr>Siber Güvenlik Nedir?</vt:lpstr>
      <vt:lpstr>Siber Güvenliği vs. Bilgi Güvenliği</vt:lpstr>
      <vt:lpstr>Örnekler:</vt:lpstr>
      <vt:lpstr>Bilgi Güvenliğinin Temel İlkeleri (CIA Üçgeni)</vt:lpstr>
      <vt:lpstr>🔒 Gizlilik (Confidentiality)</vt:lpstr>
      <vt:lpstr>⚪Bütünlük (Integrity)</vt:lpstr>
      <vt:lpstr>📶 Erişilebilirlik (Availability)</vt:lpstr>
      <vt:lpstr>CIA Üçgeni: Bilgi Güvenliğinin Temel Taşları</vt:lpstr>
      <vt:lpstr>Bilgi Güvenliği İhlalleri ve Tehditler</vt:lpstr>
      <vt:lpstr>Günlük Hayatta Bilgi Güvenliği</vt:lpstr>
      <vt:lpstr>Özet ve Anahtar Çıkarımlar</vt:lpstr>
      <vt:lpstr>Teşekkürler </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Bilgi Güvenliğine Giriş</dc:title>
  <cp:revision>140</cp:revision>
  <dcterms:created xsi:type="dcterms:W3CDTF">2024-11-15T12:02:22Z</dcterms:created>
  <dcterms:modified xsi:type="dcterms:W3CDTF">2025-06-20T11:15:47Z</dcterms:modified>
</cp:coreProperties>
</file>