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1" r:id="rId11"/>
    <p:sldId id="273" r:id="rId12"/>
    <p:sldId id="272" r:id="rId13"/>
    <p:sldId id="264" r:id="rId14"/>
    <p:sldId id="265" r:id="rId15"/>
    <p:sldId id="266" r:id="rId16"/>
    <p:sldId id="267" r:id="rId17"/>
    <p:sldId id="270" r:id="rId18"/>
    <p:sldId id="27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50340" autoAdjust="0"/>
  </p:normalViewPr>
  <p:slideViewPr>
    <p:cSldViewPr snapToGrid="0" showGuides="1">
      <p:cViewPr varScale="1">
        <p:scale>
          <a:sx n="55" d="100"/>
          <a:sy n="55" d="100"/>
        </p:scale>
        <p:origin x="27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DBB2A-14D5-42B7-B477-4BB7F9F763F4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C98F-71BC-4A8C-B247-F54BC2FACE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98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818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46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69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9910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917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907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167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5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293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67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39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75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4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06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5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07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C98F-71BC-4A8C-B247-F54BC2FACEF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36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47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8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42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 descr="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3BDBE5F-95C0-17BE-528E-EDC3BF4A88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"/>
            <a:ext cx="12176760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01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6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88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09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76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75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6A8D-E066-47C7-9328-17354174262C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E6B63-E40E-44F8-B3D1-AC276A895B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91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su, yüzme, açık mavi, su alt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DA8D111-C3BB-CDAC-A5D2-E76FBBF01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76760" cy="686659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Siber Tehditler ve Saldırılar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Yaygın siber tehditler ve saldırı türlerini öğrenmek ve bunların bilgi güvenliği üzerindeki etkilerini anlamak.</a:t>
            </a:r>
          </a:p>
        </p:txBody>
      </p:sp>
    </p:spTree>
    <p:extLst>
      <p:ext uri="{BB962C8B-B14F-4D97-AF65-F5344CB8AC3E}">
        <p14:creationId xmlns:p14="http://schemas.microsoft.com/office/powerpoint/2010/main" val="134049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Siber Saldırılar Nasıl Gerçekleşir?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tr-TR" b="1" dirty="0"/>
              <a:t>Fidye Yazılımı Dağıtımı:</a:t>
            </a:r>
          </a:p>
          <a:p>
            <a:pPr marL="0" indent="0">
              <a:buNone/>
            </a:pPr>
            <a:r>
              <a:rPr lang="tr-TR" b="1" dirty="0"/>
              <a:t>      </a:t>
            </a:r>
            <a:r>
              <a:rPr lang="tr-TR" dirty="0"/>
              <a:t>Fidye yazılımı genellikle şu şekilde dağıtılır;</a:t>
            </a:r>
            <a:endParaRPr lang="tr-TR" sz="2400" dirty="0"/>
          </a:p>
          <a:p>
            <a:pPr lvl="1"/>
            <a:r>
              <a:rPr lang="tr-TR" b="1" dirty="0"/>
              <a:t>Kötü Amaçlı Ekler:</a:t>
            </a:r>
            <a:r>
              <a:rPr lang="tr-TR" dirty="0"/>
              <a:t> Zararsız görünen belgeler veya dosyalar, açıldığında fidye yazılımı yükler.</a:t>
            </a:r>
            <a:endParaRPr lang="tr-TR" sz="2000" dirty="0"/>
          </a:p>
          <a:p>
            <a:pPr marL="914400" lvl="2" indent="0">
              <a:buNone/>
            </a:pPr>
            <a:r>
              <a:rPr lang="tr-TR" b="1" dirty="0"/>
              <a:t>Örnek:</a:t>
            </a:r>
            <a:r>
              <a:rPr lang="tr-TR" dirty="0"/>
              <a:t> Görünüşte zararsız bir Word belgesi, açıldığında fidye yazılımını bilgisayara yükler.</a:t>
            </a:r>
            <a:endParaRPr lang="tr-TR" sz="1200" dirty="0"/>
          </a:p>
          <a:p>
            <a:pPr lvl="1"/>
            <a:r>
              <a:rPr lang="tr-TR" b="1" dirty="0"/>
              <a:t>Kötü Amaçlı Bağlantılar:</a:t>
            </a:r>
            <a:r>
              <a:rPr lang="tr-TR" dirty="0"/>
              <a:t> E-posta veya mesajlarda yer alan bağlantılar, kötü amaçlı web sitelerine yönlendirir ve fidye yazılımını indirir.</a:t>
            </a:r>
            <a:endParaRPr lang="tr-TR" sz="2000" dirty="0"/>
          </a:p>
          <a:p>
            <a:pPr marL="914400" lvl="2" indent="0">
              <a:buNone/>
            </a:pPr>
            <a:r>
              <a:rPr lang="tr-TR" b="1" dirty="0"/>
              <a:t>Örnek:</a:t>
            </a:r>
            <a:r>
              <a:rPr lang="tr-TR" dirty="0"/>
              <a:t> Bir </a:t>
            </a:r>
            <a:r>
              <a:rPr lang="tr-TR" dirty="0" err="1"/>
              <a:t>phishing</a:t>
            </a:r>
            <a:r>
              <a:rPr lang="tr-TR" dirty="0"/>
              <a:t> e-postasındaki bağlantı, fidye yazılımı yükler.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764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Siber Saldırılar Nasıl Gerçekleşir?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tr-TR" b="1" dirty="0"/>
              <a:t>Parola Kırma ve Brute-Force Saldırıları:</a:t>
            </a:r>
            <a:br>
              <a:rPr lang="tr-TR" dirty="0"/>
            </a:br>
            <a:r>
              <a:rPr lang="tr-TR" dirty="0"/>
              <a:t>Saldırganlar, bu tekniklerle parolaları tahmin eder veya kırarlar:</a:t>
            </a:r>
            <a:endParaRPr lang="tr-TR" sz="2400" dirty="0"/>
          </a:p>
          <a:p>
            <a:pPr lvl="1"/>
            <a:r>
              <a:rPr lang="tr-TR" b="1" dirty="0"/>
              <a:t>Brute-Force Saldırıları:</a:t>
            </a:r>
            <a:r>
              <a:rPr lang="tr-TR" dirty="0"/>
              <a:t> Her olası karakter kombinasyonunu deneyerek doğru parolayı bulmaya çalışır.</a:t>
            </a:r>
            <a:endParaRPr lang="tr-TR" sz="2000" dirty="0"/>
          </a:p>
          <a:p>
            <a:pPr marL="914400" lvl="2" indent="0">
              <a:buNone/>
            </a:pPr>
            <a:r>
              <a:rPr lang="tr-TR" b="1" dirty="0"/>
              <a:t>Örnek:</a:t>
            </a:r>
            <a:r>
              <a:rPr lang="tr-TR" dirty="0"/>
              <a:t> Şifreli bir dosyanın şifresini bulmak için yazılım kullanmak.</a:t>
            </a:r>
            <a:endParaRPr lang="tr-TR" sz="1600" dirty="0"/>
          </a:p>
          <a:p>
            <a:pPr lvl="1"/>
            <a:r>
              <a:rPr lang="tr-TR" b="1" dirty="0"/>
              <a:t>Sözlük Saldırıları:</a:t>
            </a:r>
            <a:r>
              <a:rPr lang="tr-TR" dirty="0"/>
              <a:t> Saldırganlar, yaygın parolalar veya kelimeler listesi kullanarak doğru parolayı tahmin etmeye çalışır.</a:t>
            </a:r>
            <a:endParaRPr lang="tr-TR" sz="2000" dirty="0"/>
          </a:p>
          <a:p>
            <a:pPr marL="914400" lvl="2" indent="0">
              <a:buNone/>
            </a:pPr>
            <a:r>
              <a:rPr lang="tr-TR" b="1" dirty="0"/>
              <a:t>Örnek:</a:t>
            </a:r>
            <a:r>
              <a:rPr lang="tr-TR" dirty="0"/>
              <a:t> "123456", "parola" veya "</a:t>
            </a:r>
            <a:r>
              <a:rPr lang="tr-TR" dirty="0" err="1"/>
              <a:t>qwerty</a:t>
            </a:r>
            <a:r>
              <a:rPr lang="tr-TR" dirty="0"/>
              <a:t>" gibi yaygın parolaları deneyerek.</a:t>
            </a:r>
            <a:endParaRPr lang="tr-TR" sz="16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265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Siber Saldırılar Nasıl Gerçekleşir?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tr-TR" b="1" dirty="0"/>
              <a:t>Veri Madenciliği (Data </a:t>
            </a:r>
            <a:r>
              <a:rPr lang="tr-TR" b="1" dirty="0" err="1"/>
              <a:t>Mining</a:t>
            </a:r>
            <a:r>
              <a:rPr lang="tr-TR" b="1" dirty="0"/>
              <a:t>):</a:t>
            </a:r>
          </a:p>
          <a:p>
            <a:pPr marL="0" indent="0">
              <a:buNone/>
            </a:pPr>
            <a:r>
              <a:rPr lang="tr-TR" dirty="0"/>
              <a:t>Veri Madenciliği Saldırıları, büyük miktarda veri toplayarak bu verilerdeki </a:t>
            </a:r>
            <a:r>
              <a:rPr lang="tr-TR" b="1" dirty="0"/>
              <a:t>gizli desenleri</a:t>
            </a:r>
            <a:r>
              <a:rPr lang="tr-TR" dirty="0"/>
              <a:t> bulmayı hedefler.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dirty="0"/>
              <a:t>Veri Madenciliği Saldırıları Nasıl Gerçekleşir?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Veri Toplama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Desen Bulma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Şifre Tahmini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Bilgi Kullanımı</a:t>
            </a:r>
          </a:p>
        </p:txBody>
      </p:sp>
    </p:spTree>
    <p:extLst>
      <p:ext uri="{BB962C8B-B14F-4D97-AF65-F5344CB8AC3E}">
        <p14:creationId xmlns:p14="http://schemas.microsoft.com/office/powerpoint/2010/main" val="418181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Büyük Siber Saldırıların Vaka Çalışmaları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Amaç:</a:t>
            </a:r>
            <a:br>
              <a:rPr lang="tr-TR" dirty="0"/>
            </a:br>
            <a:r>
              <a:rPr lang="tr-TR" dirty="0"/>
              <a:t>Son yıllarda gerçekleşen büyük siber saldırıları incelemek ve dersler çıkarmak.</a:t>
            </a:r>
          </a:p>
          <a:p>
            <a:pPr marL="0" indent="0">
              <a:buNone/>
            </a:pPr>
            <a:endParaRPr lang="tr-T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WannaCry</a:t>
            </a:r>
            <a:r>
              <a:rPr lang="tr-TR" dirty="0"/>
              <a:t> Fidye Yazılımı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Target</a:t>
            </a:r>
            <a:r>
              <a:rPr lang="tr-TR" dirty="0"/>
              <a:t> Veri İhlali (2013)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Facebook/Cambridge </a:t>
            </a:r>
            <a:r>
              <a:rPr lang="tr-TR" dirty="0" err="1"/>
              <a:t>Analytica</a:t>
            </a:r>
            <a:r>
              <a:rPr lang="tr-TR" dirty="0"/>
              <a:t> Olayı (2018)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503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187295"/>
                </a:solidFill>
              </a:rPr>
              <a:t>WannaCry</a:t>
            </a:r>
            <a:r>
              <a:rPr lang="tr-TR" b="1" dirty="0">
                <a:solidFill>
                  <a:srgbClr val="187295"/>
                </a:solidFill>
              </a:rPr>
              <a:t> Fidye Yazılımı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b="1" dirty="0"/>
              <a:t>Genel Bakış:</a:t>
            </a:r>
            <a:r>
              <a:rPr lang="tr-TR" dirty="0"/>
              <a:t> Mayıs 2017'de </a:t>
            </a:r>
            <a:r>
              <a:rPr lang="tr-TR" dirty="0" err="1"/>
              <a:t>WannaCry</a:t>
            </a:r>
            <a:r>
              <a:rPr lang="tr-TR" dirty="0"/>
              <a:t> fidye yazılımı, 150 ülkede 200.000'den fazla bilgisayarı etkiledi. Microsoft Windows'taki bir güvenlik açığından yararlandı ve dosyaları şifreleyerek fidye talep etti (</a:t>
            </a:r>
            <a:r>
              <a:rPr lang="tr-TR" dirty="0" err="1"/>
              <a:t>Bitcoin</a:t>
            </a:r>
            <a:r>
              <a:rPr lang="tr-TR" dirty="0"/>
              <a:t> üzerinden ödeme istedi). </a:t>
            </a:r>
          </a:p>
          <a:p>
            <a:pPr lvl="1"/>
            <a:r>
              <a:rPr lang="tr-TR" dirty="0"/>
              <a:t>Güncellenmemiş sistemler saldırıya en açık hedeflerdi.</a:t>
            </a:r>
          </a:p>
          <a:p>
            <a:pPr lvl="0"/>
            <a:r>
              <a:rPr lang="tr-TR" b="1" dirty="0"/>
              <a:t>Etkisi:</a:t>
            </a:r>
            <a:r>
              <a:rPr lang="tr-TR" dirty="0"/>
              <a:t> Birleşik </a:t>
            </a:r>
            <a:r>
              <a:rPr lang="tr-TR" dirty="0" err="1"/>
              <a:t>Krallık’ın</a:t>
            </a:r>
            <a:r>
              <a:rPr lang="tr-TR" dirty="0"/>
              <a:t> Ulusal Sağlık Hizmeti (NHS) gibi büyük organizasyonları etkiledi, binlerce randevu ve prosedür iptal oldu.</a:t>
            </a:r>
          </a:p>
          <a:p>
            <a:pPr lvl="1"/>
            <a:r>
              <a:rPr lang="tr-TR" dirty="0"/>
              <a:t>200.000’den fazla bilgisayar, milyarlarca dolarlık zarar.</a:t>
            </a:r>
          </a:p>
          <a:p>
            <a:pPr lvl="0"/>
            <a:r>
              <a:rPr lang="tr-TR" b="1" dirty="0"/>
              <a:t>Alınan Dersler:</a:t>
            </a:r>
            <a:r>
              <a:rPr lang="tr-TR" dirty="0"/>
              <a:t> Sistemlerin güncel tutulması önemlidir ve yamalanmamış yazılımlar kullanmak büyük tehlikeler oluşturur.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tr-TR" sz="1600" u="sng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299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187295"/>
                </a:solidFill>
              </a:rPr>
              <a:t>Target</a:t>
            </a:r>
            <a:r>
              <a:rPr lang="tr-TR" b="1" dirty="0">
                <a:solidFill>
                  <a:srgbClr val="187295"/>
                </a:solidFill>
              </a:rPr>
              <a:t> Veri İhlali (2013)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Genel Bakış:</a:t>
            </a:r>
            <a:r>
              <a:rPr lang="tr-TR" dirty="0"/>
              <a:t> Aralık 2013'te saldırganlar, HVAC (ısıtma/soğutma) tedarikçisinin erişim bilgilerini kullanarak ağa sızdı. </a:t>
            </a:r>
            <a:r>
              <a:rPr lang="tr-TR" dirty="0" err="1"/>
              <a:t>Target'ın</a:t>
            </a:r>
            <a:r>
              <a:rPr lang="tr-TR" dirty="0"/>
              <a:t> ödeme işleme sistemine sızan saldırganlar, 40 milyon kredi ve banka kartı numarası ile 70 milyon kişisel veriyi çaldılar. İhlal ancak haftalar sonra tespit edildi.</a:t>
            </a:r>
          </a:p>
          <a:p>
            <a:pPr lvl="0"/>
            <a:r>
              <a:rPr lang="tr-TR" b="1" dirty="0"/>
              <a:t>Etkisi: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için büyük finansal kayıplar ve itibar zararları ile sonuçlandı.</a:t>
            </a:r>
          </a:p>
          <a:p>
            <a:pPr lvl="0"/>
            <a:r>
              <a:rPr lang="tr-TR" b="1" dirty="0"/>
              <a:t>Alınan Dersler:</a:t>
            </a:r>
            <a:r>
              <a:rPr lang="tr-TR" dirty="0"/>
              <a:t> Ödeme sistemlerinin güvence altına alınması ve erişim kontrollerinin izlenmesi çok önemlidir.</a:t>
            </a:r>
            <a:endParaRPr lang="tr-TR" sz="1600" u="sng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050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Facebook/Cambridge </a:t>
            </a:r>
            <a:r>
              <a:rPr lang="tr-TR" b="1" dirty="0" err="1">
                <a:solidFill>
                  <a:srgbClr val="187295"/>
                </a:solidFill>
              </a:rPr>
              <a:t>Analytica</a:t>
            </a:r>
            <a:r>
              <a:rPr lang="tr-TR" b="1" dirty="0">
                <a:solidFill>
                  <a:srgbClr val="187295"/>
                </a:solidFill>
              </a:rPr>
              <a:t> Olayı (2018)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tr-TR" b="1" dirty="0"/>
              <a:t>Genel Bakış:</a:t>
            </a:r>
            <a:r>
              <a:rPr lang="tr-TR" dirty="0"/>
              <a:t> Facebook ve Cambridge </a:t>
            </a:r>
            <a:r>
              <a:rPr lang="tr-TR" dirty="0" err="1"/>
              <a:t>Analytica</a:t>
            </a:r>
            <a:r>
              <a:rPr lang="tr-TR" dirty="0"/>
              <a:t> arasındaki bir veri skandalı, milyonlarca Facebook kullanıcısının kişisel verilerinin onay almadan toplanarak politik profil oluşturmak amacıyla kullanıldığını ortaya koydu.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87 milyon kullanıcının verisi analiz edildi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Kullanıcı psikolojisine yönelik hedefli siyasi reklamlar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Veri madenciliğinin kötüye kullanımına örnek bir vaka</a:t>
            </a:r>
          </a:p>
          <a:p>
            <a:pPr lvl="0"/>
            <a:r>
              <a:rPr lang="tr-TR" b="1" dirty="0"/>
              <a:t>Etkisi:</a:t>
            </a:r>
            <a:r>
              <a:rPr lang="tr-TR" dirty="0"/>
              <a:t> Büyük gizlilik endişeleri, düzenleyici denetimler (GDPR) ve Facebook'a olan kullanıcı güveninin kaybı ile sonuçlandı.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Facebook’a ciddi güven kaybı ve 5 milyar dolarlık ceza</a:t>
            </a:r>
          </a:p>
          <a:p>
            <a:pPr lvl="0"/>
            <a:r>
              <a:rPr lang="tr-TR" b="1" dirty="0"/>
              <a:t>Alınan Dersler:</a:t>
            </a:r>
            <a:r>
              <a:rPr lang="tr-TR" dirty="0"/>
              <a:t> Veri gizliliği uygulamaları ve kullanıcı verileri üzerinde sıkı denetim gerekliliği.</a:t>
            </a:r>
            <a:endParaRPr lang="tr-TR" sz="1900" u="sng" dirty="0"/>
          </a:p>
        </p:txBody>
      </p:sp>
    </p:spTree>
    <p:extLst>
      <p:ext uri="{BB962C8B-B14F-4D97-AF65-F5344CB8AC3E}">
        <p14:creationId xmlns:p14="http://schemas.microsoft.com/office/powerpoint/2010/main" val="235938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Özet ve Anahtar Çıkarımlar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Siber Tehdit Türlerini Anlayın:</a:t>
            </a:r>
            <a:r>
              <a:rPr lang="tr-TR" dirty="0"/>
              <a:t> Kötü amaçlı yazılımlar (</a:t>
            </a:r>
            <a:r>
              <a:rPr lang="tr-TR" dirty="0" err="1"/>
              <a:t>Malware</a:t>
            </a:r>
            <a:r>
              <a:rPr lang="tr-TR" dirty="0"/>
              <a:t>), </a:t>
            </a:r>
            <a:r>
              <a:rPr lang="tr-TR" dirty="0" err="1"/>
              <a:t>oltalama</a:t>
            </a:r>
            <a:r>
              <a:rPr lang="tr-TR" dirty="0"/>
              <a:t> (</a:t>
            </a:r>
            <a:r>
              <a:rPr lang="tr-TR" dirty="0" err="1"/>
              <a:t>phishing</a:t>
            </a:r>
            <a:r>
              <a:rPr lang="tr-TR" dirty="0"/>
              <a:t>), sosyal mühendislik ve </a:t>
            </a:r>
            <a:r>
              <a:rPr lang="tr-TR" dirty="0" err="1"/>
              <a:t>DoS</a:t>
            </a:r>
            <a:r>
              <a:rPr lang="tr-TR" dirty="0"/>
              <a:t>/</a:t>
            </a:r>
            <a:r>
              <a:rPr lang="tr-TR" dirty="0" err="1"/>
              <a:t>DDoS</a:t>
            </a:r>
            <a:r>
              <a:rPr lang="tr-TR" dirty="0"/>
              <a:t> saldırılarını öğrenin.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Siber Saldırıların Nasıl Gerçekleştiğini Öğrenin:</a:t>
            </a:r>
            <a:r>
              <a:rPr lang="tr-TR" dirty="0"/>
              <a:t> </a:t>
            </a:r>
            <a:r>
              <a:rPr lang="tr-TR" dirty="0" err="1"/>
              <a:t>Oltalama</a:t>
            </a:r>
            <a:r>
              <a:rPr lang="tr-TR" dirty="0"/>
              <a:t> yöntemlerini, fidye yazılımı yayılım taktiklerini ve şifre kırma tekniklerini tanıyın.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Gerçek Dünya Vaka Çalışmalarını İnceleyin:</a:t>
            </a:r>
            <a:r>
              <a:rPr lang="tr-TR" dirty="0"/>
              <a:t> </a:t>
            </a:r>
            <a:r>
              <a:rPr lang="tr-TR" dirty="0" err="1"/>
              <a:t>WannaCry</a:t>
            </a:r>
            <a:r>
              <a:rPr lang="tr-TR" dirty="0"/>
              <a:t>, </a:t>
            </a:r>
            <a:r>
              <a:rPr lang="tr-TR" dirty="0" err="1"/>
              <a:t>Target</a:t>
            </a:r>
            <a:r>
              <a:rPr lang="tr-TR" dirty="0"/>
              <a:t> ihlali ve Facebook'un veri kötüye kullanımı gibi olaylardan ders çıkarın.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Sosyal Mühendisliği Tanıyın:</a:t>
            </a:r>
            <a:r>
              <a:rPr lang="tr-TR" dirty="0"/>
              <a:t> Manipülasyonu tanıyıp kaçınmak için teknikleri öğrenin.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285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187295"/>
                </a:solidFill>
              </a:rPr>
              <a:t>Siber Saldırılara Genel Bakış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Temel Konular:</a:t>
            </a:r>
          </a:p>
          <a:p>
            <a:r>
              <a:rPr lang="tr-TR" dirty="0"/>
              <a:t>Siber Saldırı Türleri</a:t>
            </a:r>
          </a:p>
          <a:p>
            <a:r>
              <a:rPr lang="tr-TR" dirty="0"/>
              <a:t>Siber Saldırılar Nasıl Gerçekleşir?</a:t>
            </a:r>
          </a:p>
          <a:p>
            <a:r>
              <a:rPr lang="tr-TR" dirty="0"/>
              <a:t>Büyük Ölçekli Siber Saldırılardan Vaka Analizleri</a:t>
            </a:r>
          </a:p>
          <a:p>
            <a:r>
              <a:rPr lang="tr-TR" dirty="0" err="1"/>
              <a:t>Oltalama</a:t>
            </a:r>
            <a:r>
              <a:rPr lang="tr-TR" dirty="0"/>
              <a:t> (</a:t>
            </a:r>
            <a:r>
              <a:rPr lang="tr-TR" dirty="0" err="1"/>
              <a:t>Phishing</a:t>
            </a:r>
            <a:r>
              <a:rPr lang="tr-TR" dirty="0"/>
              <a:t>) E-postalarını Tanıma</a:t>
            </a:r>
          </a:p>
          <a:p>
            <a:r>
              <a:rPr lang="tr-TR" dirty="0"/>
              <a:t>Sosyal Mühendislik Taktiklerini Fark Etme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56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Siber Saldırı Türleri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Siber saldırılar</a:t>
            </a:r>
            <a:r>
              <a:rPr lang="tr-TR" dirty="0"/>
              <a:t>, bir sistem, ağ veya bireye kasıtlı olarak zarar vermek ya da izinsiz erişim sağlamak amacıyla yapılan girişimlerdir.</a:t>
            </a:r>
          </a:p>
          <a:p>
            <a:pPr marL="0" indent="0">
              <a:buNone/>
            </a:pPr>
            <a:r>
              <a:rPr lang="tr-TR" b="1" dirty="0"/>
              <a:t>Temel Siber Saldırı Türleri: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b="1" dirty="0"/>
              <a:t>Kötü Amaçlı Yazılımlar (</a:t>
            </a:r>
            <a:r>
              <a:rPr lang="tr-TR" b="1" dirty="0" err="1"/>
              <a:t>Malware</a:t>
            </a:r>
            <a:r>
              <a:rPr lang="tr-TR" b="1" dirty="0"/>
              <a:t>):</a:t>
            </a:r>
            <a:r>
              <a:rPr lang="tr-TR" dirty="0"/>
              <a:t> Virüsler, Fidye Yazılımları (</a:t>
            </a:r>
            <a:r>
              <a:rPr lang="tr-TR" dirty="0" err="1"/>
              <a:t>Ransomware</a:t>
            </a:r>
            <a:r>
              <a:rPr lang="tr-TR" dirty="0"/>
              <a:t>), Truva Atları (</a:t>
            </a:r>
            <a:r>
              <a:rPr lang="tr-TR" dirty="0" err="1"/>
              <a:t>Trojans</a:t>
            </a:r>
            <a:r>
              <a:rPr lang="tr-TR" dirty="0"/>
              <a:t>), Casus Yazılımlar (</a:t>
            </a:r>
            <a:r>
              <a:rPr lang="tr-TR" dirty="0" err="1"/>
              <a:t>Spyware</a:t>
            </a:r>
            <a:r>
              <a:rPr lang="tr-T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b="1" dirty="0" err="1"/>
              <a:t>Oltalama</a:t>
            </a:r>
            <a:r>
              <a:rPr lang="tr-TR" b="1" dirty="0"/>
              <a:t> (</a:t>
            </a:r>
            <a:r>
              <a:rPr lang="tr-TR" b="1" dirty="0" err="1"/>
              <a:t>Phishing</a:t>
            </a:r>
            <a:r>
              <a:rPr lang="tr-TR" b="1" dirty="0"/>
              <a:t>):</a:t>
            </a:r>
            <a:r>
              <a:rPr lang="tr-TR" dirty="0"/>
              <a:t> E-posta yoluyla yapılan saldırılar, Hedefli </a:t>
            </a:r>
            <a:r>
              <a:rPr lang="tr-TR" dirty="0" err="1"/>
              <a:t>Oltalama</a:t>
            </a:r>
            <a:r>
              <a:rPr lang="tr-TR" dirty="0"/>
              <a:t> (</a:t>
            </a:r>
            <a:r>
              <a:rPr lang="tr-TR" dirty="0" err="1"/>
              <a:t>Spear</a:t>
            </a:r>
            <a:r>
              <a:rPr lang="tr-TR" dirty="0"/>
              <a:t> </a:t>
            </a:r>
            <a:r>
              <a:rPr lang="tr-TR" dirty="0" err="1"/>
              <a:t>Phishing</a:t>
            </a:r>
            <a:r>
              <a:rPr lang="tr-TR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b="1" dirty="0"/>
              <a:t>Sosyal Mühendislik (</a:t>
            </a:r>
            <a:r>
              <a:rPr lang="tr-TR" b="1" dirty="0" err="1"/>
              <a:t>Social</a:t>
            </a:r>
            <a:r>
              <a:rPr lang="tr-TR" b="1" dirty="0"/>
              <a:t> </a:t>
            </a:r>
            <a:r>
              <a:rPr lang="tr-TR" b="1" dirty="0" err="1"/>
              <a:t>Engineering</a:t>
            </a:r>
            <a:r>
              <a:rPr lang="tr-TR" b="1" dirty="0"/>
              <a:t>):</a:t>
            </a:r>
            <a:r>
              <a:rPr lang="tr-TR" dirty="0"/>
              <a:t> Senaryo Uydurma (</a:t>
            </a:r>
            <a:r>
              <a:rPr lang="tr-TR" dirty="0" err="1"/>
              <a:t>Pretexting</a:t>
            </a:r>
            <a:r>
              <a:rPr lang="tr-TR" dirty="0"/>
              <a:t>), Yemleme (</a:t>
            </a:r>
            <a:r>
              <a:rPr lang="tr-TR" dirty="0" err="1"/>
              <a:t>Baiting</a:t>
            </a:r>
            <a:r>
              <a:rPr lang="tr-TR" dirty="0"/>
              <a:t>), Kimliğe Bürünme (</a:t>
            </a:r>
            <a:r>
              <a:rPr lang="tr-TR" dirty="0" err="1"/>
              <a:t>Impersonation</a:t>
            </a:r>
            <a:r>
              <a:rPr lang="tr-T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b="1" dirty="0"/>
              <a:t>Hizmet Reddi Saldırıları (</a:t>
            </a:r>
            <a:r>
              <a:rPr lang="tr-TR" b="1" dirty="0" err="1"/>
              <a:t>Denial</a:t>
            </a:r>
            <a:r>
              <a:rPr lang="tr-TR" b="1" dirty="0"/>
              <a:t> of Service):</a:t>
            </a:r>
            <a:r>
              <a:rPr lang="tr-TR" dirty="0"/>
              <a:t> </a:t>
            </a:r>
            <a:r>
              <a:rPr lang="tr-TR" dirty="0" err="1"/>
              <a:t>DoS</a:t>
            </a:r>
            <a:r>
              <a:rPr lang="tr-TR" dirty="0"/>
              <a:t> ve </a:t>
            </a:r>
            <a:r>
              <a:rPr lang="tr-TR" dirty="0" err="1"/>
              <a:t>DDoS</a:t>
            </a:r>
            <a:r>
              <a:rPr lang="tr-TR" dirty="0"/>
              <a:t> Saldırıları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420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187295"/>
                </a:solidFill>
              </a:rPr>
              <a:t>1. Kötü Amaçlı Yazılımlar (</a:t>
            </a:r>
            <a:r>
              <a:rPr lang="tr-TR" b="1" dirty="0" err="1">
                <a:solidFill>
                  <a:srgbClr val="187295"/>
                </a:solidFill>
              </a:rPr>
              <a:t>Malicious</a:t>
            </a:r>
            <a:r>
              <a:rPr lang="tr-TR" b="1" dirty="0">
                <a:solidFill>
                  <a:srgbClr val="187295"/>
                </a:solidFill>
              </a:rPr>
              <a:t> Software)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Kötü amaçlı yazılımlar, bir bilgisayar sistemine zarar vermek, onu bozmak veya izinsiz erişim sağlamak amacıyla tasarlanmış yazılımlardır.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tr-TR" b="1" dirty="0"/>
              <a:t>Virüsler:</a:t>
            </a:r>
            <a:r>
              <a:rPr lang="tr-TR" dirty="0"/>
              <a:t> Geçerli bir yazılıma eklenen ve program çalıştırıldığında yayılan kötü amaçlı kod.</a:t>
            </a:r>
            <a:endParaRPr lang="tr-TR" sz="2400" dirty="0"/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E-posta ekleri aracılığıyla yayılan bir virüs.</a:t>
            </a:r>
            <a:endParaRPr lang="tr-TR" sz="2000" dirty="0"/>
          </a:p>
          <a:p>
            <a:r>
              <a:rPr lang="tr-TR" b="1" dirty="0"/>
              <a:t>Fidye Yazılımı (</a:t>
            </a:r>
            <a:r>
              <a:rPr lang="tr-TR" b="1" dirty="0" err="1"/>
              <a:t>Ransomware</a:t>
            </a:r>
            <a:r>
              <a:rPr lang="tr-TR" b="1" dirty="0"/>
              <a:t>):</a:t>
            </a:r>
            <a:r>
              <a:rPr lang="tr-TR" dirty="0"/>
              <a:t> Dosyaları şifreler veya sistemi kilitler ve erişim için fidye talep eder.</a:t>
            </a:r>
            <a:endParaRPr lang="tr-TR" sz="2400" dirty="0"/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Dünya çapında yüzbinlerce bilgisayarı etkileyen </a:t>
            </a:r>
            <a:r>
              <a:rPr lang="tr-TR" dirty="0" err="1"/>
              <a:t>WannaCry</a:t>
            </a:r>
            <a:r>
              <a:rPr lang="tr-TR" dirty="0"/>
              <a:t>. </a:t>
            </a:r>
          </a:p>
          <a:p>
            <a:r>
              <a:rPr lang="tr-TR" b="1" dirty="0"/>
              <a:t>Truva Atları (</a:t>
            </a:r>
            <a:r>
              <a:rPr lang="tr-TR" b="1" dirty="0" err="1"/>
              <a:t>Trojans</a:t>
            </a:r>
            <a:r>
              <a:rPr lang="tr-TR" b="1" dirty="0"/>
              <a:t>):</a:t>
            </a:r>
            <a:r>
              <a:rPr lang="tr-TR" dirty="0"/>
              <a:t> Meşru yazılım gibi görünen kötü amaçlı yazılım. Kullanıcıları, bunu yüklemeye kandırır.</a:t>
            </a:r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Popüler bir uygulama için sahte bir güncelleme ile yüklenen kötü amaçlı yazılım.</a:t>
            </a:r>
          </a:p>
          <a:p>
            <a:r>
              <a:rPr lang="tr-TR" b="1" dirty="0" err="1"/>
              <a:t>Spyware</a:t>
            </a:r>
            <a:r>
              <a:rPr lang="tr-TR" b="1" dirty="0"/>
              <a:t>:</a:t>
            </a:r>
            <a:r>
              <a:rPr lang="tr-TR" dirty="0"/>
              <a:t> Kullanıcı bilgilerini gizlice izler ve toplar.</a:t>
            </a:r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Parolaları çalmak için tuş vuruşlarını izleyen yazılım.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18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2. </a:t>
            </a:r>
            <a:r>
              <a:rPr lang="tr-TR" b="1" dirty="0" err="1">
                <a:solidFill>
                  <a:srgbClr val="187295"/>
                </a:solidFill>
              </a:rPr>
              <a:t>Phishing</a:t>
            </a:r>
            <a:r>
              <a:rPr lang="tr-TR" b="1" dirty="0">
                <a:solidFill>
                  <a:srgbClr val="187295"/>
                </a:solidFill>
              </a:rPr>
              <a:t> (</a:t>
            </a:r>
            <a:r>
              <a:rPr lang="tr-TR" b="1" dirty="0" err="1">
                <a:solidFill>
                  <a:srgbClr val="187295"/>
                </a:solidFill>
              </a:rPr>
              <a:t>Oltalama</a:t>
            </a:r>
            <a:r>
              <a:rPr lang="tr-TR" b="1" dirty="0">
                <a:solidFill>
                  <a:srgbClr val="187295"/>
                </a:solidFill>
              </a:rPr>
              <a:t>/Kimlik Avı)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/>
              <a:t>Phishing</a:t>
            </a:r>
            <a:r>
              <a:rPr lang="tr-TR" dirty="0"/>
              <a:t>, bireyleri hassas bilgileri ifşa etmeye kandıran bir sosyal mühendislik saldırısıdır.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b="1" dirty="0" err="1"/>
              <a:t>Email</a:t>
            </a:r>
            <a:r>
              <a:rPr lang="tr-TR" b="1" dirty="0"/>
              <a:t> </a:t>
            </a:r>
            <a:r>
              <a:rPr lang="tr-TR" b="1" dirty="0" err="1"/>
              <a:t>Phishing</a:t>
            </a:r>
            <a:r>
              <a:rPr lang="tr-TR" b="1" dirty="0"/>
              <a:t> (E-Posta </a:t>
            </a:r>
            <a:r>
              <a:rPr lang="tr-TR" b="1" dirty="0" err="1"/>
              <a:t>Oltalama</a:t>
            </a:r>
            <a:r>
              <a:rPr lang="tr-TR" b="1" dirty="0"/>
              <a:t>):</a:t>
            </a:r>
            <a:r>
              <a:rPr lang="tr-TR" dirty="0"/>
              <a:t> Sahte e-posta yollayarak, güvenilir bir kaynaktan geliyormuş gibi görünüp, giriş bilgilerini çalmak veya kötü amaçlı yazılım yüklemek amacıyla hazırlanır.</a:t>
            </a:r>
            <a:endParaRPr lang="tr-TR" sz="2400" dirty="0"/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Bankadan geliyormuş gibi görünen bir e-posta, kullanıcıdan parolasını sıfırlamak için bir bağlantıya tıklamasını ister.</a:t>
            </a:r>
          </a:p>
          <a:p>
            <a:pPr lvl="0"/>
            <a:r>
              <a:rPr lang="tr-TR" b="1" dirty="0" err="1"/>
              <a:t>Spear</a:t>
            </a:r>
            <a:r>
              <a:rPr lang="tr-TR" b="1" dirty="0"/>
              <a:t> </a:t>
            </a:r>
            <a:r>
              <a:rPr lang="tr-TR" b="1" dirty="0" err="1"/>
              <a:t>Phishing</a:t>
            </a:r>
            <a:r>
              <a:rPr lang="tr-TR" b="1" dirty="0"/>
              <a:t> (Hedefli </a:t>
            </a:r>
            <a:r>
              <a:rPr lang="tr-TR" b="1" dirty="0" err="1"/>
              <a:t>Oltalama</a:t>
            </a:r>
            <a:r>
              <a:rPr lang="tr-TR" b="1" dirty="0"/>
              <a:t>): </a:t>
            </a:r>
            <a:r>
              <a:rPr lang="tr-TR" dirty="0"/>
              <a:t>Daha hedeflenmiş </a:t>
            </a:r>
            <a:r>
              <a:rPr lang="tr-TR" dirty="0" err="1"/>
              <a:t>phishing</a:t>
            </a:r>
            <a:r>
              <a:rPr lang="tr-TR" dirty="0"/>
              <a:t> saldırıları, belirli bireyler veya organizasyonlar için özelleştirilir.</a:t>
            </a:r>
            <a:endParaRPr lang="tr-TR" sz="2400" dirty="0"/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Bir saldırganın, şirketin CEO'su gibi davranarak bir çalışandan hassas şirket verisi talep etmesi.</a:t>
            </a: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dirty="0"/>
              <a:t>Diğerleri;</a:t>
            </a:r>
          </a:p>
          <a:p>
            <a:pPr marL="0" indent="0">
              <a:buNone/>
            </a:pPr>
            <a:r>
              <a:rPr lang="tr-TR" dirty="0" err="1"/>
              <a:t>Whaling</a:t>
            </a:r>
            <a:r>
              <a:rPr lang="tr-TR" dirty="0"/>
              <a:t> (Üst Düzey Yöneticileri Hedef Alma), </a:t>
            </a:r>
            <a:r>
              <a:rPr lang="tr-TR" dirty="0" err="1"/>
              <a:t>Smishing</a:t>
            </a:r>
            <a:r>
              <a:rPr lang="tr-TR" dirty="0"/>
              <a:t> (SMS ile </a:t>
            </a:r>
            <a:r>
              <a:rPr lang="tr-TR" dirty="0" err="1"/>
              <a:t>Phishing</a:t>
            </a:r>
            <a:r>
              <a:rPr lang="tr-TR" dirty="0"/>
              <a:t>),</a:t>
            </a:r>
            <a:r>
              <a:rPr lang="en-US" dirty="0"/>
              <a:t> Vishing (Voice Phishing – </a:t>
            </a:r>
            <a:r>
              <a:rPr lang="en-US" dirty="0" err="1"/>
              <a:t>Telefonla</a:t>
            </a:r>
            <a:r>
              <a:rPr lang="en-US" dirty="0"/>
              <a:t> </a:t>
            </a:r>
            <a:r>
              <a:rPr lang="en-US" dirty="0" err="1"/>
              <a:t>Oltalama</a:t>
            </a:r>
            <a:r>
              <a:rPr lang="en-US" dirty="0"/>
              <a:t>)</a:t>
            </a:r>
            <a:r>
              <a:rPr lang="tr-TR" dirty="0"/>
              <a:t>, </a:t>
            </a:r>
            <a:r>
              <a:rPr lang="tr-TR" dirty="0" err="1"/>
              <a:t>Clone</a:t>
            </a:r>
            <a:r>
              <a:rPr lang="tr-TR" dirty="0"/>
              <a:t> </a:t>
            </a:r>
            <a:r>
              <a:rPr lang="tr-TR" dirty="0" err="1"/>
              <a:t>Phishing</a:t>
            </a:r>
            <a:r>
              <a:rPr lang="tr-TR" dirty="0"/>
              <a:t> (Kopya E-Posta), </a:t>
            </a:r>
            <a:r>
              <a:rPr lang="tr-TR" dirty="0" err="1"/>
              <a:t>Angler</a:t>
            </a:r>
            <a:r>
              <a:rPr lang="tr-TR" dirty="0"/>
              <a:t> </a:t>
            </a:r>
            <a:r>
              <a:rPr lang="tr-TR" dirty="0" err="1"/>
              <a:t>Phishing</a:t>
            </a:r>
            <a:r>
              <a:rPr lang="tr-TR" dirty="0"/>
              <a:t> (Sosyal Medya </a:t>
            </a:r>
            <a:r>
              <a:rPr lang="tr-TR" dirty="0" err="1"/>
              <a:t>Oltalaması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77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3. Sosyal Mühendislik (</a:t>
            </a:r>
            <a:r>
              <a:rPr lang="tr-TR" b="1" dirty="0" err="1">
                <a:solidFill>
                  <a:srgbClr val="187295"/>
                </a:solidFill>
              </a:rPr>
              <a:t>Social</a:t>
            </a:r>
            <a:r>
              <a:rPr lang="tr-TR" b="1" dirty="0">
                <a:solidFill>
                  <a:srgbClr val="187295"/>
                </a:solidFill>
              </a:rPr>
              <a:t> </a:t>
            </a:r>
            <a:r>
              <a:rPr lang="tr-TR" b="1" dirty="0" err="1">
                <a:solidFill>
                  <a:srgbClr val="187295"/>
                </a:solidFill>
              </a:rPr>
              <a:t>Engineering</a:t>
            </a:r>
            <a:r>
              <a:rPr lang="tr-TR" b="1" dirty="0">
                <a:solidFill>
                  <a:srgbClr val="187295"/>
                </a:solidFill>
              </a:rPr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Sosyal mühendislik, bireyleri güvenlik önlemlerini ihlal etmeye manipüle etme işlemidir. </a:t>
            </a:r>
          </a:p>
          <a:p>
            <a:pPr marL="0" indent="0">
              <a:buNone/>
            </a:pPr>
            <a:r>
              <a:rPr lang="tr-TR" b="1" dirty="0" err="1"/>
              <a:t>Pretexting</a:t>
            </a:r>
            <a:r>
              <a:rPr lang="tr-TR" b="1" dirty="0"/>
              <a:t> (Öne Sürme):</a:t>
            </a:r>
            <a:r>
              <a:rPr lang="tr-TR" dirty="0"/>
              <a:t> Saldırgan, gizli bilgi elde etmek için uydurulmuş bir senaryo oluşturur.</a:t>
            </a:r>
            <a:endParaRPr lang="tr-TR" sz="2400" dirty="0"/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IT destek personeli gibi davranarak şifre sıfırlama talep etmek.</a:t>
            </a:r>
          </a:p>
          <a:p>
            <a:pPr marL="0" lvl="0" indent="0">
              <a:buNone/>
            </a:pPr>
            <a:r>
              <a:rPr lang="tr-TR" b="1" dirty="0" err="1"/>
              <a:t>Baiting</a:t>
            </a:r>
            <a:r>
              <a:rPr lang="tr-TR" b="1" dirty="0"/>
              <a:t> (Cazip Teklif):</a:t>
            </a:r>
            <a:r>
              <a:rPr lang="tr-TR" dirty="0"/>
              <a:t> İnsanları cazip bir şeyle kandırarak hassas bilgileri sağlamak veya kötü amaçlı yazılım indirmelerini sağlamak.</a:t>
            </a:r>
            <a:endParaRPr lang="tr-TR" sz="2400" dirty="0"/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Ücretsiz yazılım veya ücretsiz </a:t>
            </a:r>
            <a:r>
              <a:rPr lang="tr-TR" dirty="0" err="1"/>
              <a:t>Wi</a:t>
            </a:r>
            <a:r>
              <a:rPr lang="tr-TR" dirty="0"/>
              <a:t>-Fi erişimi karşılığında kişisel bilgiler talep etmek.</a:t>
            </a:r>
          </a:p>
          <a:p>
            <a:pPr marL="0" lvl="0" indent="0">
              <a:buNone/>
            </a:pPr>
            <a:r>
              <a:rPr lang="tr-TR" b="1" dirty="0" err="1"/>
              <a:t>Impersonation</a:t>
            </a:r>
            <a:r>
              <a:rPr lang="tr-TR" b="1" dirty="0"/>
              <a:t> (Taklit):</a:t>
            </a:r>
            <a:r>
              <a:rPr lang="tr-TR" dirty="0"/>
              <a:t> Saldırgan, meşru bir varlık gibi davranır (örneğin bir banka, devlet kurumu veya iş arkadaşınız).</a:t>
            </a:r>
            <a:endParaRPr lang="tr-TR" sz="2400" dirty="0"/>
          </a:p>
          <a:p>
            <a:pPr marL="457200" lvl="1" indent="0">
              <a:buNone/>
            </a:pPr>
            <a:r>
              <a:rPr lang="tr-TR" b="1" dirty="0"/>
              <a:t>Örnek:</a:t>
            </a:r>
            <a:r>
              <a:rPr lang="tr-TR" dirty="0"/>
              <a:t> Teknik destek ajanı gibi davranarak hassas verilere erişim sağlamak.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919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4. Hizmet Reddi (</a:t>
            </a:r>
            <a:r>
              <a:rPr lang="tr-TR" b="1" dirty="0" err="1">
                <a:solidFill>
                  <a:srgbClr val="187295"/>
                </a:solidFill>
              </a:rPr>
              <a:t>DoS</a:t>
            </a:r>
            <a:r>
              <a:rPr lang="tr-TR" b="1" dirty="0">
                <a:solidFill>
                  <a:srgbClr val="187295"/>
                </a:solidFill>
              </a:rPr>
              <a:t>) ve Dağıtılmış Hizmet Reddi (</a:t>
            </a:r>
            <a:r>
              <a:rPr lang="tr-TR" b="1" dirty="0" err="1">
                <a:solidFill>
                  <a:srgbClr val="187295"/>
                </a:solidFill>
              </a:rPr>
              <a:t>DDoS</a:t>
            </a:r>
            <a:r>
              <a:rPr lang="tr-TR" b="1" dirty="0">
                <a:solidFill>
                  <a:srgbClr val="187295"/>
                </a:solidFill>
              </a:rPr>
              <a:t>) Saldırıları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Bu saldırılar, sistemleri veya ağları trafikle aşırı yükleyerek hizmet aksaklıklarına veya kesintilere neden olur.</a:t>
            </a:r>
          </a:p>
          <a:p>
            <a:r>
              <a:rPr lang="tr-TR" dirty="0"/>
              <a:t> </a:t>
            </a:r>
            <a:r>
              <a:rPr lang="tr-TR" b="1" dirty="0" err="1"/>
              <a:t>DoS</a:t>
            </a:r>
            <a:r>
              <a:rPr lang="tr-TR" b="1" dirty="0"/>
              <a:t> (Hizmet Reddi):</a:t>
            </a:r>
            <a:r>
              <a:rPr lang="tr-TR" dirty="0"/>
              <a:t> Bir kaynak, bir sistemi veya ağı hedef alır, kullanıcılara erişim sağlayamaz hale gelir.</a:t>
            </a:r>
            <a:endParaRPr lang="tr-TR" sz="2400" dirty="0"/>
          </a:p>
          <a:p>
            <a:pPr lvl="0"/>
            <a:r>
              <a:rPr lang="tr-TR" b="1" dirty="0" err="1"/>
              <a:t>DDoS</a:t>
            </a:r>
            <a:r>
              <a:rPr lang="tr-TR" b="1" dirty="0"/>
              <a:t> (Dağıtılmış Hizmet Reddi):</a:t>
            </a:r>
            <a:r>
              <a:rPr lang="tr-TR" dirty="0"/>
              <a:t> Birden fazla kaynak (genellikle bir </a:t>
            </a:r>
            <a:r>
              <a:rPr lang="tr-TR" dirty="0" err="1"/>
              <a:t>botnet</a:t>
            </a:r>
            <a:r>
              <a:rPr lang="tr-TR" dirty="0"/>
              <a:t>) bir sistemi veya ağı hedef alır, saldırının etkisini artırır.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b="1" dirty="0"/>
              <a:t>Örnek:</a:t>
            </a:r>
            <a:r>
              <a:rPr lang="tr-TR" dirty="0"/>
              <a:t> 2016 </a:t>
            </a:r>
            <a:r>
              <a:rPr lang="tr-TR" dirty="0" err="1"/>
              <a:t>Dyn</a:t>
            </a:r>
            <a:r>
              <a:rPr lang="tr-TR" dirty="0"/>
              <a:t> </a:t>
            </a:r>
            <a:r>
              <a:rPr lang="tr-TR" dirty="0" err="1"/>
              <a:t>DDoS</a:t>
            </a:r>
            <a:r>
              <a:rPr lang="tr-TR" dirty="0"/>
              <a:t> saldırısı, Twitter ve Netflix gibi büyük web sitelerini DNS sunucularına saldırarak devre dışı bıraktı.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6054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Siber Saldırılar Nasıl Gerçekleşir?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Amaç:</a:t>
            </a:r>
            <a:br>
              <a:rPr lang="tr-TR" dirty="0"/>
            </a:br>
            <a:r>
              <a:rPr lang="tr-TR" dirty="0"/>
              <a:t>Saldırganların siber saldırıları gerçekleştirmek için kullandıkları yöntem ve teknikleri keşfetmek.</a:t>
            </a:r>
          </a:p>
          <a:p>
            <a:pPr marL="0" indent="0">
              <a:buNone/>
            </a:pPr>
            <a:r>
              <a:rPr lang="tr-TR" dirty="0"/>
              <a:t>Bu saldırılar aşağıdaki tekniklerle gerçekleştirilebilir;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Phishing</a:t>
            </a:r>
            <a:r>
              <a:rPr lang="tr-TR" dirty="0"/>
              <a:t> Teknikleri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Fidye Yazılımı Dağıtımı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Parola Kırma ve Brute-Force Saldırıları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Veri Madenciliği (Data </a:t>
            </a:r>
            <a:r>
              <a:rPr lang="tr-TR" dirty="0" err="1"/>
              <a:t>Mining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741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Siber Saldırılar Nasıl Gerçekleşir?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r-TR" b="1" dirty="0" err="1"/>
              <a:t>Phishing</a:t>
            </a:r>
            <a:r>
              <a:rPr lang="tr-TR" b="1" dirty="0"/>
              <a:t> Teknikleri:</a:t>
            </a:r>
            <a:br>
              <a:rPr lang="tr-TR" dirty="0"/>
            </a:br>
            <a:r>
              <a:rPr lang="tr-TR" dirty="0" err="1"/>
              <a:t>Phishing</a:t>
            </a:r>
            <a:r>
              <a:rPr lang="tr-TR" dirty="0"/>
              <a:t> e-postaları veya mesajları genellikle şu teknikleri kullanır:</a:t>
            </a:r>
          </a:p>
          <a:p>
            <a:pPr marL="0" indent="0">
              <a:buNone/>
            </a:pPr>
            <a:endParaRPr lang="tr-TR" sz="2400" dirty="0"/>
          </a:p>
          <a:p>
            <a:pPr lvl="1"/>
            <a:r>
              <a:rPr lang="tr-TR" b="1" dirty="0"/>
              <a:t>Sahte Web Siteleri:</a:t>
            </a:r>
            <a:r>
              <a:rPr lang="tr-TR" dirty="0"/>
              <a:t> Saldırganlar, kişisel bilgileri çalmak için orijinaline benzeyen sahte web siteleri oluşturur.</a:t>
            </a:r>
            <a:endParaRPr lang="tr-TR" sz="2000" dirty="0"/>
          </a:p>
          <a:p>
            <a:pPr marL="914400" lvl="2" indent="0">
              <a:buNone/>
            </a:pPr>
            <a:r>
              <a:rPr lang="tr-TR" b="1" dirty="0"/>
              <a:t>Örnek:</a:t>
            </a:r>
            <a:r>
              <a:rPr lang="tr-TR" dirty="0"/>
              <a:t> </a:t>
            </a:r>
            <a:r>
              <a:rPr lang="tr-TR" dirty="0" err="1"/>
              <a:t>PayPal</a:t>
            </a:r>
            <a:r>
              <a:rPr lang="tr-TR" dirty="0"/>
              <a:t> veya Amazon gibi popüler bir site için sahte giriş sayfası, kullanıcı adı ve parolaları yakalamak için tasarlanmıştır.</a:t>
            </a:r>
            <a:endParaRPr lang="tr-TR" sz="1600" dirty="0"/>
          </a:p>
          <a:p>
            <a:pPr lvl="1"/>
            <a:r>
              <a:rPr lang="tr-TR" b="1" dirty="0"/>
              <a:t>E-posta Dolandırıcılığı:</a:t>
            </a:r>
            <a:r>
              <a:rPr lang="tr-TR" dirty="0"/>
              <a:t> Bu mesajlar, kullanıcıları bağlantılara tıklamaya veya hassas bilgileri sağlamaya kandıran mesajlardır.</a:t>
            </a:r>
            <a:endParaRPr lang="tr-TR" sz="2000" dirty="0"/>
          </a:p>
          <a:p>
            <a:pPr marL="914400" lvl="2" indent="0">
              <a:buNone/>
            </a:pPr>
            <a:r>
              <a:rPr lang="tr-TR" b="1" dirty="0"/>
              <a:t>Örnek:</a:t>
            </a:r>
            <a:r>
              <a:rPr lang="tr-TR" dirty="0"/>
              <a:t> Netflix'ten geldiği düşünülen bir e-posta, hesabınızı doğrulamak için bir bağlantıya tıklamanızı ister.</a:t>
            </a:r>
          </a:p>
        </p:txBody>
      </p:sp>
    </p:spTree>
    <p:extLst>
      <p:ext uri="{BB962C8B-B14F-4D97-AF65-F5344CB8AC3E}">
        <p14:creationId xmlns:p14="http://schemas.microsoft.com/office/powerpoint/2010/main" val="320836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1374</Words>
  <Application>Microsoft Office PowerPoint</Application>
  <PresentationFormat>Geniş ekran</PresentationFormat>
  <Paragraphs>133</Paragraphs>
  <Slides>18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Teması</vt:lpstr>
      <vt:lpstr>Siber Tehditler ve Saldırılar</vt:lpstr>
      <vt:lpstr>Siber Saldırılara Genel Bakış</vt:lpstr>
      <vt:lpstr>Siber Saldırı Türleri</vt:lpstr>
      <vt:lpstr>1. Kötü Amaçlı Yazılımlar (Malicious Software)</vt:lpstr>
      <vt:lpstr>2. Phishing (Oltalama/Kimlik Avı)</vt:lpstr>
      <vt:lpstr>3. Sosyal Mühendislik (Social Engineering)</vt:lpstr>
      <vt:lpstr>4. Hizmet Reddi (DoS) ve Dağıtılmış Hizmet Reddi (DDoS) Saldırıları</vt:lpstr>
      <vt:lpstr>Siber Saldırılar Nasıl Gerçekleşir?</vt:lpstr>
      <vt:lpstr>Siber Saldırılar Nasıl Gerçekleşir?</vt:lpstr>
      <vt:lpstr>Siber Saldırılar Nasıl Gerçekleşir?</vt:lpstr>
      <vt:lpstr>Siber Saldırılar Nasıl Gerçekleşir?</vt:lpstr>
      <vt:lpstr>Siber Saldırılar Nasıl Gerçekleşir?</vt:lpstr>
      <vt:lpstr>Büyük Siber Saldırıların Vaka Çalışmaları</vt:lpstr>
      <vt:lpstr>WannaCry Fidye Yazılımı</vt:lpstr>
      <vt:lpstr>Target Veri İhlali (2013)</vt:lpstr>
      <vt:lpstr>Facebook/Cambridge Analytica Olayı (2018)</vt:lpstr>
      <vt:lpstr>Özet ve Anahtar Çıkarımlar</vt:lpstr>
      <vt:lpstr>Teşekkürler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Tehditler ve Saldırılar</dc:title>
  <cp:revision>239</cp:revision>
  <dcterms:created xsi:type="dcterms:W3CDTF">2025-04-12T13:00:20Z</dcterms:created>
  <dcterms:modified xsi:type="dcterms:W3CDTF">2025-06-20T11:17:06Z</dcterms:modified>
</cp:coreProperties>
</file>