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69" r:id="rId12"/>
    <p:sldId id="273" r:id="rId13"/>
    <p:sldId id="268" r:id="rId14"/>
    <p:sldId id="276" r:id="rId15"/>
    <p:sldId id="275" r:id="rId16"/>
    <p:sldId id="270" r:id="rId17"/>
    <p:sldId id="271" r:id="rId18"/>
    <p:sldId id="266" r:id="rId19"/>
    <p:sldId id="277" r:id="rId20"/>
    <p:sldId id="267" r:id="rId21"/>
    <p:sldId id="278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46599" autoAdjust="0"/>
  </p:normalViewPr>
  <p:slideViewPr>
    <p:cSldViewPr snapToGrid="0" showGuides="1">
      <p:cViewPr varScale="1">
        <p:scale>
          <a:sx n="51" d="100"/>
          <a:sy n="51" d="100"/>
        </p:scale>
        <p:origin x="28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88A-8243-40BF-AB27-5FD10AE9AC09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71F2C-43D4-4C6F-9F6D-00AE09F2B8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2724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2762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5645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4841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7167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2531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8442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343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30900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0319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0656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137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4664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6684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4895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777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1208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0879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408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9701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183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404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478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82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715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 descr="ekran görüntüsü,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C5712349-229E-6DDC-C02F-60BC97C1AC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-1"/>
            <a:ext cx="12176760" cy="68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5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865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626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806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632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350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08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592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090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VT5IgmA6W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su, yüzme, açık mavi, su altı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46E457E8-60BF-B908-5440-63F4FCAA6D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0"/>
            <a:ext cx="12176760" cy="6866593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bg1"/>
                </a:solidFill>
              </a:rPr>
              <a:t>Risk Yönetimi ve Güvenlik Kontrolleri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Riskleri değerlendirmeyi ve bu riskleri azaltmak için temel güvenlik önlemleri uygulamayı öğrenmek.</a:t>
            </a: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8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nb-NO" b="1" dirty="0">
                <a:solidFill>
                  <a:srgbClr val="187295"/>
                </a:solidFill>
              </a:rPr>
              <a:t>Herkes İçin Temel Güvenlik Politikaları</a:t>
            </a:r>
            <a:endParaRPr lang="tr-TR" b="1" dirty="0">
              <a:solidFill>
                <a:srgbClr val="187295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20127"/>
            <a:ext cx="10515600" cy="4509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tr-TR" sz="2400" b="1" dirty="0"/>
              <a:t>Güçlü Şifreler</a:t>
            </a:r>
          </a:p>
          <a:p>
            <a:pPr marL="457200" lvl="1" indent="0" fontAlgn="base">
              <a:spcAft>
                <a:spcPct val="0"/>
              </a:spcAft>
              <a:buNone/>
            </a:pPr>
            <a:r>
              <a:rPr lang="tr-TR" sz="2000" b="1" dirty="0"/>
              <a:t>Güçlü Bir Şifre Nasıl Olmalı?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800" dirty="0"/>
              <a:t>Harf, rakam ve sembolleri karıştırın.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800" dirty="0"/>
              <a:t>Kolay tahmin edilen şifrelerden kaçının. Örneğin; “123456”, “</a:t>
            </a:r>
            <a:r>
              <a:rPr lang="tr-TR" sz="1800" dirty="0" err="1"/>
              <a:t>password</a:t>
            </a:r>
            <a:r>
              <a:rPr lang="tr-TR" sz="1800" dirty="0"/>
              <a:t>”.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tr-TR" sz="1800" dirty="0"/>
              <a:t>Parola yöneticisi kullanın </a:t>
            </a:r>
            <a:r>
              <a:rPr kumimoji="0" lang="tr-TR" altLang="tr-T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tr-TR" altLang="tr-T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Bitwarden</a:t>
            </a:r>
            <a:r>
              <a:rPr kumimoji="0" lang="tr-TR" altLang="tr-T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veya 1Password gibi)</a:t>
            </a:r>
          </a:p>
          <a:p>
            <a:pPr marL="914400" lvl="2" indent="0">
              <a:buNone/>
            </a:pPr>
            <a:r>
              <a:rPr lang="tr-TR" sz="1800" b="1" dirty="0"/>
              <a:t>🔑 </a:t>
            </a:r>
            <a:r>
              <a:rPr lang="tr-TR" sz="1800" dirty="0"/>
              <a:t>Güçlü Şifre Örneği: Gr@vySpoon89!</a:t>
            </a:r>
          </a:p>
          <a:p>
            <a:pPr marL="457200" lvl="1" indent="0">
              <a:buNone/>
            </a:pPr>
            <a:r>
              <a:rPr lang="tr-TR" sz="2000" b="1" dirty="0"/>
              <a:t>Neden Güçlü Şifre Kullanmalıyız?</a:t>
            </a:r>
          </a:p>
          <a:p>
            <a:pPr marL="1085850" lvl="2" indent="-171450"/>
            <a:r>
              <a:rPr lang="tr-TR" sz="1800" b="0" dirty="0"/>
              <a:t>Hesaplarımızı korur. (E-posta, banka, sosyal medya)</a:t>
            </a:r>
          </a:p>
          <a:p>
            <a:pPr marL="1085850" lvl="2" indent="-171450"/>
            <a:r>
              <a:rPr lang="tr-TR" sz="1800" b="0" dirty="0"/>
              <a:t>Kimlik hırsızlığını önler.</a:t>
            </a:r>
          </a:p>
          <a:p>
            <a:pPr marL="1085850" lvl="2" indent="-171450"/>
            <a:r>
              <a:rPr lang="tr-TR" sz="1800" b="0" dirty="0"/>
              <a:t>Siber saldırganların otomatik şifre denemelerine (</a:t>
            </a:r>
            <a:r>
              <a:rPr lang="tr-TR" sz="1800" b="0" dirty="0" err="1"/>
              <a:t>brute</a:t>
            </a:r>
            <a:r>
              <a:rPr lang="tr-TR" sz="1800" b="0" dirty="0"/>
              <a:t> </a:t>
            </a:r>
            <a:r>
              <a:rPr lang="tr-TR" sz="1800" b="0" dirty="0" err="1"/>
              <a:t>force</a:t>
            </a:r>
            <a:r>
              <a:rPr lang="tr-TR" sz="1800" b="0" dirty="0"/>
              <a:t>) karşı dayanıklıdır.</a:t>
            </a:r>
          </a:p>
          <a:p>
            <a:pPr marL="457200" lvl="1" indent="0">
              <a:buNone/>
            </a:pPr>
            <a:r>
              <a:rPr lang="tr-TR" sz="2000" b="1" dirty="0"/>
              <a:t>Ekstra İpuçları:</a:t>
            </a:r>
          </a:p>
          <a:p>
            <a:pPr marL="1085850" lvl="2" indent="-171450"/>
            <a:r>
              <a:rPr lang="tr-TR" sz="1800" dirty="0"/>
              <a:t>Aynı şifreyi birden fazla yerde kullanmayın.</a:t>
            </a:r>
          </a:p>
          <a:p>
            <a:pPr marL="1085850" lvl="2" indent="-171450"/>
            <a:r>
              <a:rPr lang="tr-TR" sz="1800" dirty="0"/>
              <a:t>Şifrenizi düzenli olarak değiştirin.</a:t>
            </a:r>
          </a:p>
          <a:p>
            <a:pPr marL="1085850" lvl="2" indent="-171450"/>
            <a:r>
              <a:rPr lang="tr-TR" sz="1800" dirty="0"/>
              <a:t>İki faktörlü kimlik doğrulama (2FA) kullanarak ekstra güvenlik katmanı ekleyin.</a:t>
            </a:r>
            <a:endParaRPr lang="tr-TR" altLang="tr-TR" sz="2000" dirty="0"/>
          </a:p>
        </p:txBody>
      </p:sp>
    </p:spTree>
    <p:extLst>
      <p:ext uri="{BB962C8B-B14F-4D97-AF65-F5344CB8AC3E}">
        <p14:creationId xmlns:p14="http://schemas.microsoft.com/office/powerpoint/2010/main" val="2484354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solidFill>
                  <a:srgbClr val="187295"/>
                </a:solidFill>
              </a:rPr>
              <a:t>Herkes İçin Temel Güvenlik Politikaları</a:t>
            </a:r>
            <a:endParaRPr lang="tr-TR" dirty="0">
              <a:solidFill>
                <a:srgbClr val="187295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4603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tr-TR" sz="3200" b="1" dirty="0"/>
              <a:t>2. Güvenli İnternette Gezinti (</a:t>
            </a:r>
            <a:r>
              <a:rPr lang="tr-TR" sz="3200" b="1" dirty="0" err="1"/>
              <a:t>Secure</a:t>
            </a:r>
            <a:r>
              <a:rPr lang="tr-TR" sz="3200" b="1" dirty="0"/>
              <a:t> </a:t>
            </a:r>
            <a:r>
              <a:rPr lang="tr-TR" sz="3200" b="1" dirty="0" err="1"/>
              <a:t>Browsing</a:t>
            </a:r>
            <a:r>
              <a:rPr lang="tr-TR" sz="3200" b="1" dirty="0"/>
              <a:t>)</a:t>
            </a:r>
            <a:endParaRPr lang="en-US" sz="3200" dirty="0"/>
          </a:p>
          <a:p>
            <a:pPr lvl="1">
              <a:lnSpc>
                <a:spcPct val="150000"/>
              </a:lnSpc>
            </a:pPr>
            <a:r>
              <a:rPr lang="tr-TR" sz="2800" dirty="0"/>
              <a:t>Yalnızca HTTPS olan web sitelerini ziyaret edin</a:t>
            </a:r>
            <a:r>
              <a:rPr lang="en-US" sz="2800" dirty="0"/>
              <a:t> (</a:t>
            </a:r>
            <a:r>
              <a:rPr lang="tr-TR" sz="2800" dirty="0"/>
              <a:t>Adres çubuğundaki küçük kilit simgesine dikkat edin</a:t>
            </a:r>
            <a:r>
              <a:rPr lang="en-US" sz="2800" dirty="0"/>
              <a:t>)</a:t>
            </a:r>
          </a:p>
          <a:p>
            <a:pPr lvl="1">
              <a:lnSpc>
                <a:spcPct val="150000"/>
              </a:lnSpc>
            </a:pPr>
            <a:r>
              <a:rPr lang="tr-TR" sz="2800" dirty="0"/>
              <a:t>Şüpheli sitelerden veya ücretsiz film indirme sayfalarından uzak durun(Bu tür siteler genellikle zararlı yazılım içerir)</a:t>
            </a:r>
          </a:p>
          <a:p>
            <a:pPr lvl="1">
              <a:lnSpc>
                <a:spcPct val="150000"/>
              </a:lnSpc>
            </a:pPr>
            <a:r>
              <a:rPr lang="tr-TR" sz="2800" dirty="0"/>
              <a:t>İnternet üzerinden dosya indirmelerine dikkat edin. </a:t>
            </a:r>
          </a:p>
          <a:p>
            <a:pPr lvl="1">
              <a:lnSpc>
                <a:spcPct val="150000"/>
              </a:lnSpc>
            </a:pPr>
            <a:r>
              <a:rPr lang="tr-TR" sz="2800" dirty="0" err="1"/>
              <a:t>Wi</a:t>
            </a:r>
            <a:r>
              <a:rPr lang="tr-TR" sz="2800" dirty="0"/>
              <a:t>-Fi ağlarını güvenli kullanın. </a:t>
            </a:r>
            <a:endParaRPr lang="tr-TR" altLang="tr-TR" sz="2800" dirty="0"/>
          </a:p>
        </p:txBody>
      </p:sp>
    </p:spTree>
    <p:extLst>
      <p:ext uri="{BB962C8B-B14F-4D97-AF65-F5344CB8AC3E}">
        <p14:creationId xmlns:p14="http://schemas.microsoft.com/office/powerpoint/2010/main" val="339551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: Köşeleri Yuvarlatılmış 7">
            <a:extLst>
              <a:ext uri="{FF2B5EF4-FFF2-40B4-BE49-F238E27FC236}">
                <a16:creationId xmlns:a16="http://schemas.microsoft.com/office/drawing/2014/main" id="{A40FDBE6-39C2-D3BA-5510-6308065A6386}"/>
              </a:ext>
            </a:extLst>
          </p:cNvPr>
          <p:cNvSpPr/>
          <p:nvPr/>
        </p:nvSpPr>
        <p:spPr>
          <a:xfrm>
            <a:off x="5829300" y="2639738"/>
            <a:ext cx="4686300" cy="56066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A1E8D192-3AAE-0E71-52D3-085C2EE06AF1}"/>
              </a:ext>
            </a:extLst>
          </p:cNvPr>
          <p:cNvSpPr/>
          <p:nvPr/>
        </p:nvSpPr>
        <p:spPr>
          <a:xfrm>
            <a:off x="838200" y="2639738"/>
            <a:ext cx="4991100" cy="56066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solidFill>
                  <a:srgbClr val="187295"/>
                </a:solidFill>
              </a:rPr>
              <a:t>Herkes İçin Temel Güvenlik Politikaları</a:t>
            </a:r>
            <a:endParaRPr lang="tr-TR" dirty="0">
              <a:solidFill>
                <a:srgbClr val="187295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948707"/>
            <a:ext cx="10515600" cy="291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tr-TR" b="1" dirty="0"/>
              <a:t>Özet: Güvenli İnternet Gezintisi İçin Altın Kurallar</a:t>
            </a:r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en-US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tr-TR" altLang="tr-TR" dirty="0"/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9AC5B193-A7B9-49CD-2E75-7BD3BE84B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52823"/>
              </p:ext>
            </p:extLst>
          </p:nvPr>
        </p:nvGraphicFramePr>
        <p:xfrm>
          <a:off x="838200" y="2639738"/>
          <a:ext cx="10039350" cy="2976235"/>
        </p:xfrm>
        <a:graphic>
          <a:graphicData uri="http://schemas.openxmlformats.org/drawingml/2006/table">
            <a:tbl>
              <a:tblPr/>
              <a:tblGrid>
                <a:gridCol w="5019675">
                  <a:extLst>
                    <a:ext uri="{9D8B030D-6E8A-4147-A177-3AD203B41FA5}">
                      <a16:colId xmlns:a16="http://schemas.microsoft.com/office/drawing/2014/main" val="2028773820"/>
                    </a:ext>
                  </a:extLst>
                </a:gridCol>
                <a:gridCol w="5019675">
                  <a:extLst>
                    <a:ext uri="{9D8B030D-6E8A-4147-A177-3AD203B41FA5}">
                      <a16:colId xmlns:a16="http://schemas.microsoft.com/office/drawing/2014/main" val="1628875583"/>
                    </a:ext>
                  </a:extLst>
                </a:gridCol>
              </a:tblGrid>
              <a:tr h="595247">
                <a:tc>
                  <a:txBody>
                    <a:bodyPr/>
                    <a:lstStyle/>
                    <a:p>
                      <a:r>
                        <a:rPr lang="tr-TR"/>
                        <a:t>Yapılmalı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Yapılmamalı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725766"/>
                  </a:ext>
                </a:extLst>
              </a:tr>
              <a:tr h="595247">
                <a:tc>
                  <a:txBody>
                    <a:bodyPr/>
                    <a:lstStyle/>
                    <a:p>
                      <a:r>
                        <a:rPr lang="tr-TR"/>
                        <a:t>🔒 HTTPS siteleri kullanın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🛑 HTTP sitelere kişisel bilgi girmeyin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625152"/>
                  </a:ext>
                </a:extLst>
              </a:tr>
              <a:tr h="595247">
                <a:tc>
                  <a:txBody>
                    <a:bodyPr/>
                    <a:lstStyle/>
                    <a:p>
                      <a:r>
                        <a:rPr lang="tr-TR"/>
                        <a:t>👀 Site adresini kontrol edin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😬 Şüpheli pop-</a:t>
                      </a:r>
                      <a:r>
                        <a:rPr lang="tr-TR" dirty="0" err="1"/>
                        <a:t>up’lara</a:t>
                      </a:r>
                      <a:r>
                        <a:rPr lang="tr-TR" dirty="0"/>
                        <a:t> tıklamayın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471106"/>
                  </a:ext>
                </a:extLst>
              </a:tr>
              <a:tr h="595247">
                <a:tc>
                  <a:txBody>
                    <a:bodyPr/>
                    <a:lstStyle/>
                    <a:p>
                      <a:r>
                        <a:rPr lang="tr-TR"/>
                        <a:t>💾 Bilinmeyen dosyaları antivirüsle tarayın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❌ Her gördüğünüz dosyayı indirmeyin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711145"/>
                  </a:ext>
                </a:extLst>
              </a:tr>
              <a:tr h="595247">
                <a:tc>
                  <a:txBody>
                    <a:bodyPr/>
                    <a:lstStyle/>
                    <a:p>
                      <a:r>
                        <a:rPr lang="tr-TR"/>
                        <a:t>📶 VPN kullanın (özellikle halka açık Wi-Fi'de)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⚠️ Ortak </a:t>
                      </a:r>
                      <a:r>
                        <a:rPr lang="tr-TR" dirty="0" err="1"/>
                        <a:t>Wi</a:t>
                      </a:r>
                      <a:r>
                        <a:rPr lang="tr-TR" dirty="0"/>
                        <a:t>-Fi ağlarında giriş yapmayın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075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4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10440"/>
            <a:ext cx="10515600" cy="1325563"/>
          </a:xfrm>
        </p:spPr>
        <p:txBody>
          <a:bodyPr/>
          <a:lstStyle/>
          <a:p>
            <a:r>
              <a:rPr lang="nb-NO" b="1" dirty="0">
                <a:solidFill>
                  <a:srgbClr val="187295"/>
                </a:solidFill>
              </a:rPr>
              <a:t>Herkes İçin Temel Güvenlik Politikaları</a:t>
            </a:r>
            <a:endParaRPr lang="tr-TR" dirty="0">
              <a:solidFill>
                <a:srgbClr val="187295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98178"/>
            <a:ext cx="10515600" cy="366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tr-TR" sz="3600" b="1" dirty="0"/>
              <a:t>3. E-posta Güvenliği (</a:t>
            </a:r>
            <a:r>
              <a:rPr lang="tr-TR" sz="3600" b="1" dirty="0" err="1"/>
              <a:t>Email</a:t>
            </a:r>
            <a:r>
              <a:rPr lang="tr-TR" sz="3600" b="1" dirty="0"/>
              <a:t> </a:t>
            </a:r>
            <a:r>
              <a:rPr lang="tr-TR" sz="3600" b="1" dirty="0" err="1"/>
              <a:t>Safety</a:t>
            </a:r>
            <a:r>
              <a:rPr lang="tr-TR" sz="36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tr-TR" sz="3200" dirty="0"/>
              <a:t>Tanımadığınız kişilerden gelen bağlantılara tıklamayın.</a:t>
            </a:r>
          </a:p>
          <a:p>
            <a:pPr lvl="1">
              <a:lnSpc>
                <a:spcPct val="150000"/>
              </a:lnSpc>
            </a:pPr>
            <a:r>
              <a:rPr lang="tr-TR" sz="3200" dirty="0"/>
              <a:t>Şüpheli ekleri açmayın.</a:t>
            </a:r>
          </a:p>
          <a:p>
            <a:pPr lvl="1">
              <a:lnSpc>
                <a:spcPct val="150000"/>
              </a:lnSpc>
            </a:pPr>
            <a:r>
              <a:rPr lang="tr-TR" sz="3200" dirty="0"/>
              <a:t>“Gerçek olamayacak kadar iyi” tekliflere inanmayın. (Genellikle dolandırıcılık içerir.)</a:t>
            </a:r>
          </a:p>
        </p:txBody>
      </p:sp>
    </p:spTree>
    <p:extLst>
      <p:ext uri="{BB962C8B-B14F-4D97-AF65-F5344CB8AC3E}">
        <p14:creationId xmlns:p14="http://schemas.microsoft.com/office/powerpoint/2010/main" val="418814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10440"/>
            <a:ext cx="10515600" cy="1325563"/>
          </a:xfrm>
        </p:spPr>
        <p:txBody>
          <a:bodyPr/>
          <a:lstStyle/>
          <a:p>
            <a:r>
              <a:rPr lang="nb-NO" b="1" dirty="0">
                <a:solidFill>
                  <a:srgbClr val="187295"/>
                </a:solidFill>
              </a:rPr>
              <a:t>Herkes İçin Temel Güvenlik Politikaları</a:t>
            </a:r>
            <a:endParaRPr lang="tr-TR" dirty="0">
              <a:solidFill>
                <a:srgbClr val="187295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14825"/>
            <a:ext cx="10515600" cy="440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tr-TR" b="1" dirty="0"/>
              <a:t>4</a:t>
            </a:r>
            <a:r>
              <a:rPr lang="tr-TR" sz="3600" b="1" dirty="0"/>
              <a:t>. Veri İşleme Güvenliği (Data Handling)</a:t>
            </a:r>
          </a:p>
          <a:p>
            <a:pPr lvl="1">
              <a:lnSpc>
                <a:spcPct val="150000"/>
              </a:lnSpc>
            </a:pPr>
            <a:r>
              <a:rPr lang="tr-TR" sz="3200" dirty="0"/>
              <a:t>Hassas dosyaları mutlaka şifreleyin.</a:t>
            </a:r>
          </a:p>
          <a:p>
            <a:pPr lvl="1">
              <a:lnSpc>
                <a:spcPct val="150000"/>
              </a:lnSpc>
            </a:pPr>
            <a:r>
              <a:rPr lang="tr-TR" sz="3200" dirty="0"/>
              <a:t>Kişisel verileri ortak (paylaşımlı) cihazlarda saklamaktan kaçının.</a:t>
            </a:r>
          </a:p>
          <a:p>
            <a:pPr lvl="1">
              <a:lnSpc>
                <a:spcPct val="150000"/>
              </a:lnSpc>
            </a:pPr>
            <a:r>
              <a:rPr lang="tr-TR" sz="3200" dirty="0"/>
              <a:t>Artık ihtiyacınız olmayan dosyaları güvenli bir şekilde silin. (Geri dönüşüm kutusuna atmak yeterli değildir.)</a:t>
            </a:r>
          </a:p>
        </p:txBody>
      </p:sp>
    </p:spTree>
    <p:extLst>
      <p:ext uri="{BB962C8B-B14F-4D97-AF65-F5344CB8AC3E}">
        <p14:creationId xmlns:p14="http://schemas.microsoft.com/office/powerpoint/2010/main" val="3973216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571AD7-14F1-01B4-AFD7-0637780D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solidFill>
                  <a:srgbClr val="187295"/>
                </a:solidFill>
              </a:rPr>
              <a:t>Herkes İçin Temel Güvenlik Politikaları</a:t>
            </a:r>
            <a:endParaRPr lang="tr-TR" dirty="0">
              <a:solidFill>
                <a:srgbClr val="187295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0BFF31-B369-705D-1E1A-5F9CB086B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0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tr-TR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9A7E87A2-9F7A-7807-FD80-A4B96F425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439805"/>
              </p:ext>
            </p:extLst>
          </p:nvPr>
        </p:nvGraphicFramePr>
        <p:xfrm>
          <a:off x="838200" y="2341562"/>
          <a:ext cx="10515600" cy="278129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12093152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382107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17952284"/>
                    </a:ext>
                  </a:extLst>
                </a:gridCol>
              </a:tblGrid>
              <a:tr h="529771">
                <a:tc>
                  <a:txBody>
                    <a:bodyPr/>
                    <a:lstStyle/>
                    <a:p>
                      <a:r>
                        <a:rPr lang="tr-TR"/>
                        <a:t>Konu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Risk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Korunma Yolu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71042"/>
                  </a:ext>
                </a:extLst>
              </a:tr>
              <a:tr h="1324428">
                <a:tc>
                  <a:txBody>
                    <a:bodyPr/>
                    <a:lstStyle/>
                    <a:p>
                      <a:r>
                        <a:rPr lang="tr-TR" b="1"/>
                        <a:t>E-posta Güvenliği</a:t>
                      </a:r>
                      <a:endParaRPr lang="tr-T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Kimlik avı, zararlı yazılım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Bağlantılara ve eklere dikkat, bilinmeyen kişilerden gelen içerikleri açmamak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113316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r>
                        <a:rPr lang="tr-TR" b="1"/>
                        <a:t>Veri İşleme Güvenliği</a:t>
                      </a:r>
                      <a:endParaRPr lang="tr-T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Veri sızıntısı, yasal ihlal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Dosya şifreleme, ortak cihazlardan kaçınma, güvenli silme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47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961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solidFill>
                  <a:srgbClr val="187295"/>
                </a:solidFill>
              </a:rPr>
              <a:t>Herkes İçin Temel Güvenlik Politikaları</a:t>
            </a:r>
            <a:endParaRPr lang="tr-TR" dirty="0">
              <a:solidFill>
                <a:srgbClr val="187295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sz="3200" b="1" dirty="0"/>
              <a:t>5. Yazılım Güncellemeleri Neden Önemlidir?</a:t>
            </a:r>
          </a:p>
          <a:p>
            <a:pPr lvl="1">
              <a:lnSpc>
                <a:spcPct val="150000"/>
              </a:lnSpc>
            </a:pPr>
            <a:r>
              <a:rPr lang="tr-TR" sz="2800" dirty="0"/>
              <a:t>Güncellemeler, bilgisayar korsanlarının kullanabileceği güvenlik açıklarını giderir.</a:t>
            </a:r>
          </a:p>
          <a:p>
            <a:pPr lvl="1">
              <a:lnSpc>
                <a:spcPct val="150000"/>
              </a:lnSpc>
            </a:pPr>
            <a:r>
              <a:rPr lang="tr-TR" sz="2800" dirty="0"/>
              <a:t>Telefonunuzu, uygulamalarınızı ve bilgisayarınızı her zaman güncelleyin!</a:t>
            </a:r>
          </a:p>
          <a:p>
            <a:pPr marL="0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tr-TR" sz="2800" b="1" dirty="0"/>
              <a:t>Örnek </a:t>
            </a:r>
            <a:r>
              <a:rPr lang="en-US" sz="2800" b="1" dirty="0"/>
              <a:t>:</a:t>
            </a:r>
            <a:br>
              <a:rPr lang="en-US" sz="2800" dirty="0"/>
            </a:br>
            <a:r>
              <a:rPr lang="tr-TR" sz="2800" dirty="0" err="1"/>
              <a:t>WannaCry</a:t>
            </a:r>
            <a:r>
              <a:rPr lang="tr-TR" sz="2800" dirty="0"/>
              <a:t> fidye yazılımı saldırısı, insanların Windows’u güncellememesi nedeniyle gerçekleşti.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08949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Etkinlik: Risk Değerlendirmesi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Senaryo</a:t>
            </a:r>
            <a:r>
              <a:rPr lang="en-US" b="1" dirty="0"/>
              <a:t>: </a:t>
            </a:r>
            <a:r>
              <a:rPr lang="tr-TR" dirty="0"/>
              <a:t>Bir öğrenci kütüphanede bilgisayarını açık bırakıp çıkıyor, ancak oturumu kapatmıyor.</a:t>
            </a:r>
            <a:endParaRPr lang="en-US" dirty="0"/>
          </a:p>
          <a:p>
            <a:pPr marL="0" indent="0">
              <a:buNone/>
            </a:pPr>
            <a:r>
              <a:rPr lang="tr-TR" b="1" dirty="0"/>
              <a:t>Sorular:</a:t>
            </a:r>
          </a:p>
          <a:p>
            <a:r>
              <a:rPr lang="tr-TR" dirty="0"/>
              <a:t>Riskler nelerdir?</a:t>
            </a:r>
          </a:p>
          <a:p>
            <a:r>
              <a:rPr lang="tr-TR" dirty="0"/>
              <a:t>Ne kadar tehlikeli olabilirler?</a:t>
            </a:r>
          </a:p>
          <a:p>
            <a:r>
              <a:rPr lang="tr-TR" dirty="0"/>
              <a:t>Bu riskleri azaltmak için hangi önlemler alınabilir?</a:t>
            </a:r>
          </a:p>
          <a:p>
            <a:pPr marL="0" indent="0">
              <a:buNone/>
            </a:pPr>
            <a:r>
              <a:rPr lang="tr-TR" dirty="0"/>
              <a:t>📢</a:t>
            </a:r>
          </a:p>
        </p:txBody>
      </p:sp>
    </p:spTree>
    <p:extLst>
      <p:ext uri="{BB962C8B-B14F-4D97-AF65-F5344CB8AC3E}">
        <p14:creationId xmlns:p14="http://schemas.microsoft.com/office/powerpoint/2010/main" val="2474371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Aktivite: Parolanızın Güçlülüğünü Test Edin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994247"/>
            <a:ext cx="10515600" cy="357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tr-TR" b="1" dirty="0"/>
              <a:t>Tartışın:</a:t>
            </a:r>
            <a:r>
              <a:rPr lang="tr-TR" dirty="0"/>
              <a:t> Hangi parolalar zayıf ve neden?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123456</a:t>
            </a:r>
          </a:p>
          <a:p>
            <a:r>
              <a:rPr lang="tr-TR" dirty="0" err="1"/>
              <a:t>Mydogrex</a:t>
            </a:r>
            <a:endParaRPr lang="tr-TR" dirty="0"/>
          </a:p>
          <a:p>
            <a:r>
              <a:rPr lang="tr-TR" dirty="0"/>
              <a:t>H@ppyDay2025!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97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Aktivite: Video değerlendirmesi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082681"/>
            <a:ext cx="10515600" cy="241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altLang="tr-TR" sz="2800" dirty="0">
              <a:hlinkClick r:id="rId3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tr-TR" dirty="0"/>
              <a:t>Videodaki güvenlik açıkları neler?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tr-TR" dirty="0"/>
              <a:t>Önerilen güvenlik önlemleri neler olabilir?</a:t>
            </a:r>
            <a:endParaRPr lang="tr-TR" altLang="tr-TR" dirty="0">
              <a:hlinkClick r:id="rId3"/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846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187295"/>
                </a:solidFill>
              </a:rPr>
              <a:t>Risk Yönetimi ve Güvenlik Kontrollerine </a:t>
            </a:r>
            <a:br>
              <a:rPr lang="tr-TR" b="1" dirty="0">
                <a:solidFill>
                  <a:srgbClr val="187295"/>
                </a:solidFill>
              </a:rPr>
            </a:br>
            <a:r>
              <a:rPr lang="tr-TR" b="1" dirty="0">
                <a:solidFill>
                  <a:srgbClr val="187295"/>
                </a:solidFill>
              </a:rPr>
              <a:t>Genel Bakış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b="1" dirty="0"/>
              <a:t>Temel Konular:</a:t>
            </a:r>
          </a:p>
          <a:p>
            <a:pPr lvl="0"/>
            <a:r>
              <a:rPr lang="tr-TR" dirty="0"/>
              <a:t>Risk Yönetimi Nedir?</a:t>
            </a:r>
          </a:p>
          <a:p>
            <a:pPr lvl="0"/>
            <a:r>
              <a:rPr lang="tr-TR" dirty="0"/>
              <a:t>Güvenlik Kontrolleri</a:t>
            </a:r>
          </a:p>
          <a:p>
            <a:pPr lvl="0"/>
            <a:r>
              <a:rPr lang="tr-TR" dirty="0"/>
              <a:t>Temel Güvenlik Politikaları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6330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Özet ve Anahtar Çıkarımlar</a:t>
            </a:r>
            <a:endParaRPr lang="tr-TR" dirty="0">
              <a:solidFill>
                <a:srgbClr val="187295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3766"/>
            <a:ext cx="10515600" cy="482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tr-TR" dirty="0"/>
              <a:t>Risk yönetimi siber güvenlik için çok önemlidir.</a:t>
            </a:r>
          </a:p>
          <a:p>
            <a:r>
              <a:rPr lang="tr-TR" dirty="0"/>
              <a:t>Katmanlı güvenlik önlemleri kullanın.</a:t>
            </a:r>
          </a:p>
          <a:p>
            <a:r>
              <a:rPr lang="tr-TR" dirty="0"/>
              <a:t>Her zaman kullanıcı farkındalığını ve iyi alışkanlıkları teşvik edin.</a:t>
            </a:r>
          </a:p>
          <a:p>
            <a:r>
              <a:rPr lang="tr-TR" dirty="0"/>
              <a:t>Pratik yapmak mükemmelleştirir – gerçek dünya risklerini simüle edin.</a:t>
            </a:r>
          </a:p>
          <a:p>
            <a:r>
              <a:rPr lang="tr-TR" dirty="0"/>
              <a:t>Riskler her yerde – ama onları yönetebilirsiniz.</a:t>
            </a:r>
          </a:p>
          <a:p>
            <a:r>
              <a:rPr lang="tr-TR" dirty="0"/>
              <a:t>Güçlü parolalar kullanın ve sık sık güncelleyin.</a:t>
            </a:r>
          </a:p>
          <a:p>
            <a:r>
              <a:rPr lang="tr-TR" dirty="0"/>
              <a:t>Güvenlik araçları; kilitler, alarmlar ve acil durum planları gibidir. Onları kullanın!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tr-TR" altLang="tr-TR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1254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Teşekkürler </a:t>
            </a:r>
            <a:r>
              <a:rPr lang="tr-TR" dirty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7029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Risk Yönetimi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/>
              <a:t>Risk yönetimi</a:t>
            </a:r>
            <a:r>
              <a:rPr lang="tr-TR" dirty="0"/>
              <a:t>, neyin yanlış gidebileceğini, bunun ne kadar kötü olabileceğini ve bununla ilgili ne yapabileceğimizi anlamaktır.</a:t>
            </a:r>
          </a:p>
          <a:p>
            <a:pPr marL="0" indent="0">
              <a:buNone/>
            </a:pPr>
            <a:r>
              <a:rPr lang="tr-TR" b="1" dirty="0"/>
              <a:t>Risk Değerlendirme Adımları:</a:t>
            </a:r>
            <a:br>
              <a:rPr lang="tr-TR" dirty="0"/>
            </a:br>
            <a:r>
              <a:rPr lang="tr-TR" sz="1600" dirty="0"/>
              <a:t>🔍 </a:t>
            </a:r>
            <a:r>
              <a:rPr lang="tr-TR" dirty="0"/>
              <a:t>Riskleri belirle (örneğin, bir dizüstü bilgisayarın kaybolması)</a:t>
            </a:r>
            <a:br>
              <a:rPr lang="tr-TR" dirty="0"/>
            </a:br>
            <a:r>
              <a:rPr lang="tr-TR" dirty="0"/>
              <a:t>⚖ Ne kadar olası ve ne kadar zararlı olduğunu değerlendir</a:t>
            </a:r>
            <a:br>
              <a:rPr lang="tr-TR" dirty="0"/>
            </a:br>
            <a:r>
              <a:rPr lang="tr-TR" dirty="0"/>
              <a:t>🛡 Azalt (riski azalt veya kontrol altına al)</a:t>
            </a:r>
          </a:p>
          <a:p>
            <a:pPr marL="0" indent="0">
              <a:buNone/>
            </a:pPr>
            <a:r>
              <a:rPr lang="tr-TR" b="1" dirty="0"/>
              <a:t>Örnek:</a:t>
            </a:r>
          </a:p>
          <a:p>
            <a:pPr marL="457200" lvl="1" indent="0">
              <a:buNone/>
            </a:pPr>
            <a:r>
              <a:rPr lang="tr-TR" b="1" dirty="0"/>
              <a:t>Risk:</a:t>
            </a:r>
            <a:r>
              <a:rPr lang="tr-TR" dirty="0"/>
              <a:t> Dizüstü bilgisayarını bir kafede bırakıyorsun</a:t>
            </a:r>
          </a:p>
          <a:p>
            <a:pPr marL="457200" lvl="1" indent="0">
              <a:buNone/>
            </a:pPr>
            <a:r>
              <a:rPr lang="tr-TR" b="1" dirty="0"/>
              <a:t>Etkisi:</a:t>
            </a:r>
            <a:r>
              <a:rPr lang="tr-TR" dirty="0"/>
              <a:t> Yüksek (çünkü hassas iş dosyaları içeriyor)</a:t>
            </a:r>
          </a:p>
          <a:p>
            <a:pPr marL="457200" lvl="1" indent="0">
              <a:buNone/>
            </a:pPr>
            <a:r>
              <a:rPr lang="tr-TR" b="1" dirty="0"/>
              <a:t>Olasılık:</a:t>
            </a:r>
            <a:r>
              <a:rPr lang="tr-TR" dirty="0"/>
              <a:t> Orta</a:t>
            </a:r>
          </a:p>
          <a:p>
            <a:pPr marL="457200" lvl="1" indent="0">
              <a:buNone/>
            </a:pPr>
            <a:r>
              <a:rPr lang="tr-TR" b="1" dirty="0"/>
              <a:t>Azaltma Yöntemi:</a:t>
            </a:r>
            <a:r>
              <a:rPr lang="tr-TR" dirty="0"/>
              <a:t> Şifre kullan + dosyalarını yedekle</a:t>
            </a:r>
          </a:p>
        </p:txBody>
      </p:sp>
    </p:spTree>
    <p:extLst>
      <p:ext uri="{BB962C8B-B14F-4D97-AF65-F5344CB8AC3E}">
        <p14:creationId xmlns:p14="http://schemas.microsoft.com/office/powerpoint/2010/main" val="196303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Bilgi Güvenliği Nedir?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dirty="0"/>
              <a:t>Hangi risklerin önce çözülmesi gerektiğine karar vermemize yardımcı olan bir araç.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endParaRPr lang="tr-TR" b="1" dirty="0"/>
          </a:p>
          <a:p>
            <a:pPr marL="0" indent="0">
              <a:buNone/>
            </a:pPr>
            <a:r>
              <a:rPr lang="tr-TR" b="1" dirty="0"/>
              <a:t>Kullanım Örnekleri:</a:t>
            </a:r>
          </a:p>
          <a:p>
            <a:r>
              <a:rPr lang="tr-TR" dirty="0"/>
              <a:t>Kişisel dizüstü bilgisayarda virüs olması:  Olasılık -&gt; Orta, Etki -&gt; Yüksek = RİSK -&gt; YÜKSEK</a:t>
            </a:r>
          </a:p>
          <a:p>
            <a:r>
              <a:rPr lang="tr-TR" dirty="0"/>
              <a:t>Bir oyunu güncellemeyi unutmak: Olasılık -&gt; Düşük, Etki -&gt; Düşük = RİSK -&gt; DÜŞÜK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İçerik Yer Tutucusu 3">
            <a:extLst>
              <a:ext uri="{FF2B5EF4-FFF2-40B4-BE49-F238E27FC236}">
                <a16:creationId xmlns:a16="http://schemas.microsoft.com/office/drawing/2014/main" id="{480DD7A1-4C6A-C9E2-4BED-27925913B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9350"/>
            <a:ext cx="9383684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4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Bilgi Güvenliği Nedir?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Kendimizi korumak için kullandığımız 3 tür araç veya işlem vardır:</a:t>
            </a:r>
          </a:p>
          <a:p>
            <a:pPr marL="0" indent="0">
              <a:buNone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Önleyici Kontroller 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Tespit Edici Kontroller </a:t>
            </a:r>
          </a:p>
          <a:p>
            <a:pPr marL="514350" indent="-514350">
              <a:buFont typeface="+mj-lt"/>
              <a:buAutoNum type="arabicPeriod"/>
            </a:pPr>
            <a:r>
              <a:rPr lang="tr-TR" dirty="0"/>
              <a:t>Düzeltici Kontroller</a:t>
            </a:r>
          </a:p>
        </p:txBody>
      </p:sp>
    </p:spTree>
    <p:extLst>
      <p:ext uri="{BB962C8B-B14F-4D97-AF65-F5344CB8AC3E}">
        <p14:creationId xmlns:p14="http://schemas.microsoft.com/office/powerpoint/2010/main" val="152840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1. Önleyici Kontroller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Önleyici kontroller, Saldırıları gerçekleşmeden önce durdurmak için yapılan kontrollerdir.</a:t>
            </a:r>
          </a:p>
          <a:p>
            <a:pPr marL="0" indent="0">
              <a:buNone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Güvenlik Duvarı (Firewall):</a:t>
            </a:r>
            <a:r>
              <a:rPr lang="tr-TR" dirty="0"/>
              <a:t> Şüpheli internet trafiğini engeller.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Antivirüs:</a:t>
            </a:r>
            <a:r>
              <a:rPr lang="tr-TR" dirty="0"/>
              <a:t> Zararlı dosyaları tespit eder.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Şifreleme (</a:t>
            </a:r>
            <a:r>
              <a:rPr lang="tr-TR" b="1" dirty="0" err="1"/>
              <a:t>Encryption</a:t>
            </a:r>
            <a:r>
              <a:rPr lang="tr-TR" b="1" dirty="0"/>
              <a:t>):</a:t>
            </a:r>
            <a:r>
              <a:rPr lang="tr-TR" dirty="0"/>
              <a:t> Verilerinizi karıştırır, böylece başkaları okuyamaz.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31438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2. Tespit Edici Kontroller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Bir şeyler ters gittiğinde bunu fark etmemize yardımcı olur.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IDS (Saldırı Tespit Sistemi): </a:t>
            </a:r>
            <a:r>
              <a:rPr lang="tr-TR" dirty="0"/>
              <a:t>Şüpheli bir şey olduğunda uyarı verir.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Kayıtlar (</a:t>
            </a:r>
            <a:r>
              <a:rPr lang="tr-TR" b="1" dirty="0" err="1"/>
              <a:t>Logs</a:t>
            </a:r>
            <a:r>
              <a:rPr lang="tr-TR" b="1" dirty="0"/>
              <a:t>): </a:t>
            </a:r>
            <a:r>
              <a:rPr lang="tr-TR" dirty="0"/>
              <a:t>Sistem üzerindeki aktiviteleri kaydeder.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İzleme (</a:t>
            </a:r>
            <a:r>
              <a:rPr lang="tr-TR" b="1" dirty="0" err="1"/>
              <a:t>Monitoring</a:t>
            </a:r>
            <a:r>
              <a:rPr lang="tr-TR" b="1" dirty="0"/>
              <a:t>): </a:t>
            </a:r>
            <a:r>
              <a:rPr lang="tr-TR" dirty="0"/>
              <a:t>Sistemleri 7/24 gözlem altında tutar.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Örnek:</a:t>
            </a:r>
            <a:br>
              <a:rPr lang="en-US" dirty="0"/>
            </a:br>
            <a:r>
              <a:rPr lang="tr-TR" dirty="0"/>
              <a:t>Tıpkı bir ev güvenlik kamerasının biri eve girmeye çalıştığında sizi uyarması gibi </a:t>
            </a:r>
            <a:r>
              <a:rPr lang="en-US" dirty="0"/>
              <a:t> 🏠🔔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303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3. Düzeltici Kontroller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Olay olduktan sonra sistemi toparlamaya, düzeltmeye ve etkileri en aza indirmeye yönelik kontrollerdir.</a:t>
            </a:r>
          </a:p>
          <a:p>
            <a:r>
              <a:rPr lang="tr-TR" b="1" dirty="0"/>
              <a:t>Yedekler (</a:t>
            </a:r>
            <a:r>
              <a:rPr lang="tr-TR" b="1" dirty="0" err="1"/>
              <a:t>Backups</a:t>
            </a:r>
            <a:r>
              <a:rPr lang="tr-TR" b="1" dirty="0"/>
              <a:t>):</a:t>
            </a:r>
            <a:r>
              <a:rPr lang="tr-TR" dirty="0"/>
              <a:t> Önemli verilerin kopyalarını saklar, böylece kaybolursa geri alınabilir.</a:t>
            </a:r>
          </a:p>
          <a:p>
            <a:r>
              <a:rPr lang="tr-TR" b="1" dirty="0"/>
              <a:t>Olay müdahale planı (</a:t>
            </a:r>
            <a:r>
              <a:rPr lang="tr-TR" b="1" dirty="0" err="1"/>
              <a:t>Incident</a:t>
            </a:r>
            <a:r>
              <a:rPr lang="tr-TR" b="1" dirty="0"/>
              <a:t> </a:t>
            </a:r>
            <a:r>
              <a:rPr lang="tr-TR" b="1" dirty="0" err="1"/>
              <a:t>response</a:t>
            </a:r>
            <a:r>
              <a:rPr lang="tr-TR" b="1" dirty="0"/>
              <a:t> plan):</a:t>
            </a:r>
            <a:r>
              <a:rPr lang="tr-TR" dirty="0"/>
              <a:t> </a:t>
            </a:r>
            <a:r>
              <a:rPr lang="tr-TR" dirty="0" err="1"/>
              <a:t>Hacklenirseniz</a:t>
            </a:r>
            <a:r>
              <a:rPr lang="tr-TR" dirty="0"/>
              <a:t> veya erişimi kaybederseniz ne yapılacağını belirleyen plandır.</a:t>
            </a:r>
          </a:p>
          <a:p>
            <a:pPr marL="0" indent="0">
              <a:buNone/>
            </a:pPr>
            <a:endParaRPr lang="tr-T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Örnek</a:t>
            </a:r>
            <a:r>
              <a:rPr lang="en-US" b="1" dirty="0"/>
              <a:t>:</a:t>
            </a:r>
            <a:br>
              <a:rPr lang="en-US" dirty="0"/>
            </a:br>
            <a:r>
              <a:rPr lang="tr-TR" dirty="0"/>
              <a:t>Telefonunuz bozulsa bile fotoğraflarınız Google </a:t>
            </a:r>
            <a:r>
              <a:rPr lang="tr-TR" dirty="0" err="1"/>
              <a:t>Drive’da</a:t>
            </a:r>
            <a:r>
              <a:rPr lang="tr-TR" dirty="0"/>
              <a:t> yedekliyse — bu bir </a:t>
            </a:r>
            <a:r>
              <a:rPr lang="tr-TR" b="1" dirty="0"/>
              <a:t>düzeltici kontroldür</a:t>
            </a:r>
            <a:r>
              <a:rPr lang="tr-TR" dirty="0"/>
              <a:t> </a:t>
            </a:r>
            <a:r>
              <a:rPr lang="en-US" dirty="0"/>
              <a:t>📱☁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743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>
                <a:solidFill>
                  <a:srgbClr val="187295"/>
                </a:solidFill>
              </a:rPr>
              <a:t>Herkes İçin Temel Güvenlik Politikaları</a:t>
            </a:r>
            <a:endParaRPr lang="tr-TR" b="1" dirty="0">
              <a:solidFill>
                <a:srgbClr val="187295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03255"/>
            <a:ext cx="10515600" cy="4252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b="1" dirty="0"/>
              <a:t>Temel güvenlik politikaları, </a:t>
            </a:r>
            <a:r>
              <a:rPr lang="tr-TR" dirty="0"/>
              <a:t>bir kurumda ya da kişisel olarak herkesin uyması gereken </a:t>
            </a:r>
            <a:r>
              <a:rPr lang="tr-TR" b="1" dirty="0"/>
              <a:t>basit ama etkili kurallardır</a:t>
            </a:r>
            <a:r>
              <a:rPr lang="tr-TR" dirty="0"/>
              <a:t>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Uygulayabileceğiniz bazı kurallar;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Güçlü şifre kullanın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Şifrelerinizi kimseyle paylaşmayın.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Cihazlarınızı kilitli bırakın.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E-posta eklerine dikkat edin.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Güncellemeleri zamanında yapın.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38699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987</Words>
  <Application>Microsoft Office PowerPoint</Application>
  <PresentationFormat>Geniş ekran</PresentationFormat>
  <Paragraphs>169</Paragraphs>
  <Slides>21</Slides>
  <Notes>21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Wingdings</vt:lpstr>
      <vt:lpstr>Office Teması</vt:lpstr>
      <vt:lpstr>Risk Yönetimi ve Güvenlik Kontrolleri</vt:lpstr>
      <vt:lpstr>Risk Yönetimi ve Güvenlik Kontrollerine  Genel Bakış</vt:lpstr>
      <vt:lpstr>Risk Yönetimi Nedir?</vt:lpstr>
      <vt:lpstr>Bilgi Güvenliği Nedir?</vt:lpstr>
      <vt:lpstr>Bilgi Güvenliği Nedir?</vt:lpstr>
      <vt:lpstr>1. Önleyici Kontroller </vt:lpstr>
      <vt:lpstr>2. Tespit Edici Kontroller</vt:lpstr>
      <vt:lpstr>3. Düzeltici Kontroller</vt:lpstr>
      <vt:lpstr>Herkes İçin Temel Güvenlik Politikaları</vt:lpstr>
      <vt:lpstr>Herkes İçin Temel Güvenlik Politikaları</vt:lpstr>
      <vt:lpstr>Herkes İçin Temel Güvenlik Politikaları</vt:lpstr>
      <vt:lpstr>Herkes İçin Temel Güvenlik Politikaları</vt:lpstr>
      <vt:lpstr>Herkes İçin Temel Güvenlik Politikaları</vt:lpstr>
      <vt:lpstr>Herkes İçin Temel Güvenlik Politikaları</vt:lpstr>
      <vt:lpstr>Herkes İçin Temel Güvenlik Politikaları</vt:lpstr>
      <vt:lpstr>Herkes İçin Temel Güvenlik Politikaları</vt:lpstr>
      <vt:lpstr>Etkinlik: Risk Değerlendirmesi</vt:lpstr>
      <vt:lpstr>Aktivite: Parolanızın Güçlülüğünü Test Edin</vt:lpstr>
      <vt:lpstr>Aktivite: Video değerlendirmesi</vt:lpstr>
      <vt:lpstr>Özet ve Anahtar Çıkarımlar</vt:lpstr>
      <vt:lpstr>Teşekkürler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revision>215</cp:revision>
  <dcterms:created xsi:type="dcterms:W3CDTF">2025-04-11T11:25:47Z</dcterms:created>
  <dcterms:modified xsi:type="dcterms:W3CDTF">2025-06-20T11:19:31Z</dcterms:modified>
</cp:coreProperties>
</file>