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78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7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46599" autoAdjust="0"/>
  </p:normalViewPr>
  <p:slideViewPr>
    <p:cSldViewPr snapToGrid="0" showGuides="1">
      <p:cViewPr varScale="1">
        <p:scale>
          <a:sx n="51" d="100"/>
          <a:sy n="51" d="100"/>
        </p:scale>
        <p:origin x="28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88A-8243-40BF-AB27-5FD10AE9AC09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71F2C-43D4-4C6F-9F6D-00AE09F2B86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2724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2762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9799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57217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tr-T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1386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8146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63241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95002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0982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6777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41374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6056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347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6832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tr-TR" b="1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1095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71F2C-43D4-4C6F-9F6D-00AE09F2B86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0069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478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6827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7158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  <p:pic>
        <p:nvPicPr>
          <p:cNvPr id="7" name="Resim 6" descr="ekran görüntüsü,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39A87676-EC1B-587B-B6E9-A669B88569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-1"/>
            <a:ext cx="12176760" cy="68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5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4865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626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806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5632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3508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08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25927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045D7-1FDA-4C9F-A96F-2517AF806C41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8505F-BAD3-42E0-9FBE-3BC86152719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090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su, yüzme, açık mavi, su altı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D5EA06E-C0BA-6515-CD97-6BFAB0698C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0"/>
            <a:ext cx="12176760" cy="6866593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 dirty="0">
                <a:solidFill>
                  <a:schemeClr val="bg1"/>
                </a:solidFill>
              </a:rPr>
              <a:t>Temel Güvenlik Uygulamaları ve Güvenli İnternet Davranışları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/>
                </a:solidFill>
              </a:rPr>
              <a:t>Kişisel bilgileri korumak ve yaygın siber tehditlerden kaçınmak için güvenli davranışlar geliştirmek.</a:t>
            </a:r>
          </a:p>
        </p:txBody>
      </p:sp>
    </p:spTree>
    <p:extLst>
      <p:ext uri="{BB962C8B-B14F-4D97-AF65-F5344CB8AC3E}">
        <p14:creationId xmlns:p14="http://schemas.microsoft.com/office/powerpoint/2010/main" val="26188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862FAF9-7D83-EC20-755B-1EC651B2C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3. Temel Olay Müdahale Yöntemleri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74878E2-7B97-4FC0-469E-12EAB5B19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Güvenlik İhlali Nedir? Ne Yapmalıyız?</a:t>
            </a:r>
          </a:p>
          <a:p>
            <a:pPr marL="0" indent="0">
              <a:buNone/>
            </a:pPr>
            <a:r>
              <a:rPr lang="tr-TR" dirty="0"/>
              <a:t>Bir hesabınıza veya cihazınıza yetkisiz bir erişim olduğunda, bu bir güvenlik ihlalidir. Bu durumda </a:t>
            </a:r>
            <a:r>
              <a:rPr lang="tr-TR" b="1" dirty="0"/>
              <a:t>hemen aksiyon almak</a:t>
            </a:r>
            <a:r>
              <a:rPr lang="tr-TR" dirty="0"/>
              <a:t>, zararın büyümesini engeller.</a:t>
            </a:r>
          </a:p>
          <a:p>
            <a:pPr marL="0" indent="0">
              <a:buNone/>
            </a:pPr>
            <a:r>
              <a:rPr lang="tr-TR" dirty="0"/>
              <a:t>🛑 </a:t>
            </a:r>
            <a:r>
              <a:rPr lang="tr-TR" b="1" dirty="0"/>
              <a:t>Yapılacaklar:</a:t>
            </a:r>
            <a:endParaRPr lang="tr-TR" dirty="0"/>
          </a:p>
          <a:p>
            <a:pPr lvl="1"/>
            <a:r>
              <a:rPr lang="tr-TR" dirty="0"/>
              <a:t>Şifreleri hemen değiştirin</a:t>
            </a:r>
          </a:p>
          <a:p>
            <a:pPr lvl="1"/>
            <a:r>
              <a:rPr lang="tr-TR" dirty="0"/>
              <a:t>İlgili platforma durumu bildirin</a:t>
            </a:r>
          </a:p>
          <a:p>
            <a:pPr lvl="1"/>
            <a:r>
              <a:rPr lang="tr-TR" dirty="0"/>
              <a:t>Gerekirse cihazınızı fabrika ayarlarına döndürün</a:t>
            </a:r>
            <a:endParaRPr lang="tr-TR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 “Geç kaldıkça risk artar.”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5102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AE6F96D-937E-1096-468B-8CB591708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3. Temel Olay Müdahale Yöntemleri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0ED8123-395D-2996-AD6E-AFC531E4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Phishing</a:t>
            </a:r>
            <a:r>
              <a:rPr lang="tr-TR" dirty="0"/>
              <a:t> – Kimlik Avı Saldırıları için dikkat etmemiz gerekenler;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Şüpheli e-postalara tıklamayın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Linke tıklamadan üzerine gelin ve adresi kontrol edin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 Resmi kurumlar sizden şifre istemez</a:t>
            </a:r>
          </a:p>
          <a:p>
            <a:r>
              <a:rPr lang="tr-TR" dirty="0"/>
              <a:t>Yaşadığınız şüpheli olayları raporlayın. </a:t>
            </a:r>
          </a:p>
          <a:p>
            <a:r>
              <a:rPr lang="tr-TR" dirty="0"/>
              <a:t>Güvenlik Yazılımları – Güncel mi?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Güncelleme = Korunma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896676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D5A55BA-AB5D-86CE-9665-197495A7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solidFill>
                  <a:srgbClr val="187295"/>
                </a:solidFill>
                <a:effectLst/>
                <a:ea typeface="Times New Roman" panose="02020603050405020304" pitchFamily="18" charset="0"/>
              </a:rPr>
              <a:t>4. Mobil Cihazları Korumak</a:t>
            </a:r>
            <a:endParaRPr lang="tr-TR" b="1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02EB2D-F762-0AD7-C3DA-9E7E2BB80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Telefonlar da Bilgisayar Kadar Tehlike Altında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kumimoji="0" lang="tr-T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🛑 </a:t>
            </a:r>
            <a:r>
              <a:rPr lang="tr-TR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 Cihazlarda Güvenlik Riskleri Nelerdir?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solidFill>
                  <a:prstClr val="black"/>
                </a:solidFill>
              </a:rPr>
              <a:t>Telefonun çalınması/kaybolması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defRPr/>
            </a:pPr>
            <a:r>
              <a:rPr lang="tr-TR" dirty="0">
                <a:solidFill>
                  <a:prstClr val="black"/>
                </a:solidFill>
              </a:rPr>
              <a:t>Açık </a:t>
            </a:r>
            <a:r>
              <a:rPr lang="tr-TR" dirty="0" err="1">
                <a:solidFill>
                  <a:prstClr val="black"/>
                </a:solidFill>
              </a:rPr>
              <a:t>Wi</a:t>
            </a:r>
            <a:r>
              <a:rPr lang="tr-TR" dirty="0">
                <a:solidFill>
                  <a:prstClr val="black"/>
                </a:solidFill>
              </a:rPr>
              <a:t>-Fi ağlarında veri sızması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defRPr/>
            </a:pPr>
            <a:r>
              <a:rPr lang="tr-TR" dirty="0">
                <a:solidFill>
                  <a:prstClr val="black"/>
                </a:solidFill>
              </a:rPr>
              <a:t>Zararlı uygulamalar ve sahte uygulama mağazaları</a:t>
            </a:r>
          </a:p>
          <a:p>
            <a:pPr lvl="1">
              <a:lnSpc>
                <a:spcPct val="100000"/>
              </a:lnSpc>
              <a:spcAft>
                <a:spcPts val="800"/>
              </a:spcAft>
              <a:defRPr/>
            </a:pP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Oturum açık unutulan sosyal medya/banka hesapları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2271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EB2CB05-A01D-960C-6BCA-C03166F9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solidFill>
                  <a:srgbClr val="187295"/>
                </a:solidFill>
                <a:effectLst/>
                <a:ea typeface="Times New Roman" panose="02020603050405020304" pitchFamily="18" charset="0"/>
              </a:rPr>
              <a:t>3. Mobil Cihazları Korumak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2DB1B26-56F2-1858-E9F9-AB56B5DD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3200" b="1" u="sng" dirty="0">
                <a:ea typeface="Times New Roman" panose="02020603050405020304" pitchFamily="18" charset="0"/>
              </a:rPr>
              <a:t>Güvenli Uygulama Kullanımı</a:t>
            </a:r>
            <a:endParaRPr lang="tr-TR" sz="3200" u="sng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Uygulamalar telefonunuza erişim ister: rehber, mikrofon, konum, kamera...</a:t>
            </a:r>
            <a:b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Her uygulamaya her şeye izin vermek, güvenliğinizi tehlikeye atar.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dirty="0">
                <a:effectLst/>
                <a:ea typeface="Calibri" panose="020F0502020204030204" pitchFamily="34" charset="0"/>
                <a:cs typeface="Segoe UI Symbol" panose="020B0502040204020203" pitchFamily="34" charset="0"/>
              </a:rPr>
              <a:t>🛠️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Kontrol Edilecekler: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Uygulama sadece ihtiyacı olan izinleri almalı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Resmî mağazalardan (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Store</a:t>
            </a: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Google Play) indirin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Kullanmadığınız uygulamaları silin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8263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996C58-F80B-2756-CEC4-354F9229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solidFill>
                  <a:srgbClr val="187295"/>
                </a:solidFill>
                <a:effectLst/>
                <a:ea typeface="Times New Roman" panose="02020603050405020304" pitchFamily="18" charset="0"/>
              </a:rPr>
              <a:t>3. Mobil Cihazları Korumak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11B4027-4C96-511A-C02F-458702289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3200" b="1" u="sng" dirty="0">
                <a:ea typeface="Times New Roman" panose="02020603050405020304" pitchFamily="18" charset="0"/>
              </a:rPr>
              <a:t>Ekran Kilidi, Uzak Erişim ve Daha Fazlası</a:t>
            </a:r>
            <a:endParaRPr lang="tr-TR" sz="3200" b="1" u="sng" dirty="0"/>
          </a:p>
          <a:p>
            <a:pPr marL="0" indent="0">
              <a:buNone/>
            </a:pPr>
            <a:r>
              <a:rPr lang="tr-TR" dirty="0"/>
              <a:t>Fiziksel olarak elinizden çıkabilecek mobil cihazlarda güçlü ekran kilidi, izinsiz erişimi engellemenin ilk adımıdır.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tr-TR" sz="28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tr-T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Alınabilecek önlemler: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Parmak izi, yüz tanıma, PIN kilidi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Cihazımı Bul / Telefonumu Bul özelliği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Uzaktan verileri silme özelliği (iPhone –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iCloud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Android – Google </a:t>
            </a:r>
            <a:r>
              <a:rPr lang="tr-TR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tr-TR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My Device)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7896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D61075-7004-5662-B032-D7093153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r-TR" b="1" dirty="0">
                <a:solidFill>
                  <a:srgbClr val="187295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Mobil Güvenlikte 5 Altın Kural</a:t>
            </a:r>
            <a:endParaRPr lang="tr-TR" dirty="0">
              <a:solidFill>
                <a:srgbClr val="187295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3196C76-C0DE-50CB-C6E5-00D43C982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Uygulama izinlerini sınırla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Ekran kilidini daima kullan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Açık </a:t>
            </a:r>
            <a:r>
              <a:rPr lang="tr-TR" dirty="0" err="1"/>
              <a:t>Wi-Fi’de</a:t>
            </a:r>
            <a:r>
              <a:rPr lang="tr-TR" dirty="0"/>
              <a:t> hassas işlem yapma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Sadece güvenilir kaynaklardan uygulama indir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Uzaktan silme özelliğini aktif hale getir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65768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Teşekkürler </a:t>
            </a:r>
            <a:r>
              <a:rPr lang="tr-TR" dirty="0">
                <a:sym typeface="Wingdings" panose="05000000000000000000" pitchFamily="2" charset="2"/>
              </a:rPr>
              <a:t>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702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tr-TR" b="1" dirty="0">
                <a:solidFill>
                  <a:srgbClr val="187295"/>
                </a:solidFill>
              </a:rPr>
              <a:t>Temel Güvenlik Uygulamaları ve Güvenli İnternet Davranışlarına Genel Bakış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Temel Konular: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56360" algn="l"/>
              </a:tabLst>
            </a:pPr>
            <a:r>
              <a:rPr lang="tr-TR" sz="2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Güvenli İnternet Alışkanlıkları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56360" algn="l"/>
              </a:tabLst>
            </a:pPr>
            <a:r>
              <a:rPr lang="tr-TR" sz="2400" dirty="0">
                <a:effectLst/>
                <a:ea typeface="Times New Roman" panose="02020603050405020304" pitchFamily="18" charset="0"/>
              </a:rPr>
              <a:t>Sosyal Medya ve Kişisel Güvenlik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56360" algn="l"/>
              </a:tabLst>
            </a:pPr>
            <a:r>
              <a:rPr lang="tr-TR" sz="2400" dirty="0">
                <a:effectLst/>
                <a:ea typeface="Times New Roman" panose="02020603050405020304" pitchFamily="18" charset="0"/>
              </a:rPr>
              <a:t>Temel Olay Müdahale Yöntemleri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1356360" algn="l"/>
              </a:tabLst>
            </a:pPr>
            <a:r>
              <a:rPr lang="tr-TR" sz="2400" dirty="0">
                <a:effectLst/>
                <a:ea typeface="Times New Roman" panose="02020603050405020304" pitchFamily="18" charset="0"/>
              </a:rPr>
              <a:t>Mobil Cihazları Korumak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536330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1. Güvenli İnternet Alışkanlıkları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Güçlü, benzersiz şifreler oluşturma ve şifre yöneticisi kullanma</a:t>
            </a:r>
          </a:p>
          <a:p>
            <a:r>
              <a:rPr lang="tr-TR" dirty="0"/>
              <a:t>İki Faktörlü Kimlik Doğrulama (2FA) ve Çok Faktörlü Kimlik Doğrulama (MFA)</a:t>
            </a:r>
          </a:p>
          <a:p>
            <a:r>
              <a:rPr lang="tr-TR" dirty="0"/>
              <a:t>Güvenli </a:t>
            </a:r>
            <a:r>
              <a:rPr lang="tr-TR" dirty="0" err="1"/>
              <a:t>tarayıcılık</a:t>
            </a:r>
            <a:r>
              <a:rPr lang="tr-TR" dirty="0"/>
              <a:t> alışkanlıkları (şüpheli bağlantılardan kaçınma, HTTPS bağlantılarına dikkat etme)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63032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1. Güvenli İnternet Alışkanlıkları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3200" b="1" u="sng" dirty="0"/>
              <a:t>Şifre Güvenliği</a:t>
            </a:r>
            <a:endParaRPr lang="tr-TR" sz="3200" u="sng" dirty="0"/>
          </a:p>
          <a:p>
            <a:r>
              <a:rPr lang="tr-TR" dirty="0"/>
              <a:t>Tahmin edilmesi kolay şifrelerden kaçının </a:t>
            </a:r>
          </a:p>
          <a:p>
            <a:pPr marL="0" indent="0">
              <a:buNone/>
            </a:pPr>
            <a:r>
              <a:rPr lang="tr-TR" b="1" dirty="0"/>
              <a:t>	İyi bir şifre şu özellikleri taşır:</a:t>
            </a:r>
            <a:endParaRPr lang="tr-TR" dirty="0"/>
          </a:p>
          <a:p>
            <a:pPr lvl="3"/>
            <a:r>
              <a:rPr lang="tr-TR" dirty="0"/>
              <a:t>Uzun (en az 12 karakter)</a:t>
            </a:r>
          </a:p>
          <a:p>
            <a:pPr lvl="3"/>
            <a:r>
              <a:rPr lang="tr-TR" dirty="0"/>
              <a:t>Harf, rakam ve sembol içerir</a:t>
            </a:r>
          </a:p>
          <a:p>
            <a:pPr lvl="3"/>
            <a:r>
              <a:rPr lang="tr-TR" dirty="0"/>
              <a:t>Kişisel bilgiler içermez</a:t>
            </a:r>
          </a:p>
          <a:p>
            <a:pPr lvl="3"/>
            <a:r>
              <a:rPr lang="tr-TR" dirty="0"/>
              <a:t>Farklı platformlarda farklı şifreler</a:t>
            </a:r>
          </a:p>
          <a:p>
            <a:pPr lvl="3"/>
            <a:r>
              <a:rPr lang="tr-TR" dirty="0"/>
              <a:t>Hatırlatma: </a:t>
            </a:r>
            <a:r>
              <a:rPr lang="tr-TR" b="1" dirty="0"/>
              <a:t>mehmet123</a:t>
            </a:r>
            <a:r>
              <a:rPr lang="tr-TR" dirty="0"/>
              <a:t> değil, </a:t>
            </a:r>
            <a:r>
              <a:rPr lang="tr-TR" b="1" dirty="0"/>
              <a:t>M3hm3t!2#Bursa2025 </a:t>
            </a:r>
            <a:r>
              <a:rPr lang="tr-TR" dirty="0"/>
              <a:t>gibi!</a:t>
            </a:r>
          </a:p>
          <a:p>
            <a:r>
              <a:rPr lang="tr-TR" dirty="0"/>
              <a:t>Her platform için farklı şifre kullanın </a:t>
            </a:r>
          </a:p>
          <a:p>
            <a:pPr marL="0" indent="0">
              <a:buNone/>
            </a:pPr>
            <a:r>
              <a:rPr lang="tr-TR" b="1" dirty="0"/>
              <a:t>	Aynı Şifreyi Tekrar Kullanmak = Büyük Risk!</a:t>
            </a:r>
            <a:endParaRPr lang="tr-TR" dirty="0"/>
          </a:p>
          <a:p>
            <a:r>
              <a:rPr lang="tr-TR" dirty="0"/>
              <a:t>Şifre yöneticisi uygulamaları kullanın</a:t>
            </a:r>
          </a:p>
          <a:p>
            <a:pPr lvl="1"/>
            <a:endParaRPr lang="tr-TR" dirty="0"/>
          </a:p>
          <a:p>
            <a:pPr lvl="1"/>
            <a:endParaRPr lang="tr-TR" dirty="0"/>
          </a:p>
          <a:p>
            <a:pPr lvl="1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74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9A0E7C2-70A2-2F20-4ABE-30BB8FFB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1. Güvenli İnternet Alışkanlıkları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E04752C-D1B5-F127-95DB-F2013376E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021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3200" b="1" u="sng" dirty="0"/>
              <a:t>İki Faktörlü Kimlik Doğrulama (2FA / MFA)</a:t>
            </a:r>
          </a:p>
          <a:p>
            <a:pPr marL="0" indent="0">
              <a:buNone/>
            </a:pPr>
            <a:r>
              <a:rPr lang="tr-TR" b="1" dirty="0"/>
              <a:t>Sadece şifre yeterli değil!</a:t>
            </a:r>
            <a:br>
              <a:rPr lang="tr-TR" dirty="0"/>
            </a:br>
            <a:r>
              <a:rPr lang="tr-TR" b="1" dirty="0"/>
              <a:t>2FA:</a:t>
            </a:r>
            <a:r>
              <a:rPr lang="tr-TR" dirty="0"/>
              <a:t> Giriş yaparken </a:t>
            </a:r>
            <a:r>
              <a:rPr lang="tr-TR" b="1" dirty="0"/>
              <a:t>ek bir güvenlik katmanıdır.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Kullanıcı adı + şifre yetmez: ek olarak bir kod, cihaz veya parmak izi gerekir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2FA, genellikle şunları ekler:</a:t>
            </a:r>
          </a:p>
          <a:p>
            <a:pPr lvl="2"/>
            <a:r>
              <a:rPr lang="tr-TR" dirty="0"/>
              <a:t>SMS ile gelen kod</a:t>
            </a:r>
          </a:p>
          <a:p>
            <a:pPr lvl="2"/>
            <a:r>
              <a:rPr lang="tr-TR" dirty="0"/>
              <a:t>Doğrulama uygulaması (Google </a:t>
            </a:r>
            <a:r>
              <a:rPr lang="tr-TR" dirty="0" err="1"/>
              <a:t>Authenticator</a:t>
            </a:r>
            <a:r>
              <a:rPr lang="tr-TR" dirty="0"/>
              <a:t>, Microsoft </a:t>
            </a:r>
            <a:r>
              <a:rPr lang="tr-TR" dirty="0" err="1"/>
              <a:t>Authenticator</a:t>
            </a:r>
            <a:r>
              <a:rPr lang="tr-TR" dirty="0"/>
              <a:t>)</a:t>
            </a:r>
          </a:p>
          <a:p>
            <a:pPr lvl="2"/>
            <a:r>
              <a:rPr lang="tr-TR" dirty="0"/>
              <a:t>Parmak izi, yüz tanıma</a:t>
            </a:r>
          </a:p>
          <a:p>
            <a:pPr marL="0" indent="0">
              <a:buNone/>
            </a:pPr>
            <a:r>
              <a:rPr lang="tr-TR" b="1" dirty="0"/>
              <a:t>MFA: </a:t>
            </a:r>
            <a:r>
              <a:rPr lang="tr-TR" dirty="0"/>
              <a:t>İki veya daha fazla doğrulama faktörünü kullanmaktır.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2FA, </a:t>
            </a:r>
            <a:r>
              <a:rPr lang="tr-TR" dirty="0" err="1"/>
              <a:t>MFA’nın</a:t>
            </a:r>
            <a:r>
              <a:rPr lang="tr-TR" dirty="0"/>
              <a:t> özel bir türü.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Örneğin; Şifre + SMS kodu + Parmak izi gibi üç faktörlü doğrulama.</a:t>
            </a:r>
          </a:p>
        </p:txBody>
      </p:sp>
    </p:spTree>
    <p:extLst>
      <p:ext uri="{BB962C8B-B14F-4D97-AF65-F5344CB8AC3E}">
        <p14:creationId xmlns:p14="http://schemas.microsoft.com/office/powerpoint/2010/main" val="249414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0EAC78-141D-75C6-4191-687ED8AF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1. Güvenli İnternet Alışkanlıkları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0B270F-87BE-2B8F-CD4E-878C10D3D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sz="3200" b="1" u="sng" dirty="0"/>
              <a:t>Güvenli </a:t>
            </a:r>
            <a:r>
              <a:rPr lang="tr-TR" sz="3200" b="1" u="sng" dirty="0" err="1"/>
              <a:t>Tarayıcılık</a:t>
            </a:r>
            <a:r>
              <a:rPr lang="tr-TR" sz="3200" b="1" u="sng" dirty="0"/>
              <a:t> Alışkanlıkları</a:t>
            </a:r>
          </a:p>
          <a:p>
            <a:pPr marL="0" indent="0">
              <a:buNone/>
            </a:pPr>
            <a:r>
              <a:rPr lang="tr-TR" b="1" dirty="0"/>
              <a:t>İnternette Güvende Kalmak İçin Nelere Dikkat Etmeliyiz?</a:t>
            </a:r>
          </a:p>
          <a:p>
            <a:pPr marL="0" indent="0">
              <a:buNone/>
            </a:pPr>
            <a:r>
              <a:rPr lang="tr-TR" dirty="0"/>
              <a:t>🛑 </a:t>
            </a:r>
            <a:r>
              <a:rPr lang="tr-TR" b="1" dirty="0"/>
              <a:t>Tehlikeler:</a:t>
            </a:r>
            <a:endParaRPr lang="tr-TR" dirty="0"/>
          </a:p>
          <a:p>
            <a:pPr lvl="1"/>
            <a:r>
              <a:rPr lang="tr-TR" dirty="0"/>
              <a:t>Sahte siteler</a:t>
            </a:r>
          </a:p>
          <a:p>
            <a:pPr lvl="1"/>
            <a:r>
              <a:rPr lang="tr-TR" dirty="0"/>
              <a:t>Virüslü dosyalar</a:t>
            </a:r>
          </a:p>
          <a:p>
            <a:pPr lvl="1"/>
            <a:r>
              <a:rPr lang="tr-TR" dirty="0"/>
              <a:t>Kimlik avı (</a:t>
            </a:r>
            <a:r>
              <a:rPr lang="tr-TR" dirty="0" err="1"/>
              <a:t>phishing</a:t>
            </a:r>
            <a:r>
              <a:rPr lang="tr-TR" dirty="0"/>
              <a:t>) bağlantıları</a:t>
            </a:r>
          </a:p>
          <a:p>
            <a:pPr marL="0" indent="0">
              <a:buNone/>
            </a:pPr>
            <a:r>
              <a:rPr lang="tr-TR" dirty="0"/>
              <a:t>✅ </a:t>
            </a:r>
            <a:r>
              <a:rPr lang="tr-TR" b="1" dirty="0"/>
              <a:t>Korunmak için:</a:t>
            </a:r>
            <a:endParaRPr lang="tr-TR" dirty="0"/>
          </a:p>
          <a:p>
            <a:pPr lvl="1"/>
            <a:r>
              <a:rPr lang="tr-TR" dirty="0"/>
              <a:t>HTTPS kullanın - Tarayıcınızda </a:t>
            </a:r>
            <a:r>
              <a:rPr lang="tr-TR" b="1" dirty="0"/>
              <a:t>kilit simgesi</a:t>
            </a:r>
            <a:r>
              <a:rPr lang="tr-TR" dirty="0"/>
              <a:t> varsa → bağlantı güvenlidir.</a:t>
            </a:r>
          </a:p>
          <a:p>
            <a:pPr lvl="1"/>
            <a:r>
              <a:rPr lang="tr-TR" dirty="0"/>
              <a:t>Şüpheli bağlantılara tıklamayın</a:t>
            </a:r>
          </a:p>
          <a:p>
            <a:pPr lvl="1"/>
            <a:r>
              <a:rPr lang="tr-TR" dirty="0"/>
              <a:t>Bilinmeyen eklenti ve dosyalardan uzak durun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8872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3F49A9-FED5-93BE-7B28-A93C1E61F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35075"/>
          </a:xfrm>
        </p:spPr>
        <p:txBody>
          <a:bodyPr>
            <a:noAutofit/>
          </a:bodyPr>
          <a:lstStyle/>
          <a:p>
            <a:r>
              <a:rPr lang="tr-TR" sz="4400" b="1" dirty="0">
                <a:solidFill>
                  <a:srgbClr val="187295"/>
                </a:solidFill>
                <a:effectLst/>
                <a:ea typeface="Times New Roman" panose="02020603050405020304" pitchFamily="18" charset="0"/>
              </a:rPr>
              <a:t>2. Sosyal Medya ve Kişisel Güvenlik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167A40D-1D43-D3B4-DC63-6746D12A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sz="2800" dirty="0"/>
              <a:t>📱</a:t>
            </a:r>
            <a:r>
              <a:rPr lang="tr-TR" b="1" dirty="0"/>
              <a:t>Ne Paylaşıyoruz, Farkında mıyız?</a:t>
            </a:r>
          </a:p>
          <a:p>
            <a:pPr marL="457200" lvl="1" indent="0">
              <a:buNone/>
            </a:pPr>
            <a:r>
              <a:rPr lang="tr-TR" dirty="0"/>
              <a:t>Paylaştıklarımız aslında düşündüğümüzden çok daha fazla bilgi veriyor:</a:t>
            </a:r>
          </a:p>
          <a:p>
            <a:pPr lvl="1"/>
            <a:r>
              <a:rPr lang="tr-TR" dirty="0"/>
              <a:t>Konum</a:t>
            </a:r>
          </a:p>
          <a:p>
            <a:pPr lvl="1"/>
            <a:r>
              <a:rPr lang="tr-TR" dirty="0"/>
              <a:t>Doğum tarihi</a:t>
            </a:r>
          </a:p>
          <a:p>
            <a:pPr lvl="1"/>
            <a:r>
              <a:rPr lang="tr-TR" dirty="0"/>
              <a:t>Aile üyeleri</a:t>
            </a:r>
          </a:p>
          <a:p>
            <a:pPr lvl="1"/>
            <a:r>
              <a:rPr lang="tr-TR" dirty="0"/>
              <a:t>Tatilde olduğunuz zamanlar</a:t>
            </a:r>
          </a:p>
          <a:p>
            <a:pPr lvl="1"/>
            <a:r>
              <a:rPr lang="tr-TR" dirty="0"/>
              <a:t>İş yeri / okul bilgisi</a:t>
            </a:r>
          </a:p>
          <a:p>
            <a:pPr marL="457200" lvl="1" indent="0">
              <a:buNone/>
            </a:pPr>
            <a:r>
              <a:rPr lang="tr-TR" dirty="0"/>
              <a:t>🛑 Tüm bu bilgiler dolandırıcılar için birer </a:t>
            </a:r>
            <a:r>
              <a:rPr lang="tr-TR" b="1" dirty="0"/>
              <a:t>ipucu</a:t>
            </a:r>
            <a:endParaRPr lang="tr-TR" dirty="0"/>
          </a:p>
          <a:p>
            <a:pPr marL="0" indent="0">
              <a:buNone/>
            </a:pP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126028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B8A6910-0473-47D7-6D39-9B31B949B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400" b="1" dirty="0">
                <a:solidFill>
                  <a:srgbClr val="187295"/>
                </a:solidFill>
                <a:effectLst/>
                <a:ea typeface="Times New Roman" panose="02020603050405020304" pitchFamily="18" charset="0"/>
              </a:rPr>
              <a:t>2. Sosyal Medya ve Kişisel Güvenlik</a:t>
            </a:r>
            <a:endParaRPr lang="tr-TR" dirty="0">
              <a:solidFill>
                <a:srgbClr val="187295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242C3A6-E231-BE12-F082-5086F68F2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Sosyal Mühendislik Nedir?</a:t>
            </a:r>
          </a:p>
          <a:p>
            <a:pPr marL="457200" lvl="1" indent="0">
              <a:buNone/>
            </a:pPr>
            <a:r>
              <a:rPr lang="tr-TR" dirty="0"/>
              <a:t>Sosyal mühendislik, insanların açık bilgilerini kullanarak onları kandırma ve manipüle etme yöntemidir. Siber saldırganlar, güven kazanarak sizi kandırabilir.</a:t>
            </a:r>
          </a:p>
          <a:p>
            <a:r>
              <a:rPr lang="tr-TR" b="1" dirty="0"/>
              <a:t>Gizlilik Ayarları </a:t>
            </a:r>
            <a:r>
              <a:rPr lang="tr-TR" dirty="0"/>
              <a:t>– Dijital kalkanınızdır. </a:t>
            </a:r>
          </a:p>
          <a:p>
            <a:pPr marL="457200" lvl="1" indent="0">
              <a:buNone/>
            </a:pPr>
            <a:r>
              <a:rPr lang="tr-TR" dirty="0"/>
              <a:t>Kontrol Etmeniz Gerekenler: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Profil görünürlüğü (herkese açık mı?)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Kimler sizi etiketleyebilir?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Konum paylaşımları açık mı?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tr-TR" dirty="0"/>
              <a:t>Kişisel bilgiler (telefon, e-posta) görünür mü?</a:t>
            </a:r>
          </a:p>
          <a:p>
            <a:r>
              <a:rPr lang="tr-TR" b="1" dirty="0"/>
              <a:t>Sosyal Medyada Konum Paylaşımı</a:t>
            </a:r>
            <a:r>
              <a:rPr lang="tr-TR" dirty="0"/>
              <a:t> = Davetiye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188741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3697095-0B78-5683-68C1-B68AF9EE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rgbClr val="187295"/>
                </a:solidFill>
              </a:rPr>
              <a:t>5 Altın Kural – Sosyal Medyada Güvende Kal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E6317F2-DEB8-20C4-59E5-FF90CA520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Gizlilik ayarlarını düzenle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Konumunu anlık paylaşma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Kişisel bilgileri paylaşma (telefon, doğum tarihi)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Şüpheli mesajlara dikkat 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/>
              <a:t> Aile ve çocukların mahremiyetini koru</a:t>
            </a:r>
          </a:p>
        </p:txBody>
      </p:sp>
    </p:spTree>
    <p:extLst>
      <p:ext uri="{BB962C8B-B14F-4D97-AF65-F5344CB8AC3E}">
        <p14:creationId xmlns:p14="http://schemas.microsoft.com/office/powerpoint/2010/main" val="45058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</TotalTime>
  <Words>783</Words>
  <Application>Microsoft Office PowerPoint</Application>
  <PresentationFormat>Geniş ekran</PresentationFormat>
  <Paragraphs>131</Paragraphs>
  <Slides>16</Slides>
  <Notes>15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Segoe UI Emoji</vt:lpstr>
      <vt:lpstr>Times New Roman</vt:lpstr>
      <vt:lpstr>Wingdings</vt:lpstr>
      <vt:lpstr>Office Teması</vt:lpstr>
      <vt:lpstr>Temel Güvenlik Uygulamaları ve Güvenli İnternet Davranışları</vt:lpstr>
      <vt:lpstr>Temel Güvenlik Uygulamaları ve Güvenli İnternet Davranışlarına Genel Bakış</vt:lpstr>
      <vt:lpstr>1. Güvenli İnternet Alışkanlıkları</vt:lpstr>
      <vt:lpstr>1. Güvenli İnternet Alışkanlıkları</vt:lpstr>
      <vt:lpstr>1. Güvenli İnternet Alışkanlıkları</vt:lpstr>
      <vt:lpstr>1. Güvenli İnternet Alışkanlıkları</vt:lpstr>
      <vt:lpstr>2. Sosyal Medya ve Kişisel Güvenlik</vt:lpstr>
      <vt:lpstr>2. Sosyal Medya ve Kişisel Güvenlik</vt:lpstr>
      <vt:lpstr>5 Altın Kural – Sosyal Medyada Güvende Kal</vt:lpstr>
      <vt:lpstr>3. Temel Olay Müdahale Yöntemleri</vt:lpstr>
      <vt:lpstr>3. Temel Olay Müdahale Yöntemleri</vt:lpstr>
      <vt:lpstr>4. Mobil Cihazları Korumak</vt:lpstr>
      <vt:lpstr>3. Mobil Cihazları Korumak</vt:lpstr>
      <vt:lpstr>3. Mobil Cihazları Korumak</vt:lpstr>
      <vt:lpstr>Mobil Güvenlikte 5 Altın Kural</vt:lpstr>
      <vt:lpstr>Teşekkürler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revision>370</cp:revision>
  <dcterms:created xsi:type="dcterms:W3CDTF">2025-04-11T11:25:47Z</dcterms:created>
  <dcterms:modified xsi:type="dcterms:W3CDTF">2025-06-20T11:20:54Z</dcterms:modified>
</cp:coreProperties>
</file>