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78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56054" autoAdjust="0"/>
  </p:normalViewPr>
  <p:slideViewPr>
    <p:cSldViewPr snapToGrid="0" showGuides="1">
      <p:cViewPr varScale="1">
        <p:scale>
          <a:sx n="62" d="100"/>
          <a:sy n="62" d="100"/>
        </p:scale>
        <p:origin x="2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88A-8243-40BF-AB27-5FD10AE9AC09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71F2C-43D4-4C6F-9F6D-00AE09F2B8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2724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762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1252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967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tr-TR" u="sng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0400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694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9886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9610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098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551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650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tr-TR" u="sng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2916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601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0407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6590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53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478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82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715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 descr="ekran görüntüsü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89D3119-0815-7F00-C623-40E009503E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-1"/>
            <a:ext cx="12176760" cy="68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5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865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626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806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632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350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08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592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090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su, yüzme, açık mavi, su altı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EF5A511B-A398-1375-253F-25840202B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0"/>
            <a:ext cx="12176760" cy="6866593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Bilgi Güvenliğinde Yeni Teknolojiler ve Gelecek Trendler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Yeni teknolojilerin ve sektör trendlerinin bilgi güvenliği üzerindeki etkilerini anlamak, gelişen tehdit ortamlarına karşı nasıl önlemler alınabileceğini keşfetmek.</a:t>
            </a:r>
          </a:p>
        </p:txBody>
      </p:sp>
    </p:spTree>
    <p:extLst>
      <p:ext uri="{BB962C8B-B14F-4D97-AF65-F5344CB8AC3E}">
        <p14:creationId xmlns:p14="http://schemas.microsoft.com/office/powerpoint/2010/main" val="26188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0DF31B-F5BB-FA50-32CD-65339037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2. Geleceği Şekillendiren Teknoloji Trendleri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F26078-2175-D3A5-CC3D-B3E1BA45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5G ve Gelişmiş Bağlantı Riskleri</a:t>
            </a:r>
          </a:p>
          <a:p>
            <a:pPr marL="0" indent="0">
              <a:buNone/>
            </a:pPr>
            <a:r>
              <a:rPr lang="tr-TR" b="1" dirty="0"/>
              <a:t>«</a:t>
            </a:r>
            <a:r>
              <a:rPr lang="tr-TR" dirty="0"/>
              <a:t>Her Şey Bağlı, Peki Güvenli mi?</a:t>
            </a:r>
            <a:r>
              <a:rPr lang="tr-TR" b="1" dirty="0"/>
              <a:t>»</a:t>
            </a:r>
          </a:p>
          <a:p>
            <a:pPr marL="0" indent="0">
              <a:buNone/>
            </a:pPr>
            <a:endParaRPr lang="tr-TR" b="1" dirty="0"/>
          </a:p>
          <a:p>
            <a:pPr marL="628650" lvl="1" indent="-171450"/>
            <a:r>
              <a:rPr lang="tr-TR" dirty="0"/>
              <a:t>5G teknolojisi ile cihazlar arası iletişim büyük hız kazandı.</a:t>
            </a:r>
          </a:p>
          <a:p>
            <a:pPr marL="628650" lvl="1" indent="-171450"/>
            <a:r>
              <a:rPr lang="tr-TR" dirty="0" err="1"/>
              <a:t>IoT</a:t>
            </a:r>
            <a:r>
              <a:rPr lang="tr-TR" dirty="0"/>
              <a:t> cihazlarının (kamera, termostat, sensör vb.) çoğu güvenlik açıklarıyla birlikte geliyor.</a:t>
            </a:r>
          </a:p>
          <a:p>
            <a:pPr marL="628650" lvl="1" indent="-171450"/>
            <a:r>
              <a:rPr lang="tr-TR" dirty="0"/>
              <a:t>Saldırganlar bu cihazlar üzerinden ağlara sızabilir.</a:t>
            </a:r>
          </a:p>
          <a:p>
            <a:pPr marL="0" indent="0"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194355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0DF31B-F5BB-FA50-32CD-65339037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3. Yapay Zekânın Bilgi Güvenliğindeki Rolü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F26078-2175-D3A5-CC3D-B3E1BA45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Yapay Zekâ ile Tehdit Tespiti ve Müdahale</a:t>
            </a:r>
          </a:p>
          <a:p>
            <a:pPr marL="0" indent="0">
              <a:buNone/>
            </a:pPr>
            <a:r>
              <a:rPr lang="tr-TR" b="1" dirty="0"/>
              <a:t>«</a:t>
            </a:r>
            <a:r>
              <a:rPr lang="tr-TR" dirty="0"/>
              <a:t>Sistemler Kendi Kendini Koruyabilir mi?</a:t>
            </a:r>
            <a:r>
              <a:rPr lang="tr-TR" b="1" dirty="0"/>
              <a:t>»</a:t>
            </a:r>
          </a:p>
          <a:p>
            <a:pPr marL="0" indent="0">
              <a:buNone/>
            </a:pPr>
            <a:endParaRPr lang="tr-TR" b="1" dirty="0"/>
          </a:p>
          <a:p>
            <a:pPr marL="628650" lvl="1" indent="-171450"/>
            <a:r>
              <a:rPr lang="tr-TR" dirty="0"/>
              <a:t>AI sistemleri normalden sapmaları (anomali) tespit edebilir.</a:t>
            </a:r>
          </a:p>
          <a:p>
            <a:pPr marL="628650" lvl="1" indent="-171450"/>
            <a:r>
              <a:rPr lang="tr-TR" dirty="0"/>
              <a:t>Gerçek zamanlı analiz ve otomatik tepki sayesinde zarar azaltılır.</a:t>
            </a:r>
          </a:p>
          <a:p>
            <a:pPr marL="628650" lvl="1" indent="-171450"/>
            <a:r>
              <a:rPr lang="tr-TR" dirty="0"/>
              <a:t>Örnek: Anormal saatlerde sistem girişleri alarm oluşturur.</a:t>
            </a:r>
          </a:p>
          <a:p>
            <a:pPr marL="0" indent="0"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44801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0DF31B-F5BB-FA50-32CD-65339037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3. Yapay Zekânın Bilgi Güvenliğindeki Rolü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F26078-2175-D3A5-CC3D-B3E1BA45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Yapay Zekâ Destekli Saldırılar</a:t>
            </a:r>
          </a:p>
          <a:p>
            <a:pPr marL="0" indent="0">
              <a:buNone/>
            </a:pPr>
            <a:r>
              <a:rPr lang="tr-TR" b="1" dirty="0"/>
              <a:t>«</a:t>
            </a:r>
            <a:r>
              <a:rPr lang="tr-TR" dirty="0"/>
              <a:t>Saldırganlar da Akıllı Hale Geliyor</a:t>
            </a:r>
            <a:r>
              <a:rPr lang="tr-TR" b="1" dirty="0"/>
              <a:t>»</a:t>
            </a:r>
          </a:p>
          <a:p>
            <a:pPr marL="0" indent="0">
              <a:buNone/>
            </a:pPr>
            <a:endParaRPr lang="tr-TR" b="1" dirty="0"/>
          </a:p>
          <a:p>
            <a:pPr marL="628650" lvl="1" indent="-171450"/>
            <a:r>
              <a:rPr lang="tr-TR" dirty="0" err="1"/>
              <a:t>Deepfake</a:t>
            </a:r>
            <a:r>
              <a:rPr lang="tr-TR" dirty="0"/>
              <a:t>: Gerçek gibi görünen sahte video/ses içerikleri</a:t>
            </a:r>
          </a:p>
          <a:p>
            <a:pPr marL="628650" lvl="1" indent="-171450"/>
            <a:r>
              <a:rPr lang="tr-TR" dirty="0"/>
              <a:t>Otomatikleştirilmiş </a:t>
            </a:r>
            <a:r>
              <a:rPr lang="tr-TR" dirty="0" err="1"/>
              <a:t>oltalama</a:t>
            </a:r>
            <a:r>
              <a:rPr lang="tr-TR" dirty="0"/>
              <a:t> e-postaları</a:t>
            </a:r>
          </a:p>
          <a:p>
            <a:pPr marL="628650" lvl="1" indent="-171450"/>
            <a:r>
              <a:rPr lang="tr-TR" dirty="0"/>
              <a:t>AI ile daha inandırıcı tuzaklar kurulabiliyor</a:t>
            </a:r>
          </a:p>
          <a:p>
            <a:pPr marL="0" indent="0"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230526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0DF31B-F5BB-FA50-32CD-65339037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3. Yapay Zekânın Bilgi Güvenliğindeki Rolü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F26078-2175-D3A5-CC3D-B3E1BA45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Etik ve Önyargılar</a:t>
            </a:r>
          </a:p>
          <a:p>
            <a:pPr marL="0" indent="0">
              <a:buNone/>
            </a:pPr>
            <a:r>
              <a:rPr lang="tr-TR" b="1" dirty="0"/>
              <a:t>«</a:t>
            </a:r>
            <a:r>
              <a:rPr lang="nn-NO" dirty="0"/>
              <a:t>Yapay Zekâ Her Zaman Adil mi?</a:t>
            </a:r>
            <a:r>
              <a:rPr lang="tr-TR" b="1" dirty="0"/>
              <a:t>»</a:t>
            </a:r>
          </a:p>
          <a:p>
            <a:pPr marL="0" indent="0">
              <a:buNone/>
            </a:pPr>
            <a:endParaRPr lang="tr-TR" b="1" dirty="0"/>
          </a:p>
          <a:p>
            <a:pPr marL="628650" lvl="1" indent="-171450"/>
            <a:r>
              <a:rPr lang="tr-TR" dirty="0"/>
              <a:t>AI, eğitildiği verilere göre karar verir.</a:t>
            </a:r>
          </a:p>
          <a:p>
            <a:pPr marL="628650" lvl="1" indent="-171450"/>
            <a:r>
              <a:rPr lang="tr-TR" dirty="0"/>
              <a:t>Yanlış verilerle eğitilmiş sistemler yanlış alarmlar üretebilir.</a:t>
            </a:r>
          </a:p>
          <a:p>
            <a:pPr marL="628650" lvl="1" indent="-171450"/>
            <a:r>
              <a:rPr lang="tr-TR" dirty="0"/>
              <a:t>Etik denetim ve insan gözetimi şarttır.</a:t>
            </a:r>
          </a:p>
          <a:p>
            <a:pPr marL="0" indent="0"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660069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0DF31B-F5BB-FA50-32CD-65339037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3. Yapay Zekânın Bilgi Güvenliğindeki Rolü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F26078-2175-D3A5-CC3D-B3E1BA45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Otomasyon – İnsan Dengesi</a:t>
            </a:r>
          </a:p>
          <a:p>
            <a:pPr marL="0" indent="0">
              <a:buNone/>
            </a:pPr>
            <a:r>
              <a:rPr lang="tr-TR" b="1" dirty="0"/>
              <a:t>«</a:t>
            </a:r>
            <a:r>
              <a:rPr lang="tr-TR" dirty="0"/>
              <a:t>Her Şeyi AI’ya Bırakmalı mıyız?</a:t>
            </a:r>
            <a:r>
              <a:rPr lang="tr-TR" b="1" dirty="0"/>
              <a:t>»</a:t>
            </a:r>
          </a:p>
          <a:p>
            <a:pPr marL="0" indent="0">
              <a:buNone/>
            </a:pPr>
            <a:endParaRPr lang="tr-TR" b="1" dirty="0"/>
          </a:p>
          <a:p>
            <a:pPr marL="628650" lvl="1" indent="-171450"/>
            <a:r>
              <a:rPr lang="tr-TR" dirty="0"/>
              <a:t>AI hız ve doğruluk sağlar, ama her şeyi anlamayabilir.</a:t>
            </a:r>
          </a:p>
          <a:p>
            <a:pPr marL="628650" lvl="1" indent="-171450"/>
            <a:r>
              <a:rPr lang="tr-TR" dirty="0"/>
              <a:t>Karar mekanizmalarında insan denetimi kritik önemdedir.</a:t>
            </a:r>
          </a:p>
          <a:p>
            <a:pPr marL="628650" lvl="1" indent="-171450"/>
            <a:r>
              <a:rPr lang="tr-TR" dirty="0"/>
              <a:t>Örnek: Gerçekten bir tehdit mi yoksa yanlış alarm mı?</a:t>
            </a:r>
          </a:p>
          <a:p>
            <a:pPr marL="0" indent="0"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868362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FA33E6-303D-933E-3AC4-6E398EF57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Öğrenilenler ve Ana Çıkarımlar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546CEA-C03C-D833-3C86-32C2FB489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🔍 </a:t>
            </a:r>
            <a:r>
              <a:rPr lang="tr-TR" b="1" dirty="0"/>
              <a:t>Güvenliğin Temeli: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Artık sadece güvenlik duvarları yeterli değil. Tüm kullanıcılar ve cihazlar kontrol edilmeli.</a:t>
            </a:r>
          </a:p>
          <a:p>
            <a:pPr marL="0" indent="0">
              <a:buNone/>
            </a:pPr>
            <a:r>
              <a:rPr lang="tr-TR" dirty="0"/>
              <a:t>🧠 </a:t>
            </a:r>
            <a:r>
              <a:rPr lang="tr-TR" b="1" dirty="0"/>
              <a:t>Yeni Teknolojilere Uyum: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Bulut, 5G, kuantum gibi teknolojiler sadece kolaylık değil; aynı zamanda yeni riskler de getiriyor.</a:t>
            </a:r>
          </a:p>
          <a:p>
            <a:pPr marL="0" indent="0">
              <a:buNone/>
            </a:pPr>
            <a:r>
              <a:rPr lang="tr-TR" dirty="0"/>
              <a:t>🤝 </a:t>
            </a:r>
            <a:r>
              <a:rPr lang="tr-TR" b="1" dirty="0"/>
              <a:t>İnsan ve Yapay Zekâ İş Birliği: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AI hızlıdır ama bağlamı anlayamaz. İnsan denetimi ile birlikte kullanıldığında en güvenli çözüm elde edilir.</a:t>
            </a:r>
          </a:p>
          <a:p>
            <a:pPr marL="0" indent="0">
              <a:buNone/>
            </a:pPr>
            <a:r>
              <a:rPr lang="tr-TR" dirty="0"/>
              <a:t>⚖️ </a:t>
            </a:r>
            <a:r>
              <a:rPr lang="tr-TR" b="1" dirty="0"/>
              <a:t>Yasal Sorumluluklar: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Şirketler sadece teknik olarak değil, yasal olarak da kişisel verileri korumak zorunda.</a:t>
            </a:r>
          </a:p>
          <a:p>
            <a:pPr marL="0" indent="0">
              <a:buNone/>
            </a:pPr>
            <a:r>
              <a:rPr lang="tr-TR" dirty="0"/>
              <a:t>🌐 </a:t>
            </a:r>
            <a:r>
              <a:rPr lang="tr-TR" b="1" dirty="0"/>
              <a:t>Sürekli Öğrenme: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Tehditler değişiyor, teknoloji gelişiyor. Bu nedenle güvenlik bilgileri sürekli güncellenmeli.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92986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Teşekkürler </a:t>
            </a:r>
            <a:r>
              <a:rPr lang="tr-TR" dirty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702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b="1" dirty="0"/>
              <a:t>Bilgi Güvenliğinde Yeni Teknolojilere ve Gelecek Trendlere Genel Bakış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Temel Konular: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67818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BT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Sektöründe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Güvenlik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Trendleri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678180" algn="l"/>
              </a:tabLst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Geleceği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Şekillendiren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Teknoloji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Trendleri</a:t>
            </a:r>
            <a:endParaRPr lang="tr-T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678180" algn="l"/>
              </a:tabLst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Yapay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Zekânın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Bilgi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Güvenliğindeki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Rolü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53633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9BF4C6-DC37-A120-59D9-D2D6DEA4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</a:t>
            </a:r>
            <a:r>
              <a:rPr lang="en-US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BT </a:t>
            </a:r>
            <a:r>
              <a:rPr lang="en-US" sz="4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Sektöründe</a:t>
            </a:r>
            <a:r>
              <a:rPr lang="en-US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Güvenlik</a:t>
            </a:r>
            <a:r>
              <a:rPr lang="en-US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Trendleri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2F1162-B36C-A4F4-31F6-29532173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Siber Tehditler Neden Daha Karmaşık Hale Geliyor?</a:t>
            </a:r>
          </a:p>
          <a:p>
            <a:pPr marL="0" indent="0">
              <a:buNone/>
            </a:pPr>
            <a:endParaRPr lang="tr-TR" b="1" dirty="0"/>
          </a:p>
          <a:p>
            <a:r>
              <a:rPr lang="tr-TR" dirty="0"/>
              <a:t>Artık saldırılar sadece rastgele değil; kişisel, hedefli ve karmaşık yapıda.</a:t>
            </a:r>
          </a:p>
          <a:p>
            <a:r>
              <a:rPr lang="tr-TR" dirty="0"/>
              <a:t>Örneğin: "CEO dolandırıcılığı" gibi sosyal mühendislik saldırılarında bir yönetici taklit edilerek finansal işlem isteniyor.</a:t>
            </a:r>
          </a:p>
          <a:p>
            <a:r>
              <a:rPr lang="tr-TR" dirty="0"/>
              <a:t>Geleneksel antivirüsler bu karmaşık saldırıları her zaman yakalayamıyor.</a:t>
            </a:r>
          </a:p>
          <a:p>
            <a:pPr marL="0" indent="0"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115540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79AF48-9E1F-D9A7-9DB0-0D97CE88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</a:t>
            </a:r>
            <a:r>
              <a:rPr lang="en-US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BT </a:t>
            </a:r>
            <a:r>
              <a:rPr lang="en-US" sz="4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Sektöründe</a:t>
            </a:r>
            <a:r>
              <a:rPr lang="en-US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Güvenlik</a:t>
            </a:r>
            <a:r>
              <a:rPr lang="en-US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Trendleri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4B715B-8A06-8D26-2BFF-D49ACEC1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Zero </a:t>
            </a:r>
            <a:r>
              <a:rPr lang="tr-TR" b="1" dirty="0" err="1"/>
              <a:t>Trust</a:t>
            </a:r>
            <a:r>
              <a:rPr lang="tr-TR" b="1" dirty="0"/>
              <a:t> Yaklaşımı</a:t>
            </a:r>
          </a:p>
          <a:p>
            <a:pPr marL="0" indent="0">
              <a:buNone/>
            </a:pPr>
            <a:r>
              <a:rPr lang="tr-TR" b="1" dirty="0"/>
              <a:t>«</a:t>
            </a:r>
            <a:r>
              <a:rPr lang="tr-TR" dirty="0"/>
              <a:t>Zero </a:t>
            </a:r>
            <a:r>
              <a:rPr lang="tr-TR" dirty="0" err="1"/>
              <a:t>Trust</a:t>
            </a:r>
            <a:r>
              <a:rPr lang="tr-TR" dirty="0"/>
              <a:t>: Herkesi Sürekli Doğrulamak</a:t>
            </a:r>
            <a:r>
              <a:rPr lang="tr-TR" b="1" dirty="0"/>
              <a:t>»</a:t>
            </a:r>
          </a:p>
          <a:p>
            <a:pPr marL="0" indent="0">
              <a:buNone/>
            </a:pPr>
            <a:endParaRPr lang="tr-TR" b="1" dirty="0"/>
          </a:p>
          <a:p>
            <a:pPr lvl="1"/>
            <a:r>
              <a:rPr lang="tr-TR" dirty="0"/>
              <a:t>Zero </a:t>
            </a:r>
            <a:r>
              <a:rPr lang="tr-TR" dirty="0" err="1"/>
              <a:t>Trust</a:t>
            </a:r>
            <a:r>
              <a:rPr lang="tr-TR" dirty="0"/>
              <a:t>, içeridekiler de dahil kimseye doğrudan güvenmeme prensibine dayanır.</a:t>
            </a:r>
          </a:p>
          <a:p>
            <a:pPr lvl="1"/>
            <a:r>
              <a:rPr lang="tr-TR" dirty="0"/>
              <a:t>Her kullanıcı ve cihaz, her erişim isteğinde doğrulanır.</a:t>
            </a:r>
          </a:p>
          <a:p>
            <a:pPr lvl="1"/>
            <a:r>
              <a:rPr lang="tr-TR" dirty="0"/>
              <a:t>Uygulamalı örnek: Bir kullanıcı hem şifresiyle giriş yapar hem de telefonuna gelen onay kodunu girer.</a:t>
            </a:r>
          </a:p>
        </p:txBody>
      </p:sp>
    </p:spTree>
    <p:extLst>
      <p:ext uri="{BB962C8B-B14F-4D97-AF65-F5344CB8AC3E}">
        <p14:creationId xmlns:p14="http://schemas.microsoft.com/office/powerpoint/2010/main" val="47468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79AF48-9E1F-D9A7-9DB0-0D97CE88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</a:t>
            </a:r>
            <a:r>
              <a:rPr lang="en-US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BT </a:t>
            </a:r>
            <a:r>
              <a:rPr lang="en-US" sz="4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Sektöründe</a:t>
            </a:r>
            <a:r>
              <a:rPr lang="en-US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Güvenlik</a:t>
            </a:r>
            <a:r>
              <a:rPr lang="en-US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Trendleri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4B715B-8A06-8D26-2BFF-D49ACEC1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Bulut Güvenliğinin Evrimi</a:t>
            </a:r>
          </a:p>
          <a:p>
            <a:pPr marL="0" indent="0">
              <a:buNone/>
            </a:pPr>
            <a:r>
              <a:rPr lang="tr-TR" b="1" dirty="0"/>
              <a:t>«</a:t>
            </a:r>
            <a:r>
              <a:rPr lang="tr-TR" dirty="0"/>
              <a:t>Veriler Artık Bulutta – Peki Güvenlik Ne Durumda?</a:t>
            </a:r>
            <a:r>
              <a:rPr lang="tr-TR" b="1" dirty="0"/>
              <a:t>»</a:t>
            </a:r>
          </a:p>
          <a:p>
            <a:pPr marL="0" indent="0">
              <a:buNone/>
            </a:pPr>
            <a:endParaRPr lang="tr-TR" b="1" dirty="0"/>
          </a:p>
          <a:p>
            <a:pPr lvl="1"/>
            <a:r>
              <a:rPr lang="tr-TR" dirty="0"/>
              <a:t>Bulut sistemleri fiziksel sunucular yerine internet altyapısı üzerinden çalışır.</a:t>
            </a:r>
          </a:p>
          <a:p>
            <a:pPr lvl="1"/>
            <a:r>
              <a:rPr lang="tr-TR" dirty="0"/>
              <a:t>Güvenliğin paylaşılmış bir sorumluluk olduğu unutulmamalı: Şirket hem kendi verisini hem kullanıcı erişimini yönetmelidir.</a:t>
            </a:r>
          </a:p>
          <a:p>
            <a:pPr lvl="1"/>
            <a:r>
              <a:rPr lang="tr-TR" dirty="0"/>
              <a:t>Örnek: Dropbox, Google Drive gibi servislerde açık klasörler oluşturmak veri sızıntılarına yol açabilir.</a:t>
            </a:r>
          </a:p>
        </p:txBody>
      </p:sp>
    </p:spTree>
    <p:extLst>
      <p:ext uri="{BB962C8B-B14F-4D97-AF65-F5344CB8AC3E}">
        <p14:creationId xmlns:p14="http://schemas.microsoft.com/office/powerpoint/2010/main" val="1845018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79AF48-9E1F-D9A7-9DB0-0D97CE88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</a:t>
            </a:r>
            <a:r>
              <a:rPr lang="en-US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BT </a:t>
            </a:r>
            <a:r>
              <a:rPr lang="en-US" sz="4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Sektöründe</a:t>
            </a:r>
            <a:r>
              <a:rPr lang="en-US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Güvenlik</a:t>
            </a:r>
            <a:r>
              <a:rPr lang="en-US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Trendleri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4B715B-8A06-8D26-2BFF-D49ACEC1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IAM Sistemlerinin Önemi</a:t>
            </a:r>
          </a:p>
          <a:p>
            <a:pPr marL="0" indent="0">
              <a:buNone/>
            </a:pPr>
            <a:r>
              <a:rPr lang="tr-TR" b="1" dirty="0"/>
              <a:t>«</a:t>
            </a:r>
            <a:r>
              <a:rPr lang="tr-TR" dirty="0"/>
              <a:t>Doğru Kişiye Doğru Yetki: IAM Sistemleri</a:t>
            </a:r>
            <a:r>
              <a:rPr lang="tr-TR" b="1" dirty="0"/>
              <a:t>»</a:t>
            </a:r>
          </a:p>
          <a:p>
            <a:pPr marL="0" indent="0">
              <a:buNone/>
            </a:pPr>
            <a:endParaRPr lang="tr-TR" b="1" dirty="0"/>
          </a:p>
          <a:p>
            <a:pPr lvl="1"/>
            <a:r>
              <a:rPr lang="tr-TR" dirty="0"/>
              <a:t>IAM sistemleri, kimin neye erişebileceğini tanımlar.</a:t>
            </a:r>
          </a:p>
          <a:p>
            <a:pPr lvl="1"/>
            <a:r>
              <a:rPr lang="tr-TR" dirty="0"/>
              <a:t>Çok faktörlü kimlik doğrulama (MFA), hesap güvenliğini artırır.</a:t>
            </a:r>
          </a:p>
          <a:p>
            <a:pPr lvl="1"/>
            <a:r>
              <a:rPr lang="tr-TR" dirty="0"/>
              <a:t>“En az yetki prensibi”: Kullanıcıya sadece işini yapacak kadar erişim izni verilmelidir.</a:t>
            </a:r>
          </a:p>
        </p:txBody>
      </p:sp>
    </p:spTree>
    <p:extLst>
      <p:ext uri="{BB962C8B-B14F-4D97-AF65-F5344CB8AC3E}">
        <p14:creationId xmlns:p14="http://schemas.microsoft.com/office/powerpoint/2010/main" val="284857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79AF48-9E1F-D9A7-9DB0-0D97CE88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</a:t>
            </a:r>
            <a:r>
              <a:rPr lang="en-US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BT </a:t>
            </a:r>
            <a:r>
              <a:rPr lang="en-US" sz="4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Sektöründe</a:t>
            </a:r>
            <a:r>
              <a:rPr lang="en-US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Güvenlik</a:t>
            </a:r>
            <a:r>
              <a:rPr lang="en-US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4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Trendleri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4B715B-8A06-8D26-2BFF-D49ACEC1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Regülasyonlar ve Uyumluluk</a:t>
            </a:r>
          </a:p>
          <a:p>
            <a:pPr marL="0" indent="0">
              <a:buNone/>
            </a:pPr>
            <a:r>
              <a:rPr lang="tr-TR" b="1" dirty="0"/>
              <a:t>«</a:t>
            </a:r>
            <a:r>
              <a:rPr lang="tr-TR" dirty="0"/>
              <a:t>Yasal Uyumluluk: Sadece Zorunluluk Değil, Güven Meselesi</a:t>
            </a:r>
            <a:r>
              <a:rPr lang="tr-TR" b="1" dirty="0"/>
              <a:t>»</a:t>
            </a:r>
          </a:p>
          <a:p>
            <a:pPr marL="0" indent="0">
              <a:buNone/>
            </a:pPr>
            <a:endParaRPr lang="tr-TR" b="1" dirty="0"/>
          </a:p>
          <a:p>
            <a:pPr lvl="1"/>
            <a:r>
              <a:rPr lang="tr-TR" dirty="0"/>
              <a:t>KVKK (Türkiye) ve GDPR (AB) gibi yasalar veri gizliliğini zorunlu kılar.</a:t>
            </a:r>
          </a:p>
          <a:p>
            <a:pPr lvl="1"/>
            <a:r>
              <a:rPr lang="tr-TR" dirty="0"/>
              <a:t>Uyum eksikliği cezai yaptırımlara neden olabilir.</a:t>
            </a:r>
          </a:p>
          <a:p>
            <a:pPr lvl="1"/>
            <a:r>
              <a:rPr lang="tr-TR" dirty="0"/>
              <a:t>Örnek: Müşteri verisini rızasız paylaşmak, hem maddi hem de itibar kaybı yaratır.</a:t>
            </a:r>
          </a:p>
        </p:txBody>
      </p:sp>
    </p:spTree>
    <p:extLst>
      <p:ext uri="{BB962C8B-B14F-4D97-AF65-F5344CB8AC3E}">
        <p14:creationId xmlns:p14="http://schemas.microsoft.com/office/powerpoint/2010/main" val="1667952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0DF31B-F5BB-FA50-32CD-65339037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2. Geleceği Şekillendiren Teknoloji Trendleri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F26078-2175-D3A5-CC3D-B3E1BA45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Dağıtık Bulut ve Güvenlik</a:t>
            </a:r>
          </a:p>
          <a:p>
            <a:pPr marL="0" indent="0">
              <a:buNone/>
            </a:pPr>
            <a:r>
              <a:rPr lang="tr-TR" b="1" dirty="0"/>
              <a:t>«</a:t>
            </a:r>
            <a:r>
              <a:rPr lang="tr-TR" dirty="0"/>
              <a:t>Veri Parçalanıyor, Risk Artıyor mu?</a:t>
            </a:r>
            <a:r>
              <a:rPr lang="tr-TR" b="1" dirty="0"/>
              <a:t>»</a:t>
            </a:r>
          </a:p>
          <a:p>
            <a:pPr marL="0" indent="0">
              <a:buNone/>
            </a:pPr>
            <a:endParaRPr lang="tr-TR" b="1" dirty="0"/>
          </a:p>
          <a:p>
            <a:pPr marL="628650" lvl="1" indent="-171450"/>
            <a:r>
              <a:rPr lang="tr-TR" dirty="0"/>
              <a:t>Dağıtık bulut yapıları verileri farklı coğrafyalarda saklayabilir.</a:t>
            </a:r>
          </a:p>
          <a:p>
            <a:pPr marL="628650" lvl="1" indent="-171450"/>
            <a:r>
              <a:rPr lang="tr-TR" dirty="0"/>
              <a:t>Güvenlik duvarları, şifreleme ve bölgesel regülasyonlar dikkate alınmalıdır.</a:t>
            </a:r>
          </a:p>
          <a:p>
            <a:pPr marL="628650" lvl="1" indent="-171450"/>
            <a:r>
              <a:rPr lang="tr-TR" dirty="0"/>
              <a:t>Örnek: Türkiye'deki bir veri, Almanya'da yedekleniyorsa GDPR kuralları da devreye girer.</a:t>
            </a:r>
          </a:p>
          <a:p>
            <a:pPr marL="0" indent="0"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87309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50DF31B-F5BB-FA50-32CD-65339037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2. Geleceği Şekillendiren Teknoloji Trendleri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F26078-2175-D3A5-CC3D-B3E1BA453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Kuantum Bilgi İşlem ve Kriptografi</a:t>
            </a:r>
          </a:p>
          <a:p>
            <a:pPr marL="0" indent="0">
              <a:buNone/>
            </a:pPr>
            <a:r>
              <a:rPr lang="tr-TR" b="1" dirty="0"/>
              <a:t>«</a:t>
            </a:r>
            <a:r>
              <a:rPr lang="tr-TR" dirty="0"/>
              <a:t>Kuantum Bilgisayarlar ve Şifreleme Tehlikesi</a:t>
            </a:r>
            <a:r>
              <a:rPr lang="tr-TR" b="1" dirty="0"/>
              <a:t>»</a:t>
            </a:r>
          </a:p>
          <a:p>
            <a:pPr marL="0" indent="0">
              <a:buNone/>
            </a:pPr>
            <a:endParaRPr lang="tr-TR" b="1" dirty="0"/>
          </a:p>
          <a:p>
            <a:pPr marL="628650" lvl="1" indent="-171450"/>
            <a:r>
              <a:rPr lang="tr-TR" dirty="0"/>
              <a:t>Kuantum bilgisayarlar klasik sistemlere göre çok daha hızlı işlem yapabilir.</a:t>
            </a:r>
          </a:p>
          <a:p>
            <a:pPr marL="628650" lvl="1" indent="-171450"/>
            <a:r>
              <a:rPr lang="tr-TR" dirty="0"/>
              <a:t>Mevcut şifreleme sistemleri (RSA, AES vb.) kuantuma karşı savunmasız olabilir.</a:t>
            </a:r>
          </a:p>
          <a:p>
            <a:pPr marL="628650" lvl="1" indent="-171450"/>
            <a:r>
              <a:rPr lang="tr-TR" dirty="0"/>
              <a:t>Kuantum sonrası kriptografi, bu risklere karşı geliştirilen yeni yöntemlerdir.</a:t>
            </a:r>
          </a:p>
          <a:p>
            <a:pPr marL="0" indent="0"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88986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1393</TotalTime>
  <Words>788</Words>
  <Application>Microsoft Office PowerPoint</Application>
  <PresentationFormat>Geniş ekran</PresentationFormat>
  <Paragraphs>117</Paragraphs>
  <Slides>16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Wingdings</vt:lpstr>
      <vt:lpstr>Office Teması</vt:lpstr>
      <vt:lpstr>Bilgi Güvenliğinde Yeni Teknolojiler ve Gelecek Trendler</vt:lpstr>
      <vt:lpstr>Bilgi Güvenliğinde Yeni Teknolojilere ve Gelecek Trendlere Genel Bakış</vt:lpstr>
      <vt:lpstr>1. BT Sektöründe Güvenlik Trendleri</vt:lpstr>
      <vt:lpstr>1. BT Sektöründe Güvenlik Trendleri</vt:lpstr>
      <vt:lpstr>1. BT Sektöründe Güvenlik Trendleri</vt:lpstr>
      <vt:lpstr>1. BT Sektöründe Güvenlik Trendleri</vt:lpstr>
      <vt:lpstr>1. BT Sektöründe Güvenlik Trendleri</vt:lpstr>
      <vt:lpstr>2. Geleceği Şekillendiren Teknoloji Trendleri</vt:lpstr>
      <vt:lpstr>2. Geleceği Şekillendiren Teknoloji Trendleri</vt:lpstr>
      <vt:lpstr>2. Geleceği Şekillendiren Teknoloji Trendleri</vt:lpstr>
      <vt:lpstr>3. Yapay Zekânın Bilgi Güvenliğindeki Rolü</vt:lpstr>
      <vt:lpstr>3. Yapay Zekânın Bilgi Güvenliğindeki Rolü</vt:lpstr>
      <vt:lpstr>3. Yapay Zekânın Bilgi Güvenliğindeki Rolü</vt:lpstr>
      <vt:lpstr>3. Yapay Zekânın Bilgi Güvenliğindeki Rolü</vt:lpstr>
      <vt:lpstr>Öğrenilenler ve Ana Çıkarımlar</vt:lpstr>
      <vt:lpstr>Teşekkürler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revision>420</cp:revision>
  <dcterms:created xsi:type="dcterms:W3CDTF">2025-04-11T11:25:47Z</dcterms:created>
  <dcterms:modified xsi:type="dcterms:W3CDTF">2025-06-20T11:22:28Z</dcterms:modified>
</cp:coreProperties>
</file>