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6" r:id="rId1"/>
  </p:sldMasterIdLst>
  <p:notesMasterIdLst>
    <p:notesMasterId r:id="rId61"/>
  </p:notesMasterIdLst>
  <p:sldIdLst>
    <p:sldId id="760" r:id="rId2"/>
    <p:sldId id="803" r:id="rId3"/>
    <p:sldId id="946" r:id="rId4"/>
    <p:sldId id="947" r:id="rId5"/>
    <p:sldId id="948" r:id="rId6"/>
    <p:sldId id="715" r:id="rId7"/>
    <p:sldId id="976" r:id="rId8"/>
    <p:sldId id="977" r:id="rId9"/>
    <p:sldId id="978" r:id="rId10"/>
    <p:sldId id="980" r:id="rId11"/>
    <p:sldId id="981" r:id="rId12"/>
    <p:sldId id="979" r:id="rId13"/>
    <p:sldId id="982" r:id="rId14"/>
    <p:sldId id="983" r:id="rId15"/>
    <p:sldId id="984" r:id="rId16"/>
    <p:sldId id="985" r:id="rId17"/>
    <p:sldId id="986" r:id="rId18"/>
    <p:sldId id="987" r:id="rId19"/>
    <p:sldId id="988" r:id="rId20"/>
    <p:sldId id="991" r:id="rId21"/>
    <p:sldId id="990" r:id="rId22"/>
    <p:sldId id="989" r:id="rId23"/>
    <p:sldId id="993" r:id="rId24"/>
    <p:sldId id="994" r:id="rId25"/>
    <p:sldId id="992" r:id="rId26"/>
    <p:sldId id="995" r:id="rId27"/>
    <p:sldId id="996" r:id="rId28"/>
    <p:sldId id="997" r:id="rId29"/>
    <p:sldId id="998" r:id="rId30"/>
    <p:sldId id="1000" r:id="rId31"/>
    <p:sldId id="999" r:id="rId32"/>
    <p:sldId id="1001" r:id="rId33"/>
    <p:sldId id="1002" r:id="rId34"/>
    <p:sldId id="1003" r:id="rId35"/>
    <p:sldId id="1004" r:id="rId36"/>
    <p:sldId id="1006" r:id="rId37"/>
    <p:sldId id="1007" r:id="rId38"/>
    <p:sldId id="1005" r:id="rId39"/>
    <p:sldId id="1008" r:id="rId40"/>
    <p:sldId id="1009" r:id="rId41"/>
    <p:sldId id="1010" r:id="rId42"/>
    <p:sldId id="1011" r:id="rId43"/>
    <p:sldId id="1013" r:id="rId44"/>
    <p:sldId id="1014" r:id="rId45"/>
    <p:sldId id="1015" r:id="rId46"/>
    <p:sldId id="1016" r:id="rId47"/>
    <p:sldId id="1017" r:id="rId48"/>
    <p:sldId id="1018" r:id="rId49"/>
    <p:sldId id="1019" r:id="rId50"/>
    <p:sldId id="1020" r:id="rId51"/>
    <p:sldId id="1022" r:id="rId52"/>
    <p:sldId id="1026" r:id="rId53"/>
    <p:sldId id="1027" r:id="rId54"/>
    <p:sldId id="1028" r:id="rId55"/>
    <p:sldId id="1023" r:id="rId56"/>
    <p:sldId id="1024" r:id="rId57"/>
    <p:sldId id="1025" r:id="rId58"/>
    <p:sldId id="1021" r:id="rId59"/>
    <p:sldId id="1029" r:id="rId6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har Verm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280" autoAdjust="0"/>
  </p:normalViewPr>
  <p:slideViewPr>
    <p:cSldViewPr>
      <p:cViewPr varScale="1">
        <p:scale>
          <a:sx n="97" d="100"/>
          <a:sy n="97" d="100"/>
        </p:scale>
        <p:origin x="462"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A0C7623-9323-4667-BC8F-C52398F49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5" name="Rectangle 3">
            <a:extLst>
              <a:ext uri="{FF2B5EF4-FFF2-40B4-BE49-F238E27FC236}">
                <a16:creationId xmlns:a16="http://schemas.microsoft.com/office/drawing/2014/main" id="{B540D8ED-3ECE-49A6-89A4-BA3812D4B8E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charset="0"/>
                <a:ea typeface="+mn-ea"/>
              </a:defRPr>
            </a:lvl1pPr>
          </a:lstStyle>
          <a:p>
            <a:pPr>
              <a:defRPr/>
            </a:pPr>
            <a:endParaRPr lang="th-TH"/>
          </a:p>
        </p:txBody>
      </p:sp>
      <p:sp>
        <p:nvSpPr>
          <p:cNvPr id="6148" name="Rectangle 4">
            <a:extLst>
              <a:ext uri="{FF2B5EF4-FFF2-40B4-BE49-F238E27FC236}">
                <a16:creationId xmlns:a16="http://schemas.microsoft.com/office/drawing/2014/main" id="{A17469E9-5746-426F-8431-4D2015DC9B2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FAEEB98-CA85-4260-BA3B-349FA5A26E2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id="{ED487C17-8B00-4C11-BC48-FD95D62E75A0}"/>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9" name="Rectangle 7">
            <a:extLst>
              <a:ext uri="{FF2B5EF4-FFF2-40B4-BE49-F238E27FC236}">
                <a16:creationId xmlns:a16="http://schemas.microsoft.com/office/drawing/2014/main" id="{9AA406D4-35F9-4E21-BFAF-1B5D97E704D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47F727E6-B3C9-4D0B-961E-63579071B3FA}" type="slidenum">
              <a:rPr lang="en-US" altLang="en-US"/>
              <a:pPr>
                <a:defRPr/>
              </a:pPr>
              <a:t>‹#›</a:t>
            </a:fld>
            <a:endParaRPr lang="th-TH"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1pPr>
    <a:lvl2pPr marL="4572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2pPr>
    <a:lvl3pPr marL="9144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3pPr>
    <a:lvl4pPr marL="13716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4pPr>
    <a:lvl5pPr marL="18288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id="{D0DA8FBA-2899-424C-BB9D-F70A7DDD5393}"/>
              </a:ext>
            </a:extLst>
          </p:cNvPr>
          <p:cNvSpPr/>
          <p:nvPr/>
        </p:nvSpPr>
        <p:spPr bwMode="auto">
          <a:xfrm>
            <a:off x="2667000" y="473075"/>
            <a:ext cx="3927475" cy="3922713"/>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id="{9EC7669C-F608-4561-88C7-138E9C59FBB4}"/>
              </a:ext>
            </a:extLst>
          </p:cNvPr>
          <p:cNvSpPr/>
          <p:nvPr/>
        </p:nvSpPr>
        <p:spPr>
          <a:xfrm>
            <a:off x="0" y="0"/>
            <a:ext cx="2127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DCCBB899-85EC-4A38-B406-FC9E59C927FC}"/>
              </a:ext>
            </a:extLst>
          </p:cNvPr>
          <p:cNvSpPr>
            <a:spLocks noGrp="1"/>
          </p:cNvSpPr>
          <p:nvPr>
            <p:ph type="dt" sz="half" idx="10"/>
          </p:nvPr>
        </p:nvSpPr>
        <p:spPr>
          <a:xfrm>
            <a:off x="809625" y="4781550"/>
            <a:ext cx="1746250" cy="261938"/>
          </a:xfrm>
        </p:spPr>
        <p:txBody>
          <a:bodyPr/>
          <a:lstStyle>
            <a:lvl1pPr>
              <a:defRPr baseline="0">
                <a:solidFill>
                  <a:schemeClr val="accent1">
                    <a:lumMod val="50000"/>
                  </a:schemeClr>
                </a:solidFill>
              </a:defRPr>
            </a:lvl1pPr>
          </a:lstStyle>
          <a:p>
            <a:pPr>
              <a:defRPr/>
            </a:pPr>
            <a:endParaRPr lang="th-TH"/>
          </a:p>
        </p:txBody>
      </p:sp>
      <p:sp>
        <p:nvSpPr>
          <p:cNvPr id="7" name="Footer Placeholder 4">
            <a:extLst>
              <a:ext uri="{FF2B5EF4-FFF2-40B4-BE49-F238E27FC236}">
                <a16:creationId xmlns:a16="http://schemas.microsoft.com/office/drawing/2014/main" id="{3F187277-EC83-44DF-A8E8-17C38DE061C1}"/>
              </a:ext>
            </a:extLst>
          </p:cNvPr>
          <p:cNvSpPr>
            <a:spLocks noGrp="1"/>
          </p:cNvSpPr>
          <p:nvPr>
            <p:ph type="ftr" sz="quarter" idx="11"/>
          </p:nvPr>
        </p:nvSpPr>
        <p:spPr>
          <a:xfrm>
            <a:off x="3135313" y="4781550"/>
            <a:ext cx="3086100" cy="258763"/>
          </a:xfrm>
        </p:spPr>
        <p:txBody>
          <a:bodyPr/>
          <a:lstStyle>
            <a:lvl1pPr>
              <a:defRPr baseline="0">
                <a:solidFill>
                  <a:schemeClr val="accent1">
                    <a:lumMod val="50000"/>
                  </a:schemeClr>
                </a:solidFill>
              </a:defRPr>
            </a:lvl1pPr>
          </a:lstStyle>
          <a:p>
            <a:pPr>
              <a:defRPr/>
            </a:pPr>
            <a:endParaRPr lang="th-TH"/>
          </a:p>
        </p:txBody>
      </p:sp>
      <p:sp>
        <p:nvSpPr>
          <p:cNvPr id="8" name="Slide Number Placeholder 5">
            <a:extLst>
              <a:ext uri="{FF2B5EF4-FFF2-40B4-BE49-F238E27FC236}">
                <a16:creationId xmlns:a16="http://schemas.microsoft.com/office/drawing/2014/main" id="{F94E7319-BC88-40E7-B893-24955564ACAB}"/>
              </a:ext>
            </a:extLst>
          </p:cNvPr>
          <p:cNvSpPr>
            <a:spLocks noGrp="1"/>
          </p:cNvSpPr>
          <p:nvPr>
            <p:ph type="sldNum" sz="quarter" idx="12"/>
          </p:nvPr>
        </p:nvSpPr>
        <p:spPr>
          <a:xfrm>
            <a:off x="6800850" y="4781550"/>
            <a:ext cx="1746250" cy="258763"/>
          </a:xfrm>
        </p:spPr>
        <p:txBody>
          <a:bodyPr/>
          <a:lstStyle>
            <a:lvl1pPr>
              <a:defRPr baseline="0">
                <a:solidFill>
                  <a:schemeClr val="accent1">
                    <a:lumMod val="50000"/>
                  </a:schemeClr>
                </a:solidFill>
              </a:defRPr>
            </a:lvl1pPr>
          </a:lstStyle>
          <a:p>
            <a:pPr>
              <a:defRPr/>
            </a:pPr>
            <a:fld id="{2750F2C8-B161-4AF0-B2C5-586DDF3C9A7E}" type="slidenum">
              <a:rPr lang="en-US" altLang="en-US"/>
              <a:pPr>
                <a:defRPr/>
              </a:pPr>
              <a:t>‹#›</a:t>
            </a:fld>
            <a:endParaRPr lang="th-TH" altLang="en-US"/>
          </a:p>
        </p:txBody>
      </p:sp>
    </p:spTree>
    <p:extLst>
      <p:ext uri="{BB962C8B-B14F-4D97-AF65-F5344CB8AC3E}">
        <p14:creationId xmlns:p14="http://schemas.microsoft.com/office/powerpoint/2010/main" val="2070537931"/>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CBC4CF-BB58-4691-8656-FE4993DBBBBF}"/>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C356997A-5C99-4F0D-80B5-6141363197C7}"/>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D5BC2529-987D-49CD-AE06-AAC586748EF4}"/>
              </a:ext>
            </a:extLst>
          </p:cNvPr>
          <p:cNvSpPr>
            <a:spLocks noGrp="1"/>
          </p:cNvSpPr>
          <p:nvPr>
            <p:ph type="sldNum" sz="quarter" idx="12"/>
          </p:nvPr>
        </p:nvSpPr>
        <p:spPr/>
        <p:txBody>
          <a:bodyPr/>
          <a:lstStyle>
            <a:lvl1pPr>
              <a:defRPr/>
            </a:lvl1pPr>
          </a:lstStyle>
          <a:p>
            <a:pPr>
              <a:defRPr/>
            </a:pPr>
            <a:fld id="{6357E48D-2EBA-4127-A18B-3B212517D34C}" type="slidenum">
              <a:rPr lang="en-US" altLang="en-US"/>
              <a:pPr>
                <a:defRPr/>
              </a:pPr>
              <a:t>‹#›</a:t>
            </a:fld>
            <a:endParaRPr lang="th-TH" altLang="en-US"/>
          </a:p>
        </p:txBody>
      </p:sp>
    </p:spTree>
    <p:extLst>
      <p:ext uri="{BB962C8B-B14F-4D97-AF65-F5344CB8AC3E}">
        <p14:creationId xmlns:p14="http://schemas.microsoft.com/office/powerpoint/2010/main" val="439479866"/>
      </p:ext>
    </p:extLst>
  </p:cSld>
  <p:clrMapOvr>
    <a:masterClrMapping/>
  </p:clrMapOvr>
  <p:transition spd="slow">
    <p:split orient="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81D0B3-ADB3-4019-B263-4B18212585E5}"/>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953A12E9-EB2F-4483-BAC1-3EFA95D3FC43}"/>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18EF9AFF-6EBC-406E-B41B-FD983F8595B4}"/>
              </a:ext>
            </a:extLst>
          </p:cNvPr>
          <p:cNvSpPr>
            <a:spLocks noGrp="1"/>
          </p:cNvSpPr>
          <p:nvPr>
            <p:ph type="sldNum" sz="quarter" idx="12"/>
          </p:nvPr>
        </p:nvSpPr>
        <p:spPr/>
        <p:txBody>
          <a:bodyPr/>
          <a:lstStyle>
            <a:lvl1pPr>
              <a:defRPr/>
            </a:lvl1pPr>
          </a:lstStyle>
          <a:p>
            <a:pPr>
              <a:defRPr/>
            </a:pPr>
            <a:fld id="{844C330A-ED68-40DB-A074-A1C8569E11A8}" type="slidenum">
              <a:rPr lang="en-US" altLang="en-US"/>
              <a:pPr>
                <a:defRPr/>
              </a:pPr>
              <a:t>‹#›</a:t>
            </a:fld>
            <a:endParaRPr lang="th-TH" altLang="en-US"/>
          </a:p>
        </p:txBody>
      </p:sp>
    </p:spTree>
    <p:extLst>
      <p:ext uri="{BB962C8B-B14F-4D97-AF65-F5344CB8AC3E}">
        <p14:creationId xmlns:p14="http://schemas.microsoft.com/office/powerpoint/2010/main" val="3088023809"/>
      </p:ext>
    </p:extLst>
  </p:cSld>
  <p:clrMapOvr>
    <a:masterClrMapping/>
  </p:clrMapOvr>
  <p:transition spd="slow">
    <p:split orient="vert"/>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ACF663-4DE1-4297-BCC1-0399DF4021A6}"/>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id="{220CA61E-9040-42CB-BE05-F02E11A3B89C}"/>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id="{62A50272-B228-4E87-B92D-4058FB5346B2}"/>
              </a:ext>
            </a:extLst>
          </p:cNvPr>
          <p:cNvSpPr>
            <a:spLocks noGrp="1"/>
          </p:cNvSpPr>
          <p:nvPr>
            <p:ph type="sldNum" sz="quarter" idx="12"/>
          </p:nvPr>
        </p:nvSpPr>
        <p:spPr/>
        <p:txBody>
          <a:bodyPr/>
          <a:lstStyle>
            <a:lvl1pPr>
              <a:defRPr/>
            </a:lvl1pPr>
          </a:lstStyle>
          <a:p>
            <a:pPr>
              <a:defRPr/>
            </a:pPr>
            <a:fld id="{FAF88CEB-5179-45EE-8573-3D1BFBA78830}" type="slidenum">
              <a:rPr lang="en-US" altLang="en-US"/>
              <a:pPr>
                <a:defRPr/>
              </a:pPr>
              <a:t>‹#›</a:t>
            </a:fld>
            <a:endParaRPr lang="th-TH" altLang="en-US"/>
          </a:p>
        </p:txBody>
      </p:sp>
    </p:spTree>
    <p:extLst>
      <p:ext uri="{BB962C8B-B14F-4D97-AF65-F5344CB8AC3E}">
        <p14:creationId xmlns:p14="http://schemas.microsoft.com/office/powerpoint/2010/main" val="4270983679"/>
      </p:ext>
    </p:extLst>
  </p:cSld>
  <p:clrMapOvr>
    <a:masterClrMapping/>
  </p:clrMapOvr>
  <p:transition spd="slow">
    <p:split orient="vert"/>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ABA73001-5494-4DA0-A869-D79F386E5A98}"/>
              </a:ext>
            </a:extLst>
          </p:cNvPr>
          <p:cNvGrpSpPr>
            <a:grpSpLocks/>
          </p:cNvGrpSpPr>
          <p:nvPr/>
        </p:nvGrpSpPr>
        <p:grpSpPr bwMode="auto">
          <a:xfrm>
            <a:off x="0" y="0"/>
            <a:ext cx="2111375" cy="5143500"/>
            <a:chOff x="0" y="0"/>
            <a:chExt cx="2814638" cy="6858000"/>
          </a:xfrm>
        </p:grpSpPr>
        <p:sp>
          <p:nvSpPr>
            <p:cNvPr id="5" name="Freeform 6" title="left scallop shape">
              <a:extLst>
                <a:ext uri="{FF2B5EF4-FFF2-40B4-BE49-F238E27FC236}">
                  <a16:creationId xmlns:a16="http://schemas.microsoft.com/office/drawing/2014/main" id="{B8862702-7DF0-4944-BFB5-E4511E25E0F0}"/>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id="{8E5A0BBB-9682-4C80-96A2-29E3DDCCC953}"/>
                </a:ext>
              </a:extLst>
            </p:cNvPr>
            <p:cNvSpPr/>
            <p:nvPr/>
          </p:nvSpPr>
          <p:spPr bwMode="auto">
            <a:xfrm>
              <a:off x="874020" y="0"/>
              <a:ext cx="164645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2432197" y="805417"/>
            <a:ext cx="6140303" cy="3048470"/>
          </a:xfrm>
        </p:spPr>
        <p:txBody>
          <a:bodyPr anchor="b"/>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0B8ED4AF-CEA6-4E29-BECE-0A103408EECD}"/>
              </a:ext>
            </a:extLst>
          </p:cNvPr>
          <p:cNvSpPr>
            <a:spLocks noGrp="1"/>
          </p:cNvSpPr>
          <p:nvPr>
            <p:ph type="dt" sz="half" idx="10"/>
          </p:nvPr>
        </p:nvSpPr>
        <p:spPr>
          <a:xfrm>
            <a:off x="2427288" y="4781550"/>
            <a:ext cx="1120775" cy="261938"/>
          </a:xfrm>
        </p:spPr>
        <p:txBody>
          <a:bodyPr/>
          <a:lstStyle>
            <a:lvl1pPr>
              <a:defRPr baseline="0">
                <a:solidFill>
                  <a:schemeClr val="tx2"/>
                </a:solidFill>
              </a:defRPr>
            </a:lvl1pPr>
          </a:lstStyle>
          <a:p>
            <a:pPr>
              <a:defRPr/>
            </a:pPr>
            <a:endParaRPr lang="th-TH"/>
          </a:p>
        </p:txBody>
      </p:sp>
      <p:sp>
        <p:nvSpPr>
          <p:cNvPr id="8" name="Footer Placeholder 4">
            <a:extLst>
              <a:ext uri="{FF2B5EF4-FFF2-40B4-BE49-F238E27FC236}">
                <a16:creationId xmlns:a16="http://schemas.microsoft.com/office/drawing/2014/main" id="{5B3AF137-F970-4893-BCDF-B580278B0475}"/>
              </a:ext>
            </a:extLst>
          </p:cNvPr>
          <p:cNvSpPr>
            <a:spLocks noGrp="1"/>
          </p:cNvSpPr>
          <p:nvPr>
            <p:ph type="ftr" sz="quarter" idx="11"/>
          </p:nvPr>
        </p:nvSpPr>
        <p:spPr>
          <a:xfrm>
            <a:off x="3959225" y="4781550"/>
            <a:ext cx="3086100" cy="258763"/>
          </a:xfrm>
        </p:spPr>
        <p:txBody>
          <a:bodyPr/>
          <a:lstStyle>
            <a:lvl1pPr>
              <a:defRPr baseline="0">
                <a:solidFill>
                  <a:schemeClr val="tx2"/>
                </a:solidFill>
              </a:defRPr>
            </a:lvl1pPr>
          </a:lstStyle>
          <a:p>
            <a:pPr>
              <a:defRPr/>
            </a:pPr>
            <a:endParaRPr lang="th-TH"/>
          </a:p>
        </p:txBody>
      </p:sp>
      <p:sp>
        <p:nvSpPr>
          <p:cNvPr id="9" name="Slide Number Placeholder 5">
            <a:extLst>
              <a:ext uri="{FF2B5EF4-FFF2-40B4-BE49-F238E27FC236}">
                <a16:creationId xmlns:a16="http://schemas.microsoft.com/office/drawing/2014/main" id="{D6E64899-D94E-4902-AA17-68D42CD5FD96}"/>
              </a:ext>
            </a:extLst>
          </p:cNvPr>
          <p:cNvSpPr>
            <a:spLocks noGrp="1"/>
          </p:cNvSpPr>
          <p:nvPr>
            <p:ph type="sldNum" sz="quarter" idx="12"/>
          </p:nvPr>
        </p:nvSpPr>
        <p:spPr>
          <a:xfrm>
            <a:off x="7456488" y="4781550"/>
            <a:ext cx="1116012" cy="258763"/>
          </a:xfrm>
        </p:spPr>
        <p:txBody>
          <a:bodyPr/>
          <a:lstStyle>
            <a:lvl1pPr>
              <a:defRPr baseline="0">
                <a:solidFill>
                  <a:schemeClr val="tx2"/>
                </a:solidFill>
              </a:defRPr>
            </a:lvl1pPr>
          </a:lstStyle>
          <a:p>
            <a:pPr>
              <a:defRPr/>
            </a:pPr>
            <a:fld id="{16E14E3B-B5E8-4117-887D-3DDCA358391A}" type="slidenum">
              <a:rPr lang="en-US" altLang="en-US"/>
              <a:pPr>
                <a:defRPr/>
              </a:pPr>
              <a:t>‹#›</a:t>
            </a:fld>
            <a:endParaRPr lang="th-TH" altLang="en-US"/>
          </a:p>
        </p:txBody>
      </p:sp>
    </p:spTree>
    <p:extLst>
      <p:ext uri="{BB962C8B-B14F-4D97-AF65-F5344CB8AC3E}">
        <p14:creationId xmlns:p14="http://schemas.microsoft.com/office/powerpoint/2010/main" val="1363038358"/>
      </p:ext>
    </p:extLst>
  </p:cSld>
  <p:clrMapOvr>
    <a:overrideClrMapping bg1="dk1" tx1="lt1" bg2="dk2" tx2="lt2" accent1="accent1" accent2="accent2" accent3="accent3" accent4="accent4" accent5="accent5" accent6="accent6" hlink="hlink" folHlink="folHlink"/>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3EDB834-48F7-4978-9B68-37A433686761}"/>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85E1BC62-E857-4B2A-892B-E00E29379B07}"/>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2960A93B-85D9-4046-84DD-BF4545085422}"/>
              </a:ext>
            </a:extLst>
          </p:cNvPr>
          <p:cNvSpPr>
            <a:spLocks noGrp="1"/>
          </p:cNvSpPr>
          <p:nvPr>
            <p:ph type="sldNum" sz="quarter" idx="12"/>
          </p:nvPr>
        </p:nvSpPr>
        <p:spPr/>
        <p:txBody>
          <a:bodyPr/>
          <a:lstStyle>
            <a:lvl1pPr>
              <a:defRPr/>
            </a:lvl1pPr>
          </a:lstStyle>
          <a:p>
            <a:pPr>
              <a:defRPr/>
            </a:pPr>
            <a:fld id="{74914C7B-3EAB-40AE-8C76-0913E142C4F6}" type="slidenum">
              <a:rPr lang="en-US" altLang="en-US"/>
              <a:pPr>
                <a:defRPr/>
              </a:pPr>
              <a:t>‹#›</a:t>
            </a:fld>
            <a:endParaRPr lang="th-TH" altLang="en-US"/>
          </a:p>
        </p:txBody>
      </p:sp>
    </p:spTree>
    <p:extLst>
      <p:ext uri="{BB962C8B-B14F-4D97-AF65-F5344CB8AC3E}">
        <p14:creationId xmlns:p14="http://schemas.microsoft.com/office/powerpoint/2010/main" val="1081928415"/>
      </p:ext>
    </p:extLst>
  </p:cSld>
  <p:clrMapOvr>
    <a:masterClrMapping/>
  </p:clrMapOvr>
  <p:transition spd="slow">
    <p:split orient="vert"/>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B48A1D2-6BD7-4965-B350-F3464893614F}"/>
              </a:ext>
            </a:extLst>
          </p:cNvPr>
          <p:cNvSpPr>
            <a:spLocks noGrp="1"/>
          </p:cNvSpPr>
          <p:nvPr>
            <p:ph type="dt" sz="half" idx="10"/>
          </p:nvPr>
        </p:nvSpPr>
        <p:spPr/>
        <p:txBody>
          <a:bodyPr/>
          <a:lstStyle>
            <a:lvl1pPr>
              <a:defRPr/>
            </a:lvl1pPr>
          </a:lstStyle>
          <a:p>
            <a:pPr>
              <a:defRPr/>
            </a:pPr>
            <a:endParaRPr lang="th-TH"/>
          </a:p>
        </p:txBody>
      </p:sp>
      <p:sp>
        <p:nvSpPr>
          <p:cNvPr id="8" name="Footer Placeholder 4">
            <a:extLst>
              <a:ext uri="{FF2B5EF4-FFF2-40B4-BE49-F238E27FC236}">
                <a16:creationId xmlns:a16="http://schemas.microsoft.com/office/drawing/2014/main" id="{252ED93B-0FB7-4F6F-8104-1F321AB50EF9}"/>
              </a:ext>
            </a:extLst>
          </p:cNvPr>
          <p:cNvSpPr>
            <a:spLocks noGrp="1"/>
          </p:cNvSpPr>
          <p:nvPr>
            <p:ph type="ftr" sz="quarter" idx="11"/>
          </p:nvPr>
        </p:nvSpPr>
        <p:spPr/>
        <p:txBody>
          <a:bodyPr/>
          <a:lstStyle>
            <a:lvl1pPr>
              <a:defRPr/>
            </a:lvl1pPr>
          </a:lstStyle>
          <a:p>
            <a:pPr>
              <a:defRPr/>
            </a:pPr>
            <a:endParaRPr lang="th-TH"/>
          </a:p>
        </p:txBody>
      </p:sp>
      <p:sp>
        <p:nvSpPr>
          <p:cNvPr id="9" name="Slide Number Placeholder 5">
            <a:extLst>
              <a:ext uri="{FF2B5EF4-FFF2-40B4-BE49-F238E27FC236}">
                <a16:creationId xmlns:a16="http://schemas.microsoft.com/office/drawing/2014/main" id="{7D189037-E878-46F8-9A27-8C66C884880A}"/>
              </a:ext>
            </a:extLst>
          </p:cNvPr>
          <p:cNvSpPr>
            <a:spLocks noGrp="1"/>
          </p:cNvSpPr>
          <p:nvPr>
            <p:ph type="sldNum" sz="quarter" idx="12"/>
          </p:nvPr>
        </p:nvSpPr>
        <p:spPr/>
        <p:txBody>
          <a:bodyPr/>
          <a:lstStyle>
            <a:lvl1pPr>
              <a:defRPr/>
            </a:lvl1pPr>
          </a:lstStyle>
          <a:p>
            <a:pPr>
              <a:defRPr/>
            </a:pPr>
            <a:fld id="{CAE000AC-8FBA-4C09-89F9-459359064FB5}" type="slidenum">
              <a:rPr lang="en-US" altLang="en-US"/>
              <a:pPr>
                <a:defRPr/>
              </a:pPr>
              <a:t>‹#›</a:t>
            </a:fld>
            <a:endParaRPr lang="th-TH" altLang="en-US"/>
          </a:p>
        </p:txBody>
      </p:sp>
    </p:spTree>
    <p:extLst>
      <p:ext uri="{BB962C8B-B14F-4D97-AF65-F5344CB8AC3E}">
        <p14:creationId xmlns:p14="http://schemas.microsoft.com/office/powerpoint/2010/main" val="1600588901"/>
      </p:ext>
    </p:extLst>
  </p:cSld>
  <p:clrMapOvr>
    <a:masterClrMapping/>
  </p:clrMapOvr>
  <p:transition spd="slow">
    <p:split orient="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E8F74B4-22AD-4672-B583-CF94F2705106}"/>
              </a:ext>
            </a:extLst>
          </p:cNvPr>
          <p:cNvSpPr>
            <a:spLocks noGrp="1"/>
          </p:cNvSpPr>
          <p:nvPr>
            <p:ph type="dt" sz="half" idx="10"/>
          </p:nvPr>
        </p:nvSpPr>
        <p:spPr/>
        <p:txBody>
          <a:bodyPr/>
          <a:lstStyle>
            <a:lvl1pPr>
              <a:defRPr/>
            </a:lvl1pPr>
          </a:lstStyle>
          <a:p>
            <a:pPr>
              <a:defRPr/>
            </a:pPr>
            <a:endParaRPr lang="th-TH"/>
          </a:p>
        </p:txBody>
      </p:sp>
      <p:sp>
        <p:nvSpPr>
          <p:cNvPr id="4" name="Footer Placeholder 4">
            <a:extLst>
              <a:ext uri="{FF2B5EF4-FFF2-40B4-BE49-F238E27FC236}">
                <a16:creationId xmlns:a16="http://schemas.microsoft.com/office/drawing/2014/main" id="{AA6C3AAC-B1C2-4A4C-AC90-8AEFB4125539}"/>
              </a:ext>
            </a:extLst>
          </p:cNvPr>
          <p:cNvSpPr>
            <a:spLocks noGrp="1"/>
          </p:cNvSpPr>
          <p:nvPr>
            <p:ph type="ftr" sz="quarter" idx="11"/>
          </p:nvPr>
        </p:nvSpPr>
        <p:spPr/>
        <p:txBody>
          <a:bodyPr/>
          <a:lstStyle>
            <a:lvl1pPr>
              <a:defRPr/>
            </a:lvl1pPr>
          </a:lstStyle>
          <a:p>
            <a:pPr>
              <a:defRPr/>
            </a:pPr>
            <a:endParaRPr lang="th-TH"/>
          </a:p>
        </p:txBody>
      </p:sp>
      <p:sp>
        <p:nvSpPr>
          <p:cNvPr id="5" name="Slide Number Placeholder 5">
            <a:extLst>
              <a:ext uri="{FF2B5EF4-FFF2-40B4-BE49-F238E27FC236}">
                <a16:creationId xmlns:a16="http://schemas.microsoft.com/office/drawing/2014/main" id="{D6288E9F-B237-488E-8E00-AF477304AEDC}"/>
              </a:ext>
            </a:extLst>
          </p:cNvPr>
          <p:cNvSpPr>
            <a:spLocks noGrp="1"/>
          </p:cNvSpPr>
          <p:nvPr>
            <p:ph type="sldNum" sz="quarter" idx="12"/>
          </p:nvPr>
        </p:nvSpPr>
        <p:spPr/>
        <p:txBody>
          <a:bodyPr/>
          <a:lstStyle>
            <a:lvl1pPr>
              <a:defRPr/>
            </a:lvl1pPr>
          </a:lstStyle>
          <a:p>
            <a:pPr>
              <a:defRPr/>
            </a:pPr>
            <a:fld id="{7514922D-42D8-49E1-8ECB-7CC8C9FF8061}" type="slidenum">
              <a:rPr lang="en-US" altLang="en-US"/>
              <a:pPr>
                <a:defRPr/>
              </a:pPr>
              <a:t>‹#›</a:t>
            </a:fld>
            <a:endParaRPr lang="th-TH" altLang="en-US"/>
          </a:p>
        </p:txBody>
      </p:sp>
    </p:spTree>
    <p:extLst>
      <p:ext uri="{BB962C8B-B14F-4D97-AF65-F5344CB8AC3E}">
        <p14:creationId xmlns:p14="http://schemas.microsoft.com/office/powerpoint/2010/main" val="4088054887"/>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E99CB3-2A80-4F74-8E41-1840EF3F37BD}"/>
              </a:ext>
            </a:extLst>
          </p:cNvPr>
          <p:cNvSpPr>
            <a:spLocks noGrp="1"/>
          </p:cNvSpPr>
          <p:nvPr>
            <p:ph type="dt" sz="half" idx="10"/>
          </p:nvPr>
        </p:nvSpPr>
        <p:spPr/>
        <p:txBody>
          <a:bodyPr/>
          <a:lstStyle>
            <a:lvl1pPr>
              <a:defRPr/>
            </a:lvl1pPr>
          </a:lstStyle>
          <a:p>
            <a:pPr>
              <a:defRPr/>
            </a:pPr>
            <a:endParaRPr lang="th-TH"/>
          </a:p>
        </p:txBody>
      </p:sp>
      <p:sp>
        <p:nvSpPr>
          <p:cNvPr id="3" name="Footer Placeholder 4">
            <a:extLst>
              <a:ext uri="{FF2B5EF4-FFF2-40B4-BE49-F238E27FC236}">
                <a16:creationId xmlns:a16="http://schemas.microsoft.com/office/drawing/2014/main" id="{273EE147-3898-4313-9D6F-E002D34D4BD3}"/>
              </a:ext>
            </a:extLst>
          </p:cNvPr>
          <p:cNvSpPr>
            <a:spLocks noGrp="1"/>
          </p:cNvSpPr>
          <p:nvPr>
            <p:ph type="ftr" sz="quarter" idx="11"/>
          </p:nvPr>
        </p:nvSpPr>
        <p:spPr/>
        <p:txBody>
          <a:bodyPr/>
          <a:lstStyle>
            <a:lvl1pPr>
              <a:defRPr/>
            </a:lvl1pPr>
          </a:lstStyle>
          <a:p>
            <a:pPr>
              <a:defRPr/>
            </a:pPr>
            <a:endParaRPr lang="th-TH"/>
          </a:p>
        </p:txBody>
      </p:sp>
      <p:sp>
        <p:nvSpPr>
          <p:cNvPr id="4" name="Slide Number Placeholder 5">
            <a:extLst>
              <a:ext uri="{FF2B5EF4-FFF2-40B4-BE49-F238E27FC236}">
                <a16:creationId xmlns:a16="http://schemas.microsoft.com/office/drawing/2014/main" id="{EA239868-BA3F-435B-AC64-6E22ED0BBD67}"/>
              </a:ext>
            </a:extLst>
          </p:cNvPr>
          <p:cNvSpPr>
            <a:spLocks noGrp="1"/>
          </p:cNvSpPr>
          <p:nvPr>
            <p:ph type="sldNum" sz="quarter" idx="12"/>
          </p:nvPr>
        </p:nvSpPr>
        <p:spPr/>
        <p:txBody>
          <a:bodyPr/>
          <a:lstStyle>
            <a:lvl1pPr>
              <a:defRPr/>
            </a:lvl1pPr>
          </a:lstStyle>
          <a:p>
            <a:pPr>
              <a:defRPr/>
            </a:pPr>
            <a:fld id="{CAE45A51-F429-421A-BFEE-252B4F6ADA9D}" type="slidenum">
              <a:rPr lang="en-US" altLang="en-US"/>
              <a:pPr>
                <a:defRPr/>
              </a:pPr>
              <a:t>‹#›</a:t>
            </a:fld>
            <a:endParaRPr lang="th-TH" altLang="en-US"/>
          </a:p>
        </p:txBody>
      </p:sp>
    </p:spTree>
    <p:extLst>
      <p:ext uri="{BB962C8B-B14F-4D97-AF65-F5344CB8AC3E}">
        <p14:creationId xmlns:p14="http://schemas.microsoft.com/office/powerpoint/2010/main" val="4158253806"/>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0257162C-0A6D-4C1A-9027-9F5DAAE37FEB}"/>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F6564CB5-90FC-4410-AA51-77D59F590713}"/>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4" y="342900"/>
            <a:ext cx="2319086" cy="897503"/>
          </a:xfrm>
        </p:spPr>
        <p:txBody>
          <a:bodyPr anchor="b"/>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id="{E8578704-8485-411D-8AE8-49367038F954}"/>
              </a:ext>
            </a:extLst>
          </p:cNvPr>
          <p:cNvSpPr>
            <a:spLocks noGrp="1"/>
          </p:cNvSpPr>
          <p:nvPr>
            <p:ph type="dt" sz="half" idx="10"/>
          </p:nvPr>
        </p:nvSpPr>
        <p:spPr>
          <a:xfrm>
            <a:off x="573088" y="4781550"/>
            <a:ext cx="925512"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id="{C95D1045-C7CD-43DE-A578-4F8B2FA274CA}"/>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id="{2E5EA6F8-5630-451B-82FF-6B595481FF73}"/>
              </a:ext>
            </a:extLst>
          </p:cNvPr>
          <p:cNvSpPr>
            <a:spLocks noGrp="1"/>
          </p:cNvSpPr>
          <p:nvPr>
            <p:ph type="sldNum" sz="quarter" idx="12"/>
          </p:nvPr>
        </p:nvSpPr>
        <p:spPr>
          <a:xfrm>
            <a:off x="4268788" y="4781550"/>
            <a:ext cx="923925" cy="258763"/>
          </a:xfrm>
        </p:spPr>
        <p:txBody>
          <a:bodyPr/>
          <a:lstStyle>
            <a:lvl1pPr>
              <a:defRPr/>
            </a:lvl1pPr>
          </a:lstStyle>
          <a:p>
            <a:pPr>
              <a:defRPr/>
            </a:pPr>
            <a:fld id="{3F3F553B-2198-4E2E-ADF6-19149B57C325}" type="slidenum">
              <a:rPr lang="en-US" altLang="en-US"/>
              <a:pPr>
                <a:defRPr/>
              </a:pPr>
              <a:t>‹#›</a:t>
            </a:fld>
            <a:endParaRPr lang="th-TH" altLang="en-US"/>
          </a:p>
        </p:txBody>
      </p:sp>
    </p:spTree>
    <p:extLst>
      <p:ext uri="{BB962C8B-B14F-4D97-AF65-F5344CB8AC3E}">
        <p14:creationId xmlns:p14="http://schemas.microsoft.com/office/powerpoint/2010/main" val="1347767869"/>
      </p:ext>
    </p:extLst>
  </p:cSld>
  <p:clrMapOvr>
    <a:masterClrMapping/>
  </p:clrMapOvr>
  <p:transition spd="slow">
    <p:split orient="vert"/>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C29AB1AF-0004-4AF7-81AE-15B0674E3A84}"/>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D0DD409F-0C78-405C-BB0E-CF49CD02DBB1}"/>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12598" y="1"/>
            <a:ext cx="5516689" cy="514349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2" name="Title 1"/>
          <p:cNvSpPr>
            <a:spLocks noGrp="1"/>
          </p:cNvSpPr>
          <p:nvPr>
            <p:ph type="title"/>
          </p:nvPr>
        </p:nvSpPr>
        <p:spPr>
          <a:xfrm>
            <a:off x="6253413" y="342900"/>
            <a:ext cx="2319088" cy="897503"/>
          </a:xfrm>
        </p:spPr>
        <p:txBody>
          <a:bodyPr anchor="b"/>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id="{E07EA059-F555-4A03-94F7-7141AC27B302}"/>
              </a:ext>
            </a:extLst>
          </p:cNvPr>
          <p:cNvSpPr>
            <a:spLocks noGrp="1"/>
          </p:cNvSpPr>
          <p:nvPr>
            <p:ph type="dt" sz="half" idx="10"/>
          </p:nvPr>
        </p:nvSpPr>
        <p:spPr>
          <a:xfrm>
            <a:off x="574675" y="4781550"/>
            <a:ext cx="923925"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id="{9B165294-6936-49BC-A588-54CFAECC8A75}"/>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id="{0137B161-AFAA-4C98-B176-F1D614FA411C}"/>
              </a:ext>
            </a:extLst>
          </p:cNvPr>
          <p:cNvSpPr>
            <a:spLocks noGrp="1"/>
          </p:cNvSpPr>
          <p:nvPr>
            <p:ph type="sldNum" sz="quarter" idx="12"/>
          </p:nvPr>
        </p:nvSpPr>
        <p:spPr>
          <a:xfrm>
            <a:off x="4265613" y="4781550"/>
            <a:ext cx="925512" cy="258763"/>
          </a:xfrm>
        </p:spPr>
        <p:txBody>
          <a:bodyPr/>
          <a:lstStyle>
            <a:lvl1pPr>
              <a:defRPr/>
            </a:lvl1pPr>
          </a:lstStyle>
          <a:p>
            <a:pPr>
              <a:defRPr/>
            </a:pPr>
            <a:fld id="{DD495439-D6DF-4955-8137-B2E1DDDAFD7A}" type="slidenum">
              <a:rPr lang="en-US" altLang="en-US"/>
              <a:pPr>
                <a:defRPr/>
              </a:pPr>
              <a:t>‹#›</a:t>
            </a:fld>
            <a:endParaRPr lang="th-TH" altLang="en-US"/>
          </a:p>
        </p:txBody>
      </p:sp>
    </p:spTree>
    <p:extLst>
      <p:ext uri="{BB962C8B-B14F-4D97-AF65-F5344CB8AC3E}">
        <p14:creationId xmlns:p14="http://schemas.microsoft.com/office/powerpoint/2010/main" val="460171676"/>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F64EA-9E17-4C95-96F9-B2F49D7A2A44}"/>
              </a:ext>
            </a:extLst>
          </p:cNvPr>
          <p:cNvSpPr>
            <a:spLocks noGrp="1"/>
          </p:cNvSpPr>
          <p:nvPr>
            <p:ph type="title"/>
          </p:nvPr>
        </p:nvSpPr>
        <p:spPr>
          <a:xfrm>
            <a:off x="938213" y="287338"/>
            <a:ext cx="7634287" cy="111918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91397763-5364-4957-A924-51D227C5D188}"/>
              </a:ext>
            </a:extLst>
          </p:cNvPr>
          <p:cNvSpPr>
            <a:spLocks noGrp="1" noChangeArrowheads="1"/>
          </p:cNvSpPr>
          <p:nvPr>
            <p:ph type="body" idx="1"/>
          </p:nvPr>
        </p:nvSpPr>
        <p:spPr bwMode="auto">
          <a:xfrm>
            <a:off x="938213" y="1714500"/>
            <a:ext cx="7634287"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AF3836-A484-4AEC-8537-F29955D5B486}"/>
              </a:ext>
            </a:extLst>
          </p:cNvPr>
          <p:cNvSpPr>
            <a:spLocks noGrp="1"/>
          </p:cNvSpPr>
          <p:nvPr>
            <p:ph type="dt" sz="half" idx="2"/>
          </p:nvPr>
        </p:nvSpPr>
        <p:spPr>
          <a:xfrm>
            <a:off x="938213" y="4781550"/>
            <a:ext cx="1747837" cy="2619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5" name="Footer Placeholder 4">
            <a:extLst>
              <a:ext uri="{FF2B5EF4-FFF2-40B4-BE49-F238E27FC236}">
                <a16:creationId xmlns:a16="http://schemas.microsoft.com/office/drawing/2014/main" id="{FD319535-F9D2-48A4-86D9-E739D7023D99}"/>
              </a:ext>
            </a:extLst>
          </p:cNvPr>
          <p:cNvSpPr>
            <a:spLocks noGrp="1"/>
          </p:cNvSpPr>
          <p:nvPr>
            <p:ph type="ftr" sz="quarter" idx="3"/>
          </p:nvPr>
        </p:nvSpPr>
        <p:spPr>
          <a:xfrm>
            <a:off x="3028950" y="4781550"/>
            <a:ext cx="3086100" cy="258763"/>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6" name="Slide Number Placeholder 5">
            <a:extLst>
              <a:ext uri="{FF2B5EF4-FFF2-40B4-BE49-F238E27FC236}">
                <a16:creationId xmlns:a16="http://schemas.microsoft.com/office/drawing/2014/main" id="{F881EBEE-4D86-4A4A-8E59-D204F202A1BB}"/>
              </a:ext>
            </a:extLst>
          </p:cNvPr>
          <p:cNvSpPr>
            <a:spLocks noGrp="1"/>
          </p:cNvSpPr>
          <p:nvPr>
            <p:ph type="sldNum" sz="quarter" idx="4"/>
          </p:nvPr>
        </p:nvSpPr>
        <p:spPr>
          <a:xfrm>
            <a:off x="6457950" y="4781550"/>
            <a:ext cx="2114550" cy="258763"/>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lumMod val="65000"/>
                    <a:lumOff val="35000"/>
                  </a:schemeClr>
                </a:solidFill>
                <a:latin typeface="+mn-lt"/>
              </a:defRPr>
            </a:lvl1pPr>
          </a:lstStyle>
          <a:p>
            <a:pPr>
              <a:defRPr/>
            </a:pPr>
            <a:fld id="{EA2955D1-426D-4AED-81C8-4C16347623AA}" type="slidenum">
              <a:rPr lang="en-US" altLang="en-US"/>
              <a:pPr>
                <a:defRPr/>
              </a:pPr>
              <a:t>‹#›</a:t>
            </a:fld>
            <a:endParaRPr lang="th-TH" altLang="en-US"/>
          </a:p>
        </p:txBody>
      </p:sp>
      <p:sp>
        <p:nvSpPr>
          <p:cNvPr id="11" name="Freeform 6" title="Left scallop edge">
            <a:extLst>
              <a:ext uri="{FF2B5EF4-FFF2-40B4-BE49-F238E27FC236}">
                <a16:creationId xmlns:a16="http://schemas.microsoft.com/office/drawing/2014/main" id="{6302F48A-91E3-4FD7-B76E-6CBD3B5F2558}"/>
              </a:ext>
            </a:extLst>
          </p:cNvPr>
          <p:cNvSpPr/>
          <p:nvPr/>
        </p:nvSpPr>
        <p:spPr bwMode="auto">
          <a:xfrm>
            <a:off x="0" y="0"/>
            <a:ext cx="665163"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id="{3B991A7C-3973-48A8-AD3D-27386DA33266}"/>
              </a:ext>
            </a:extLst>
          </p:cNvPr>
          <p:cNvSpPr/>
          <p:nvPr/>
        </p:nvSpPr>
        <p:spPr>
          <a:xfrm>
            <a:off x="8931275"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664" r:id="rId1"/>
    <p:sldLayoutId id="2147484657" r:id="rId2"/>
    <p:sldLayoutId id="2147484665" r:id="rId3"/>
    <p:sldLayoutId id="2147484658" r:id="rId4"/>
    <p:sldLayoutId id="2147484659" r:id="rId5"/>
    <p:sldLayoutId id="2147484660" r:id="rId6"/>
    <p:sldLayoutId id="2147484661" r:id="rId7"/>
    <p:sldLayoutId id="2147484666" r:id="rId8"/>
    <p:sldLayoutId id="2147484667" r:id="rId9"/>
    <p:sldLayoutId id="2147484662" r:id="rId10"/>
    <p:sldLayoutId id="2147484663" r:id="rId11"/>
  </p:sldLayoutIdLst>
  <p:transition spd="slow">
    <p:split orient="vert"/>
  </p:transition>
  <p:hf hdr="0" ftr="0" dt="0"/>
  <p:txStyles>
    <p:titleStyle>
      <a:lvl1pPr algn="l" defTabSz="685800" rtl="0" eaLnBrk="0" fontAlgn="base" hangingPunct="0">
        <a:lnSpc>
          <a:spcPct val="90000"/>
        </a:lnSpc>
        <a:spcBef>
          <a:spcPct val="0"/>
        </a:spcBef>
        <a:spcAft>
          <a:spcPct val="0"/>
        </a:spcAft>
        <a:defRPr sz="3800" kern="1200" cap="all" spc="150">
          <a:solidFill>
            <a:schemeClr val="tx2"/>
          </a:solidFill>
          <a:latin typeface="+mj-lt"/>
          <a:ea typeface="+mj-ea"/>
          <a:cs typeface="+mj-cs"/>
        </a:defRPr>
      </a:lvl1pPr>
      <a:lvl2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2pPr>
      <a:lvl3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3pPr>
      <a:lvl4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4pPr>
      <a:lvl5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5pPr>
      <a:lvl6pPr marL="457200" algn="l" defTabSz="685800" rtl="0" fontAlgn="base">
        <a:lnSpc>
          <a:spcPct val="90000"/>
        </a:lnSpc>
        <a:spcBef>
          <a:spcPct val="0"/>
        </a:spcBef>
        <a:spcAft>
          <a:spcPct val="0"/>
        </a:spcAft>
        <a:defRPr sz="3800">
          <a:solidFill>
            <a:schemeClr val="tx2"/>
          </a:solidFill>
          <a:latin typeface="Impact" panose="020B0806030902050204" pitchFamily="34" charset="0"/>
        </a:defRPr>
      </a:lvl6pPr>
      <a:lvl7pPr marL="914400" algn="l" defTabSz="685800" rtl="0" fontAlgn="base">
        <a:lnSpc>
          <a:spcPct val="90000"/>
        </a:lnSpc>
        <a:spcBef>
          <a:spcPct val="0"/>
        </a:spcBef>
        <a:spcAft>
          <a:spcPct val="0"/>
        </a:spcAft>
        <a:defRPr sz="3800">
          <a:solidFill>
            <a:schemeClr val="tx2"/>
          </a:solidFill>
          <a:latin typeface="Impact" panose="020B0806030902050204" pitchFamily="34" charset="0"/>
        </a:defRPr>
      </a:lvl7pPr>
      <a:lvl8pPr marL="1371600" algn="l" defTabSz="685800" rtl="0" fontAlgn="base">
        <a:lnSpc>
          <a:spcPct val="90000"/>
        </a:lnSpc>
        <a:spcBef>
          <a:spcPct val="0"/>
        </a:spcBef>
        <a:spcAft>
          <a:spcPct val="0"/>
        </a:spcAft>
        <a:defRPr sz="3800">
          <a:solidFill>
            <a:schemeClr val="tx2"/>
          </a:solidFill>
          <a:latin typeface="Impact" panose="020B0806030902050204" pitchFamily="34" charset="0"/>
        </a:defRPr>
      </a:lvl8pPr>
      <a:lvl9pPr marL="1828800" algn="l" defTabSz="685800" rtl="0" fontAlgn="base">
        <a:lnSpc>
          <a:spcPct val="90000"/>
        </a:lnSpc>
        <a:spcBef>
          <a:spcPct val="0"/>
        </a:spcBef>
        <a:spcAft>
          <a:spcPct val="0"/>
        </a:spcAft>
        <a:defRPr sz="3800">
          <a:solidFill>
            <a:schemeClr val="tx2"/>
          </a:solidFill>
          <a:latin typeface="Impact" panose="020B0806030902050204" pitchFamily="34" charset="0"/>
        </a:defRPr>
      </a:lvl9pPr>
    </p:titleStyle>
    <p:bodyStyle>
      <a:lvl1pPr marL="1714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500" kern="1200">
          <a:solidFill>
            <a:srgbClr val="595959"/>
          </a:solidFill>
          <a:latin typeface="+mn-lt"/>
          <a:ea typeface="+mn-ea"/>
          <a:cs typeface="+mn-cs"/>
        </a:defRPr>
      </a:lvl1pPr>
      <a:lvl2pPr marL="5143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300" kern="1200">
          <a:solidFill>
            <a:srgbClr val="595959"/>
          </a:solidFill>
          <a:latin typeface="+mn-lt"/>
          <a:ea typeface="+mn-ea"/>
          <a:cs typeface="+mn-cs"/>
        </a:defRPr>
      </a:lvl2pPr>
      <a:lvl3pPr marL="8572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200" kern="1200">
          <a:solidFill>
            <a:srgbClr val="595959"/>
          </a:solidFill>
          <a:latin typeface="+mn-lt"/>
          <a:ea typeface="+mn-ea"/>
          <a:cs typeface="+mn-cs"/>
        </a:defRPr>
      </a:lvl3pPr>
      <a:lvl4pPr marL="12001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000" kern="1200">
          <a:solidFill>
            <a:srgbClr val="595959"/>
          </a:solidFill>
          <a:latin typeface="+mn-lt"/>
          <a:ea typeface="+mn-ea"/>
          <a:cs typeface="+mn-cs"/>
        </a:defRPr>
      </a:lvl4pPr>
      <a:lvl5pPr marL="15430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000" kern="1200">
          <a:solidFill>
            <a:srgbClr val="595959"/>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8444BC1-747D-48CB-A8DD-8BD46762CA76}"/>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A4E0399F-DC49-4D3D-9D57-160DD310C918}"/>
              </a:ext>
            </a:extLst>
          </p:cNvPr>
          <p:cNvSpPr>
            <a:spLocks noGrp="1"/>
          </p:cNvSpPr>
          <p:nvPr>
            <p:ph idx="1"/>
          </p:nvPr>
        </p:nvSpPr>
        <p:spPr>
          <a:xfrm>
            <a:off x="977900" y="514350"/>
            <a:ext cx="7645400" cy="3926510"/>
          </a:xfrm>
        </p:spPr>
        <p:style>
          <a:lnRef idx="0">
            <a:schemeClr val="dk1"/>
          </a:lnRef>
          <a:fillRef idx="3">
            <a:schemeClr val="dk1"/>
          </a:fillRef>
          <a:effectRef idx="3">
            <a:schemeClr val="dk1"/>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7172" name="Slide Number Placeholder 5">
            <a:extLst>
              <a:ext uri="{FF2B5EF4-FFF2-40B4-BE49-F238E27FC236}">
                <a16:creationId xmlns:a16="http://schemas.microsoft.com/office/drawing/2014/main" id="{55CB1AAA-5DC4-4FFE-82FC-4B91E801AB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1BE4A8A6-0437-4EAD-BA78-EB3A0961A386}"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a:t>
            </a:fld>
            <a:endParaRPr lang="th-TH" altLang="en-US">
              <a:latin typeface="Verdana" panose="020B0604030504040204" pitchFamily="34" charset="0"/>
              <a:ea typeface="Angsana New" panose="02020603050405020304" pitchFamily="18" charset="-34"/>
            </a:endParaRPr>
          </a:p>
        </p:txBody>
      </p:sp>
      <p:sp>
        <p:nvSpPr>
          <p:cNvPr id="3" name="Rectangle 2">
            <a:extLst>
              <a:ext uri="{FF2B5EF4-FFF2-40B4-BE49-F238E27FC236}">
                <a16:creationId xmlns:a16="http://schemas.microsoft.com/office/drawing/2014/main" id="{FE2C7793-446C-4F9D-84A8-76A9E081B6D7}"/>
              </a:ext>
            </a:extLst>
          </p:cNvPr>
          <p:cNvSpPr/>
          <p:nvPr/>
        </p:nvSpPr>
        <p:spPr>
          <a:xfrm>
            <a:off x="1370013" y="1501900"/>
            <a:ext cx="3263153" cy="5847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US" alt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AUTOMATION</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4" name="Rectangle 13">
            <a:extLst>
              <a:ext uri="{FF2B5EF4-FFF2-40B4-BE49-F238E27FC236}">
                <a16:creationId xmlns:a16="http://schemas.microsoft.com/office/drawing/2014/main" id="{7E0B67A3-C80D-490A-B4A2-D70A1B4C7165}"/>
              </a:ext>
            </a:extLst>
          </p:cNvPr>
          <p:cNvSpPr/>
          <p:nvPr/>
        </p:nvSpPr>
        <p:spPr>
          <a:xfrm>
            <a:off x="3002224" y="2081624"/>
            <a:ext cx="3733800"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defRPr/>
            </a:pPr>
            <a:r>
              <a:rPr lang="en-US"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UI" panose="020B0502040204020203" pitchFamily="34" charset="0"/>
                <a:cs typeface="Segoe UI" panose="020B0502040204020203" pitchFamily="34" charset="0"/>
              </a:rPr>
              <a:t>WITH</a:t>
            </a:r>
            <a:endParaRPr lang="en-I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5" name="Rectangle 14">
            <a:extLst>
              <a:ext uri="{FF2B5EF4-FFF2-40B4-BE49-F238E27FC236}">
                <a16:creationId xmlns:a16="http://schemas.microsoft.com/office/drawing/2014/main" id="{4F28B328-F0DF-4FE0-BAAC-7F68A1A4DB25}"/>
              </a:ext>
            </a:extLst>
          </p:cNvPr>
          <p:cNvSpPr/>
          <p:nvPr/>
        </p:nvSpPr>
        <p:spPr>
          <a:xfrm>
            <a:off x="5812448" y="2661348"/>
            <a:ext cx="2367244" cy="5847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0" name="Picture 6">
            <a:extLst>
              <a:ext uri="{FF2B5EF4-FFF2-40B4-BE49-F238E27FC236}">
                <a16:creationId xmlns:a16="http://schemas.microsoft.com/office/drawing/2014/main" id="{4E4D46FF-B4CD-4618-9489-D8E6FF99B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603" y="2085086"/>
            <a:ext cx="1216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a:extLst>
              <a:ext uri="{FF2B5EF4-FFF2-40B4-BE49-F238E27FC236}">
                <a16:creationId xmlns:a16="http://schemas.microsoft.com/office/drawing/2014/main" id="{9753584C-17A5-4C8A-B2C9-2AB2206CF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161" y="2081624"/>
            <a:ext cx="1216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C823E79-CADF-443F-99F9-4AE27DD82851}"/>
              </a:ext>
            </a:extLst>
          </p:cNvPr>
          <p:cNvPicPr>
            <a:picLocks noChangeAspect="1"/>
          </p:cNvPicPr>
          <p:nvPr/>
        </p:nvPicPr>
        <p:blipFill>
          <a:blip r:embed="rId2"/>
          <a:stretch>
            <a:fillRect/>
          </a:stretch>
        </p:blipFill>
        <p:spPr>
          <a:xfrm>
            <a:off x="1596999" y="1045053"/>
            <a:ext cx="6524990" cy="3443288"/>
          </a:xfrm>
          <a:prstGeom prst="rect">
            <a:avLst/>
          </a:prstGeom>
        </p:spPr>
      </p:pic>
    </p:spTree>
    <p:extLst>
      <p:ext uri="{BB962C8B-B14F-4D97-AF65-F5344CB8AC3E}">
        <p14:creationId xmlns:p14="http://schemas.microsoft.com/office/powerpoint/2010/main" val="625934759"/>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32580699-F846-4791-B3A2-B3117071112C}"/>
              </a:ext>
            </a:extLst>
          </p:cNvPr>
          <p:cNvPicPr>
            <a:picLocks noChangeAspect="1"/>
          </p:cNvPicPr>
          <p:nvPr/>
        </p:nvPicPr>
        <p:blipFill>
          <a:blip r:embed="rId2"/>
          <a:stretch>
            <a:fillRect/>
          </a:stretch>
        </p:blipFill>
        <p:spPr>
          <a:xfrm>
            <a:off x="1370013" y="1395119"/>
            <a:ext cx="7010400" cy="2703203"/>
          </a:xfrm>
          <a:prstGeom prst="rect">
            <a:avLst/>
          </a:prstGeom>
        </p:spPr>
      </p:pic>
    </p:spTree>
    <p:extLst>
      <p:ext uri="{BB962C8B-B14F-4D97-AF65-F5344CB8AC3E}">
        <p14:creationId xmlns:p14="http://schemas.microsoft.com/office/powerpoint/2010/main" val="4234146803"/>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10" name="Content Placeholder 1">
            <a:extLst>
              <a:ext uri="{FF2B5EF4-FFF2-40B4-BE49-F238E27FC236}">
                <a16:creationId xmlns:a16="http://schemas.microsoft.com/office/drawing/2014/main" id="{693AF8D1-3F6F-4F87-99EE-EEE3196B9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264" y="1291032"/>
            <a:ext cx="6226870" cy="299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7694AC1-E451-43DA-A678-2E75BF61E820}"/>
              </a:ext>
            </a:extLst>
          </p:cNvPr>
          <p:cNvSpPr txBox="1"/>
          <p:nvPr/>
        </p:nvSpPr>
        <p:spPr>
          <a:xfrm>
            <a:off x="6992485" y="2952750"/>
            <a:ext cx="1045479" cy="738664"/>
          </a:xfrm>
          <a:prstGeom prst="rect">
            <a:avLst/>
          </a:prstGeom>
          <a:noFill/>
        </p:spPr>
        <p:txBody>
          <a:bodyPr wrap="none" rtlCol="0">
            <a:spAutoFit/>
          </a:bodyPr>
          <a:lstStyle/>
          <a:p>
            <a:r>
              <a:rPr lang="en-IN" sz="1050" dirty="0"/>
              <a:t>Linux, HP-UX, </a:t>
            </a:r>
          </a:p>
          <a:p>
            <a:r>
              <a:rPr lang="en-IN" sz="1050" dirty="0"/>
              <a:t>Solaris, AIX, </a:t>
            </a:r>
          </a:p>
          <a:p>
            <a:r>
              <a:rPr lang="en-IN" sz="1050" dirty="0" err="1"/>
              <a:t>zLinux</a:t>
            </a:r>
            <a:r>
              <a:rPr lang="en-IN" sz="1050" dirty="0"/>
              <a:t>, CentOS</a:t>
            </a:r>
          </a:p>
          <a:p>
            <a:r>
              <a:rPr lang="en-IN" sz="1050" dirty="0"/>
              <a:t>Windows etc</a:t>
            </a:r>
          </a:p>
        </p:txBody>
      </p:sp>
    </p:spTree>
    <p:extLst>
      <p:ext uri="{BB962C8B-B14F-4D97-AF65-F5344CB8AC3E}">
        <p14:creationId xmlns:p14="http://schemas.microsoft.com/office/powerpoint/2010/main" val="24983015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a:p>
          <a:p>
            <a:pPr eaLnBrk="1" fontAlgn="auto" hangingPunct="1">
              <a:spcAft>
                <a:spcPts val="0"/>
              </a:spcAft>
              <a:defRPr/>
            </a:pPr>
            <a:r>
              <a:rPr lang="en-US" sz="1400"/>
              <a:t>It </a:t>
            </a:r>
            <a:r>
              <a:rPr lang="en-US" sz="1400" dirty="0"/>
              <a:t>is a free open source software.</a:t>
            </a:r>
          </a:p>
          <a:p>
            <a:pPr eaLnBrk="1" fontAlgn="auto" hangingPunct="1">
              <a:spcAft>
                <a:spcPts val="0"/>
              </a:spcAft>
              <a:defRPr/>
            </a:pPr>
            <a:r>
              <a:rPr lang="en-US" sz="1400" dirty="0"/>
              <a:t>Agent-less – No need for agent installation.</a:t>
            </a:r>
          </a:p>
          <a:p>
            <a:pPr eaLnBrk="1" fontAlgn="auto" hangingPunct="1">
              <a:spcAft>
                <a:spcPts val="0"/>
              </a:spcAft>
              <a:defRPr/>
            </a:pPr>
            <a:r>
              <a:rPr lang="en-US" sz="1400" dirty="0" err="1"/>
              <a:t>Phython</a:t>
            </a:r>
            <a:r>
              <a:rPr lang="en-US" sz="1400" dirty="0"/>
              <a:t>/</a:t>
            </a:r>
            <a:r>
              <a:rPr lang="en-US" sz="1400" dirty="0" err="1"/>
              <a:t>yaml</a:t>
            </a:r>
            <a:r>
              <a:rPr lang="en-US" sz="1400" dirty="0"/>
              <a:t> based.</a:t>
            </a:r>
          </a:p>
          <a:p>
            <a:pPr eaLnBrk="1" fontAlgn="auto" hangingPunct="1">
              <a:spcAft>
                <a:spcPts val="0"/>
              </a:spcAft>
              <a:defRPr/>
            </a:pPr>
            <a:r>
              <a:rPr lang="en-US" sz="1400" dirty="0"/>
              <a:t>Highly flexible and configuration management of systems.</a:t>
            </a:r>
          </a:p>
          <a:p>
            <a:pPr eaLnBrk="1" fontAlgn="auto" hangingPunct="1">
              <a:spcAft>
                <a:spcPts val="0"/>
              </a:spcAft>
              <a:defRPr/>
            </a:pPr>
            <a:r>
              <a:rPr lang="en-US" sz="1400" dirty="0"/>
              <a:t>Large number of ready to use modules for system management. </a:t>
            </a:r>
          </a:p>
          <a:p>
            <a:pPr eaLnBrk="1" fontAlgn="auto" hangingPunct="1">
              <a:spcAft>
                <a:spcPts val="0"/>
              </a:spcAft>
              <a:defRPr/>
            </a:pPr>
            <a:r>
              <a:rPr lang="en-US" sz="1400" dirty="0"/>
              <a:t>Custom modules can be added if needed.</a:t>
            </a:r>
          </a:p>
          <a:p>
            <a:pPr eaLnBrk="1" fontAlgn="auto" hangingPunct="1">
              <a:spcAft>
                <a:spcPts val="0"/>
              </a:spcAft>
              <a:defRPr/>
            </a:pPr>
            <a:r>
              <a:rPr lang="en-US" sz="1400" dirty="0"/>
              <a:t>Configuration roll-back in case of error .</a:t>
            </a:r>
          </a:p>
          <a:p>
            <a:pPr eaLnBrk="1" fontAlgn="auto" hangingPunct="1">
              <a:spcAft>
                <a:spcPts val="0"/>
              </a:spcAft>
              <a:defRPr/>
            </a:pPr>
            <a:r>
              <a:rPr lang="en-US" sz="1400" dirty="0"/>
              <a:t>Simple and human readable.</a:t>
            </a:r>
          </a:p>
          <a:p>
            <a:pPr eaLnBrk="1" fontAlgn="auto" hangingPunct="1">
              <a:spcAft>
                <a:spcPts val="0"/>
              </a:spcAft>
              <a:defRPr/>
            </a:pPr>
            <a:r>
              <a:rPr lang="en-US" sz="1400" dirty="0"/>
              <a:t>Implement </a:t>
            </a:r>
            <a:r>
              <a:rPr lang="en-US" sz="1400" dirty="0" err="1"/>
              <a:t>Sudo</a:t>
            </a:r>
            <a:r>
              <a:rPr lang="en-US" sz="1400" dirty="0"/>
              <a:t> passwd, so that normal needs password to elevate his privilege.</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295400" y="995957"/>
            <a:ext cx="264655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Important Points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80506078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4" end="4"/>
                                            </p:txEl>
                                          </p:spTgt>
                                        </p:tgtEl>
                                        <p:attrNameLst>
                                          <p:attrName>style.visibility</p:attrName>
                                        </p:attrNameLst>
                                      </p:cBhvr>
                                      <p:to>
                                        <p:strVal val="visible"/>
                                      </p:to>
                                    </p:set>
                                    <p:animEffect transition="in" filter="fade">
                                      <p:cBhvr>
                                        <p:cTn id="14" dur="1000"/>
                                        <p:tgtEl>
                                          <p:spTgt spid="3077">
                                            <p:txEl>
                                              <p:pRg st="4" end="4"/>
                                            </p:txEl>
                                          </p:spTgt>
                                        </p:tgtEl>
                                      </p:cBhvr>
                                    </p:animEffect>
                                    <p:anim calcmode="lin" valueType="num">
                                      <p:cBhvr>
                                        <p:cTn id="15"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Effect transition="in" filter="fade">
                                      <p:cBhvr>
                                        <p:cTn id="21" dur="1000"/>
                                        <p:tgtEl>
                                          <p:spTgt spid="3077">
                                            <p:txEl>
                                              <p:pRg st="5" end="5"/>
                                            </p:txEl>
                                          </p:spTgt>
                                        </p:tgtEl>
                                      </p:cBhvr>
                                    </p:animEffect>
                                    <p:anim calcmode="lin" valueType="num">
                                      <p:cBhvr>
                                        <p:cTn id="22"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6" end="6"/>
                                            </p:txEl>
                                          </p:spTgt>
                                        </p:tgtEl>
                                        <p:attrNameLst>
                                          <p:attrName>style.visibility</p:attrName>
                                        </p:attrNameLst>
                                      </p:cBhvr>
                                      <p:to>
                                        <p:strVal val="visible"/>
                                      </p:to>
                                    </p:set>
                                    <p:animEffect transition="in" filter="fade">
                                      <p:cBhvr>
                                        <p:cTn id="28" dur="1000"/>
                                        <p:tgtEl>
                                          <p:spTgt spid="3077">
                                            <p:txEl>
                                              <p:pRg st="6" end="6"/>
                                            </p:txEl>
                                          </p:spTgt>
                                        </p:tgtEl>
                                      </p:cBhvr>
                                    </p:animEffect>
                                    <p:anim calcmode="lin" valueType="num">
                                      <p:cBhvr>
                                        <p:cTn id="29"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Effect transition="in" filter="fade">
                                      <p:cBhvr>
                                        <p:cTn id="35" dur="1000"/>
                                        <p:tgtEl>
                                          <p:spTgt spid="3077">
                                            <p:txEl>
                                              <p:pRg st="7" end="7"/>
                                            </p:txEl>
                                          </p:spTgt>
                                        </p:tgtEl>
                                      </p:cBhvr>
                                    </p:animEffect>
                                    <p:anim calcmode="lin" valueType="num">
                                      <p:cBhvr>
                                        <p:cTn id="36"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8" end="8"/>
                                            </p:txEl>
                                          </p:spTgt>
                                        </p:tgtEl>
                                        <p:attrNameLst>
                                          <p:attrName>style.visibility</p:attrName>
                                        </p:attrNameLst>
                                      </p:cBhvr>
                                      <p:to>
                                        <p:strVal val="visible"/>
                                      </p:to>
                                    </p:set>
                                    <p:animEffect transition="in" filter="fade">
                                      <p:cBhvr>
                                        <p:cTn id="42" dur="1000"/>
                                        <p:tgtEl>
                                          <p:spTgt spid="3077">
                                            <p:txEl>
                                              <p:pRg st="8" end="8"/>
                                            </p:txEl>
                                          </p:spTgt>
                                        </p:tgtEl>
                                      </p:cBhvr>
                                    </p:animEffect>
                                    <p:anim calcmode="lin" valueType="num">
                                      <p:cBhvr>
                                        <p:cTn id="4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77">
                                            <p:txEl>
                                              <p:pRg st="9" end="9"/>
                                            </p:txEl>
                                          </p:spTgt>
                                        </p:tgtEl>
                                        <p:attrNameLst>
                                          <p:attrName>style.visibility</p:attrName>
                                        </p:attrNameLst>
                                      </p:cBhvr>
                                      <p:to>
                                        <p:strVal val="visible"/>
                                      </p:to>
                                    </p:set>
                                    <p:animEffect transition="in" filter="fade">
                                      <p:cBhvr>
                                        <p:cTn id="49" dur="1000"/>
                                        <p:tgtEl>
                                          <p:spTgt spid="3077">
                                            <p:txEl>
                                              <p:pRg st="9" end="9"/>
                                            </p:txEl>
                                          </p:spTgt>
                                        </p:tgtEl>
                                      </p:cBhvr>
                                    </p:animEffect>
                                    <p:anim calcmode="lin" valueType="num">
                                      <p:cBhvr>
                                        <p:cTn id="50"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77">
                                            <p:txEl>
                                              <p:pRg st="10" end="10"/>
                                            </p:txEl>
                                          </p:spTgt>
                                        </p:tgtEl>
                                        <p:attrNameLst>
                                          <p:attrName>style.visibility</p:attrName>
                                        </p:attrNameLst>
                                      </p:cBhvr>
                                      <p:to>
                                        <p:strVal val="visible"/>
                                      </p:to>
                                    </p:set>
                                    <p:animEffect transition="in" filter="fade">
                                      <p:cBhvr>
                                        <p:cTn id="56" dur="1000"/>
                                        <p:tgtEl>
                                          <p:spTgt spid="3077">
                                            <p:txEl>
                                              <p:pRg st="10" end="10"/>
                                            </p:txEl>
                                          </p:spTgt>
                                        </p:tgtEl>
                                      </p:cBhvr>
                                    </p:animEffect>
                                    <p:anim calcmode="lin" valueType="num">
                                      <p:cBhvr>
                                        <p:cTn id="5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077">
                                            <p:txEl>
                                              <p:pRg st="11" end="11"/>
                                            </p:txEl>
                                          </p:spTgt>
                                        </p:tgtEl>
                                        <p:attrNameLst>
                                          <p:attrName>style.visibility</p:attrName>
                                        </p:attrNameLst>
                                      </p:cBhvr>
                                      <p:to>
                                        <p:strVal val="visible"/>
                                      </p:to>
                                    </p:set>
                                    <p:animEffect transition="in" filter="fade">
                                      <p:cBhvr>
                                        <p:cTn id="63" dur="1000"/>
                                        <p:tgtEl>
                                          <p:spTgt spid="3077">
                                            <p:txEl>
                                              <p:pRg st="11" end="11"/>
                                            </p:txEl>
                                          </p:spTgt>
                                        </p:tgtEl>
                                      </p:cBhvr>
                                    </p:animEffect>
                                    <p:anim calcmode="lin" valueType="num">
                                      <p:cBhvr>
                                        <p:cTn id="64"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963CAFE-842F-4D9E-8421-772943F7AB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DDFC23E-D748-4B47-BB56-71F57FB7D7C7}"/>
              </a:ext>
            </a:extLst>
          </p:cNvPr>
          <p:cNvPicPr>
            <a:picLocks noChangeAspect="1"/>
          </p:cNvPicPr>
          <p:nvPr/>
        </p:nvPicPr>
        <p:blipFill>
          <a:blip r:embed="rId2"/>
          <a:stretch>
            <a:fillRect/>
          </a:stretch>
        </p:blipFill>
        <p:spPr>
          <a:xfrm>
            <a:off x="1445418" y="1112130"/>
            <a:ext cx="6619875" cy="3419475"/>
          </a:xfrm>
          <a:prstGeom prst="rect">
            <a:avLst/>
          </a:prstGeom>
        </p:spPr>
      </p:pic>
      <p:sp>
        <p:nvSpPr>
          <p:cNvPr id="5" name="TextBox 4">
            <a:extLst>
              <a:ext uri="{FF2B5EF4-FFF2-40B4-BE49-F238E27FC236}">
                <a16:creationId xmlns:a16="http://schemas.microsoft.com/office/drawing/2014/main" id="{E6E0CE8F-1AAE-48A2-9379-9A8C4F49806A}"/>
              </a:ext>
            </a:extLst>
          </p:cNvPr>
          <p:cNvSpPr txBox="1"/>
          <p:nvPr/>
        </p:nvSpPr>
        <p:spPr>
          <a:xfrm>
            <a:off x="1828800" y="4019550"/>
            <a:ext cx="2716193" cy="461665"/>
          </a:xfrm>
          <a:prstGeom prst="rect">
            <a:avLst/>
          </a:prstGeom>
          <a:noFill/>
        </p:spPr>
        <p:txBody>
          <a:bodyPr wrap="none" rtlCol="0">
            <a:spAutoFit/>
          </a:bodyPr>
          <a:lstStyle/>
          <a:p>
            <a:r>
              <a:rPr lang="en-IN" sz="1200" dirty="0"/>
              <a:t>Ansible Server – ansibleser.example.com</a:t>
            </a:r>
          </a:p>
          <a:p>
            <a:r>
              <a:rPr lang="en-IN" sz="1200" dirty="0"/>
              <a:t>Managed Hosts – client1, client2, client3</a:t>
            </a:r>
          </a:p>
        </p:txBody>
      </p:sp>
    </p:spTree>
    <p:extLst>
      <p:ext uri="{BB962C8B-B14F-4D97-AF65-F5344CB8AC3E}">
        <p14:creationId xmlns:p14="http://schemas.microsoft.com/office/powerpoint/2010/main" val="2062414881"/>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17426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Components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4" name="Rectangle: Rounded Corners 3">
            <a:extLst>
              <a:ext uri="{FF2B5EF4-FFF2-40B4-BE49-F238E27FC236}">
                <a16:creationId xmlns:a16="http://schemas.microsoft.com/office/drawing/2014/main" id="{1ABAAA9F-4263-47D1-9395-93CE2FDE0BB0}"/>
              </a:ext>
            </a:extLst>
          </p:cNvPr>
          <p:cNvSpPr/>
          <p:nvPr/>
        </p:nvSpPr>
        <p:spPr>
          <a:xfrm>
            <a:off x="1676400" y="2443252"/>
            <a:ext cx="1219200" cy="6858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Ansible </a:t>
            </a:r>
          </a:p>
          <a:p>
            <a:pPr algn="ctr"/>
            <a:r>
              <a:rPr lang="en-IN" sz="1200" dirty="0"/>
              <a:t>Configuration</a:t>
            </a:r>
          </a:p>
        </p:txBody>
      </p:sp>
      <p:sp>
        <p:nvSpPr>
          <p:cNvPr id="12" name="Rectangle: Rounded Corners 11">
            <a:extLst>
              <a:ext uri="{FF2B5EF4-FFF2-40B4-BE49-F238E27FC236}">
                <a16:creationId xmlns:a16="http://schemas.microsoft.com/office/drawing/2014/main" id="{947913A8-281C-4BAE-8208-09ECD5927B36}"/>
              </a:ext>
            </a:extLst>
          </p:cNvPr>
          <p:cNvSpPr/>
          <p:nvPr/>
        </p:nvSpPr>
        <p:spPr>
          <a:xfrm>
            <a:off x="3181276" y="1608844"/>
            <a:ext cx="12192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1200" dirty="0"/>
              <a:t>Host</a:t>
            </a:r>
          </a:p>
          <a:p>
            <a:pPr algn="ctr"/>
            <a:r>
              <a:rPr lang="en-IN" sz="1200" dirty="0"/>
              <a:t>Inventory</a:t>
            </a:r>
          </a:p>
        </p:txBody>
      </p:sp>
      <p:sp>
        <p:nvSpPr>
          <p:cNvPr id="13" name="Rectangle: Rounded Corners 12">
            <a:extLst>
              <a:ext uri="{FF2B5EF4-FFF2-40B4-BE49-F238E27FC236}">
                <a16:creationId xmlns:a16="http://schemas.microsoft.com/office/drawing/2014/main" id="{25ADD38A-65E8-4960-A994-0946EF70D377}"/>
              </a:ext>
            </a:extLst>
          </p:cNvPr>
          <p:cNvSpPr/>
          <p:nvPr/>
        </p:nvSpPr>
        <p:spPr>
          <a:xfrm>
            <a:off x="4676738" y="1606258"/>
            <a:ext cx="1219200" cy="685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200" dirty="0"/>
              <a:t>Core Modules</a:t>
            </a:r>
          </a:p>
        </p:txBody>
      </p:sp>
      <p:sp>
        <p:nvSpPr>
          <p:cNvPr id="14" name="Rectangle: Rounded Corners 13">
            <a:extLst>
              <a:ext uri="{FF2B5EF4-FFF2-40B4-BE49-F238E27FC236}">
                <a16:creationId xmlns:a16="http://schemas.microsoft.com/office/drawing/2014/main" id="{33237729-A76C-4E3E-AB09-DCF805518211}"/>
              </a:ext>
            </a:extLst>
          </p:cNvPr>
          <p:cNvSpPr/>
          <p:nvPr/>
        </p:nvSpPr>
        <p:spPr>
          <a:xfrm>
            <a:off x="6172200" y="1605949"/>
            <a:ext cx="12192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200" dirty="0"/>
              <a:t>Custom Modules</a:t>
            </a:r>
          </a:p>
        </p:txBody>
      </p:sp>
      <p:sp>
        <p:nvSpPr>
          <p:cNvPr id="15" name="Rectangle: Rounded Corners 14">
            <a:extLst>
              <a:ext uri="{FF2B5EF4-FFF2-40B4-BE49-F238E27FC236}">
                <a16:creationId xmlns:a16="http://schemas.microsoft.com/office/drawing/2014/main" id="{30D7AD5D-7E6F-4387-8142-3429EC13275A}"/>
              </a:ext>
            </a:extLst>
          </p:cNvPr>
          <p:cNvSpPr/>
          <p:nvPr/>
        </p:nvSpPr>
        <p:spPr>
          <a:xfrm>
            <a:off x="3180225" y="3343982"/>
            <a:ext cx="1219200" cy="685800"/>
          </a:xfrm>
          <a:prstGeom prst="roundRect">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Playbooks</a:t>
            </a:r>
          </a:p>
        </p:txBody>
      </p:sp>
      <p:sp>
        <p:nvSpPr>
          <p:cNvPr id="16" name="Rectangle: Rounded Corners 15">
            <a:extLst>
              <a:ext uri="{FF2B5EF4-FFF2-40B4-BE49-F238E27FC236}">
                <a16:creationId xmlns:a16="http://schemas.microsoft.com/office/drawing/2014/main" id="{724CF0F3-8C39-4F6D-93DE-CBBA1F97F20F}"/>
              </a:ext>
            </a:extLst>
          </p:cNvPr>
          <p:cNvSpPr/>
          <p:nvPr/>
        </p:nvSpPr>
        <p:spPr>
          <a:xfrm>
            <a:off x="4712724" y="3343982"/>
            <a:ext cx="1219200" cy="685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200" dirty="0"/>
              <a:t>Connection </a:t>
            </a:r>
          </a:p>
          <a:p>
            <a:pPr algn="ctr"/>
            <a:r>
              <a:rPr lang="en-IN" sz="1200" dirty="0"/>
              <a:t>Plugins</a:t>
            </a:r>
          </a:p>
        </p:txBody>
      </p:sp>
      <p:sp>
        <p:nvSpPr>
          <p:cNvPr id="17" name="Rectangle: Rounded Corners 16">
            <a:extLst>
              <a:ext uri="{FF2B5EF4-FFF2-40B4-BE49-F238E27FC236}">
                <a16:creationId xmlns:a16="http://schemas.microsoft.com/office/drawing/2014/main" id="{64E06368-8B7D-4E52-B9BF-3DCD2B75AA41}"/>
              </a:ext>
            </a:extLst>
          </p:cNvPr>
          <p:cNvSpPr/>
          <p:nvPr/>
        </p:nvSpPr>
        <p:spPr>
          <a:xfrm>
            <a:off x="6172200" y="3343982"/>
            <a:ext cx="1219200" cy="685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 Plugins</a:t>
            </a:r>
          </a:p>
        </p:txBody>
      </p:sp>
    </p:spTree>
    <p:extLst>
      <p:ext uri="{BB962C8B-B14F-4D97-AF65-F5344CB8AC3E}">
        <p14:creationId xmlns:p14="http://schemas.microsoft.com/office/powerpoint/2010/main" val="41654375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200" dirty="0"/>
          </a:p>
          <a:p>
            <a:pPr eaLnBrk="1" fontAlgn="auto" hangingPunct="1">
              <a:spcAft>
                <a:spcPts val="0"/>
              </a:spcAft>
              <a:defRPr/>
            </a:pPr>
            <a:endParaRPr lang="en-US" sz="1200" dirty="0"/>
          </a:p>
          <a:p>
            <a:pPr eaLnBrk="1" fontAlgn="auto" hangingPunct="1">
              <a:spcAft>
                <a:spcPts val="0"/>
              </a:spcAft>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System administrators log in and initiate all Ansible operations from the control node. Ansible software is installed on the control node. Ansible configuration files are also maintained on the control node. </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A machine acting as a control node must have Python 2.6 or 2.7 installed. This includes Linux, OS/X, and any BSD based Unix system. Windows is not supported for the control node at this time.</a:t>
            </a:r>
          </a:p>
          <a:p>
            <a:pPr eaLnBrk="1" fontAlgn="auto" hangingPunct="1">
              <a:spcAft>
                <a:spcPts val="0"/>
              </a:spcAft>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644221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Role and requirements for the control node</a:t>
            </a:r>
          </a:p>
        </p:txBody>
      </p:sp>
      <p:pic>
        <p:nvPicPr>
          <p:cNvPr id="18" name="Picture 17">
            <a:extLst>
              <a:ext uri="{FF2B5EF4-FFF2-40B4-BE49-F238E27FC236}">
                <a16:creationId xmlns:a16="http://schemas.microsoft.com/office/drawing/2014/main" id="{7195D547-D002-4AAE-A23F-BFDC2E659D9C}"/>
              </a:ext>
            </a:extLst>
          </p:cNvPr>
          <p:cNvPicPr>
            <a:picLocks noChangeAspect="1"/>
          </p:cNvPicPr>
          <p:nvPr/>
        </p:nvPicPr>
        <p:blipFill>
          <a:blip r:embed="rId2"/>
          <a:stretch>
            <a:fillRect/>
          </a:stretch>
        </p:blipFill>
        <p:spPr>
          <a:xfrm>
            <a:off x="1295400" y="1642527"/>
            <a:ext cx="4188348" cy="1615023"/>
          </a:xfrm>
          <a:prstGeom prst="rect">
            <a:avLst/>
          </a:prstGeom>
        </p:spPr>
      </p:pic>
    </p:spTree>
    <p:extLst>
      <p:ext uri="{BB962C8B-B14F-4D97-AF65-F5344CB8AC3E}">
        <p14:creationId xmlns:p14="http://schemas.microsoft.com/office/powerpoint/2010/main" val="241522868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7">
                                            <p:txEl>
                                              <p:pRg st="9" end="9"/>
                                            </p:txEl>
                                          </p:spTgt>
                                        </p:tgtEl>
                                        <p:attrNameLst>
                                          <p:attrName>style.visibility</p:attrName>
                                        </p:attrNameLst>
                                      </p:cBhvr>
                                      <p:to>
                                        <p:strVal val="visible"/>
                                      </p:to>
                                    </p:set>
                                    <p:animEffect transition="in" filter="fade">
                                      <p:cBhvr>
                                        <p:cTn id="13" dur="1000"/>
                                        <p:tgtEl>
                                          <p:spTgt spid="3077">
                                            <p:txEl>
                                              <p:pRg st="9" end="9"/>
                                            </p:txEl>
                                          </p:spTgt>
                                        </p:tgtEl>
                                      </p:cBhvr>
                                    </p:animEffect>
                                    <p:anim calcmode="lin" valueType="num">
                                      <p:cBhvr>
                                        <p:cTn id="14"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15"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7">
                                            <p:txEl>
                                              <p:pRg st="11" end="11"/>
                                            </p:txEl>
                                          </p:spTgt>
                                        </p:tgtEl>
                                        <p:attrNameLst>
                                          <p:attrName>style.visibility</p:attrName>
                                        </p:attrNameLst>
                                      </p:cBhvr>
                                      <p:to>
                                        <p:strVal val="visible"/>
                                      </p:to>
                                    </p:set>
                                    <p:animEffect transition="in" filter="fade">
                                      <p:cBhvr>
                                        <p:cTn id="20" dur="1000"/>
                                        <p:tgtEl>
                                          <p:spTgt spid="3077">
                                            <p:txEl>
                                              <p:pRg st="11" end="11"/>
                                            </p:txEl>
                                          </p:spTgt>
                                        </p:tgtEl>
                                      </p:cBhvr>
                                    </p:animEffect>
                                    <p:anim calcmode="lin" valueType="num">
                                      <p:cBhvr>
                                        <p:cTn id="21"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22"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r>
              <a:rPr lang="en-US" sz="1300" dirty="0"/>
              <a:t>A managed host is a system that Ansible logs into, installs modules, and executes remote commands to perform configuration tasks. Other names for a managed host include managed node and remote node. </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sz="1300" dirty="0"/>
              <a:t>Ansible uses SSH to communicate with managed hosts, so SSH must be installed and configured to allow incoming connections. Managed hosts must have Python 2.4 or later installed to run Ansible, which includes Red Hat Enterprise Linux 5, 6, and 7 hosts.</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altLang="en-US" sz="1300" dirty="0"/>
              <a:t>The python-</a:t>
            </a:r>
            <a:r>
              <a:rPr lang="en-US" altLang="en-US" sz="1300" dirty="0" err="1"/>
              <a:t>simplejson</a:t>
            </a:r>
            <a:r>
              <a:rPr lang="en-US" altLang="en-US" sz="1300" dirty="0"/>
              <a:t> package must also be installed on Red Hat Enterprise Linux 5 managed hosts. It is not required on Red Hat Enterprise Linux 6 and 7 managed hosts, since Python 2.5 (and newer versions) provide its functionality by default.</a:t>
            </a:r>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680603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Role and requirements for the Managed Hosts</a:t>
            </a:r>
          </a:p>
        </p:txBody>
      </p:sp>
    </p:spTree>
    <p:extLst>
      <p:ext uri="{BB962C8B-B14F-4D97-AF65-F5344CB8AC3E}">
        <p14:creationId xmlns:p14="http://schemas.microsoft.com/office/powerpoint/2010/main" val="1717556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r>
              <a:rPr lang="en-US" altLang="en-US" sz="1200" dirty="0"/>
              <a:t>Host Inventory defines which hosts Ansible manages. Hosts may belong to groups which are typically used to identify the hosts' role in the datacenter. A host can be a member of more than one group.</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altLang="en-US" sz="1200" dirty="0"/>
              <a:t>[webservers]</a:t>
            </a:r>
          </a:p>
          <a:p>
            <a:pPr marL="0" indent="0" eaLnBrk="1" fontAlgn="auto" hangingPunct="1">
              <a:spcAft>
                <a:spcPts val="0"/>
              </a:spcAft>
              <a:buFont typeface="Wingdings" panose="05000000000000000000" pitchFamily="2" charset="2"/>
              <a:buNone/>
              <a:defRPr/>
            </a:pPr>
            <a:r>
              <a:rPr lang="en-US" altLang="en-US" sz="1200" dirty="0"/>
              <a:t>     localhost </a:t>
            </a:r>
            <a:r>
              <a:rPr lang="en-US" altLang="en-US" sz="1200" dirty="0" err="1"/>
              <a:t>ansible_connection</a:t>
            </a:r>
            <a:r>
              <a:rPr lang="en-US" altLang="en-US" sz="1200" dirty="0"/>
              <a:t>=local</a:t>
            </a:r>
          </a:p>
          <a:p>
            <a:pPr marL="0" indent="0" eaLnBrk="1" fontAlgn="auto" hangingPunct="1">
              <a:spcAft>
                <a:spcPts val="0"/>
              </a:spcAft>
              <a:buFont typeface="Wingdings" panose="05000000000000000000" pitchFamily="2" charset="2"/>
              <a:buNone/>
              <a:defRPr/>
            </a:pPr>
            <a:r>
              <a:rPr lang="en-US" altLang="en-US" sz="1200" dirty="0"/>
              <a:t>     web1.example.com</a:t>
            </a:r>
          </a:p>
          <a:p>
            <a:pPr marL="0" indent="0" eaLnBrk="1" fontAlgn="auto" hangingPunct="1">
              <a:spcAft>
                <a:spcPts val="0"/>
              </a:spcAft>
              <a:buFont typeface="Wingdings" panose="05000000000000000000" pitchFamily="2" charset="2"/>
              <a:buNone/>
              <a:defRPr/>
            </a:pPr>
            <a:r>
              <a:rPr lang="en-US" altLang="en-US" sz="1200" dirty="0"/>
              <a:t>     web2.example.com:1234 </a:t>
            </a:r>
            <a:r>
              <a:rPr lang="en-US" altLang="en-US" sz="1200" dirty="0" err="1"/>
              <a:t>ansible_connection</a:t>
            </a:r>
            <a:r>
              <a:rPr lang="en-US" altLang="en-US" sz="1200" dirty="0"/>
              <a:t>=</a:t>
            </a:r>
            <a:r>
              <a:rPr lang="en-US" altLang="en-US" sz="1200" dirty="0" err="1"/>
              <a:t>ssh</a:t>
            </a:r>
            <a:r>
              <a:rPr lang="en-US" altLang="en-US" sz="1200" dirty="0"/>
              <a:t> </a:t>
            </a:r>
            <a:r>
              <a:rPr lang="en-US" altLang="en-US" sz="1200" dirty="0" err="1"/>
              <a:t>ansible_user</a:t>
            </a:r>
            <a:r>
              <a:rPr lang="en-US" altLang="en-US" sz="1200" dirty="0"/>
              <a:t>=</a:t>
            </a:r>
            <a:r>
              <a:rPr lang="en-US" altLang="en-US" sz="1200" dirty="0" err="1"/>
              <a:t>ftaylor</a:t>
            </a:r>
            <a:endParaRPr lang="en-US" altLang="en-US" sz="1200" dirty="0"/>
          </a:p>
          <a:p>
            <a:pPr marL="0" indent="0" eaLnBrk="1" fontAlgn="auto" hangingPunct="1">
              <a:spcAft>
                <a:spcPts val="0"/>
              </a:spcAft>
              <a:buFont typeface="Wingdings" panose="05000000000000000000" pitchFamily="2" charset="2"/>
              <a:buNone/>
              <a:defRPr/>
            </a:pPr>
            <a:r>
              <a:rPr lang="en-US" altLang="en-US" sz="1200" dirty="0"/>
              <a:t>     [</a:t>
            </a:r>
            <a:r>
              <a:rPr lang="en-US" altLang="en-US" sz="1200" dirty="0" err="1"/>
              <a:t>db</a:t>
            </a:r>
            <a:r>
              <a:rPr lang="en-US" altLang="en-US" sz="1200" dirty="0"/>
              <a:t>-servers]</a:t>
            </a:r>
          </a:p>
          <a:p>
            <a:pPr marL="0" indent="0" eaLnBrk="1" fontAlgn="auto" hangingPunct="1">
              <a:spcAft>
                <a:spcPts val="0"/>
              </a:spcAft>
              <a:buFont typeface="Wingdings" panose="05000000000000000000" pitchFamily="2" charset="2"/>
              <a:buNone/>
              <a:defRPr/>
            </a:pPr>
            <a:r>
              <a:rPr lang="en-US" altLang="en-US" sz="1200" dirty="0"/>
              <a:t>     web1.example.com</a:t>
            </a:r>
          </a:p>
          <a:p>
            <a:pPr marL="0" indent="0" eaLnBrk="1" fontAlgn="auto" hangingPunct="1">
              <a:spcAft>
                <a:spcPts val="0"/>
              </a:spcAft>
              <a:buFont typeface="Wingdings" panose="05000000000000000000" pitchFamily="2" charset="2"/>
              <a:buNone/>
              <a:defRPr/>
            </a:pPr>
            <a:r>
              <a:rPr lang="en-US" altLang="en-US" sz="1200" dirty="0"/>
              <a:t>     db1.example.com</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97346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Ansible Host Inventories</a:t>
            </a:r>
          </a:p>
        </p:txBody>
      </p:sp>
    </p:spTree>
    <p:extLst>
      <p:ext uri="{BB962C8B-B14F-4D97-AF65-F5344CB8AC3E}">
        <p14:creationId xmlns:p14="http://schemas.microsoft.com/office/powerpoint/2010/main" val="4202808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8" end="8"/>
                                            </p:txEl>
                                          </p:spTgt>
                                        </p:tgtEl>
                                        <p:attrNameLst>
                                          <p:attrName>style.visibility</p:attrName>
                                        </p:attrNameLst>
                                      </p:cBhvr>
                                      <p:to>
                                        <p:strVal val="visible"/>
                                      </p:to>
                                    </p:set>
                                    <p:animEffect transition="in" filter="fade">
                                      <p:cBhvr>
                                        <p:cTn id="29" dur="1000"/>
                                        <p:tgtEl>
                                          <p:spTgt spid="3077">
                                            <p:txEl>
                                              <p:pRg st="8" end="8"/>
                                            </p:txEl>
                                          </p:spTgt>
                                        </p:tgtEl>
                                      </p:cBhvr>
                                    </p:animEffect>
                                    <p:anim calcmode="lin" valueType="num">
                                      <p:cBhvr>
                                        <p:cTn id="30"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77">
                                            <p:txEl>
                                              <p:pRg st="9" end="9"/>
                                            </p:txEl>
                                          </p:spTgt>
                                        </p:tgtEl>
                                        <p:attrNameLst>
                                          <p:attrName>style.visibility</p:attrName>
                                        </p:attrNameLst>
                                      </p:cBhvr>
                                      <p:to>
                                        <p:strVal val="visible"/>
                                      </p:to>
                                    </p:set>
                                    <p:animEffect transition="in" filter="fade">
                                      <p:cBhvr>
                                        <p:cTn id="34" dur="1000"/>
                                        <p:tgtEl>
                                          <p:spTgt spid="3077">
                                            <p:txEl>
                                              <p:pRg st="9" end="9"/>
                                            </p:txEl>
                                          </p:spTgt>
                                        </p:tgtEl>
                                      </p:cBhvr>
                                    </p:animEffect>
                                    <p:anim calcmode="lin" valueType="num">
                                      <p:cBhvr>
                                        <p:cTn id="3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77">
                                            <p:txEl>
                                              <p:pRg st="10" end="10"/>
                                            </p:txEl>
                                          </p:spTgt>
                                        </p:tgtEl>
                                        <p:attrNameLst>
                                          <p:attrName>style.visibility</p:attrName>
                                        </p:attrNameLst>
                                      </p:cBhvr>
                                      <p:to>
                                        <p:strVal val="visible"/>
                                      </p:to>
                                    </p:set>
                                    <p:animEffect transition="in" filter="fade">
                                      <p:cBhvr>
                                        <p:cTn id="39" dur="1000"/>
                                        <p:tgtEl>
                                          <p:spTgt spid="3077">
                                            <p:txEl>
                                              <p:pRg st="10" end="10"/>
                                            </p:txEl>
                                          </p:spTgt>
                                        </p:tgtEl>
                                      </p:cBhvr>
                                    </p:animEffect>
                                    <p:anim calcmode="lin" valueType="num">
                                      <p:cBhvr>
                                        <p:cTn id="4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077">
                                            <p:txEl>
                                              <p:pRg st="11" end="11"/>
                                            </p:txEl>
                                          </p:spTgt>
                                        </p:tgtEl>
                                        <p:attrNameLst>
                                          <p:attrName>style.visibility</p:attrName>
                                        </p:attrNameLst>
                                      </p:cBhvr>
                                      <p:to>
                                        <p:strVal val="visible"/>
                                      </p:to>
                                    </p:set>
                                    <p:animEffect transition="in" filter="fade">
                                      <p:cBhvr>
                                        <p:cTn id="44" dur="1000"/>
                                        <p:tgtEl>
                                          <p:spTgt spid="3077">
                                            <p:txEl>
                                              <p:pRg st="11" end="11"/>
                                            </p:txEl>
                                          </p:spTgt>
                                        </p:tgtEl>
                                      </p:cBhvr>
                                    </p:animEffect>
                                    <p:anim calcmode="lin" valueType="num">
                                      <p:cBhvr>
                                        <p:cTn id="45"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3276559576"/>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2"/>
            <a:ext cx="7645400" cy="3921875"/>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4FED53B5-86BC-4832-AC9E-B842044A97D9}"/>
              </a:ext>
            </a:extLst>
          </p:cNvPr>
          <p:cNvSpPr/>
          <p:nvPr/>
        </p:nvSpPr>
        <p:spPr>
          <a:xfrm>
            <a:off x="1198410" y="4192995"/>
            <a:ext cx="2210446" cy="4001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defRPr/>
            </a:pPr>
            <a:r>
              <a:rPr lang="en-US"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Shikhar Verma</a:t>
            </a:r>
            <a:endParaRPr lang="en-I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198410" y="1383559"/>
            <a:ext cx="25936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About Instructor</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4345451" y="1370013"/>
            <a:ext cx="3789362" cy="715308"/>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IN" sz="1400" b="1" dirty="0"/>
          </a:p>
          <a:p>
            <a:pPr algn="ctr">
              <a:defRPr/>
            </a:pPr>
            <a:r>
              <a:rPr lang="en-IN" sz="1400" b="1" dirty="0"/>
              <a:t>IT Industry Experience – 13 Years</a:t>
            </a:r>
          </a:p>
          <a:p>
            <a:pPr algn="ctr">
              <a:defRPr/>
            </a:pPr>
            <a:endParaRPr lang="en-IN" sz="1200" dirty="0"/>
          </a:p>
        </p:txBody>
      </p:sp>
      <p:sp>
        <p:nvSpPr>
          <p:cNvPr id="18" name="Hexagon 17">
            <a:extLst>
              <a:ext uri="{FF2B5EF4-FFF2-40B4-BE49-F238E27FC236}">
                <a16:creationId xmlns:a16="http://schemas.microsoft.com/office/drawing/2014/main" id="{685703BA-107F-49E7-B594-C4D4E9FCD80C}"/>
              </a:ext>
            </a:extLst>
          </p:cNvPr>
          <p:cNvSpPr/>
          <p:nvPr/>
        </p:nvSpPr>
        <p:spPr>
          <a:xfrm>
            <a:off x="4381677" y="2597895"/>
            <a:ext cx="3789362" cy="715308"/>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endParaRPr lang="en-IN" sz="1400" b="1" dirty="0"/>
          </a:p>
          <a:p>
            <a:pPr algn="ctr">
              <a:defRPr/>
            </a:pPr>
            <a:r>
              <a:rPr lang="en-IN" sz="1400" b="1" dirty="0"/>
              <a:t>Passion – Online Job Oriented Certified Courses</a:t>
            </a:r>
          </a:p>
          <a:p>
            <a:pPr algn="ctr">
              <a:defRPr/>
            </a:pPr>
            <a:endParaRPr lang="en-IN" sz="1200" dirty="0"/>
          </a:p>
        </p:txBody>
      </p:sp>
      <p:sp>
        <p:nvSpPr>
          <p:cNvPr id="19" name="Hexagon 18">
            <a:extLst>
              <a:ext uri="{FF2B5EF4-FFF2-40B4-BE49-F238E27FC236}">
                <a16:creationId xmlns:a16="http://schemas.microsoft.com/office/drawing/2014/main" id="{23C24C5C-742F-42D5-B57A-FE0D1AA46BAC}"/>
              </a:ext>
            </a:extLst>
          </p:cNvPr>
          <p:cNvSpPr/>
          <p:nvPr/>
        </p:nvSpPr>
        <p:spPr>
          <a:xfrm>
            <a:off x="4419600" y="3876829"/>
            <a:ext cx="3789362" cy="715308"/>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IN" sz="1400" b="1" dirty="0"/>
          </a:p>
          <a:p>
            <a:pPr algn="ctr">
              <a:defRPr/>
            </a:pPr>
            <a:r>
              <a:rPr lang="en-IN" sz="1400" b="1" dirty="0"/>
              <a:t>Teaching Over to 25000 Students</a:t>
            </a:r>
          </a:p>
          <a:p>
            <a:pPr algn="ctr">
              <a:defRPr/>
            </a:pPr>
            <a:endParaRPr lang="en-IN" sz="1200"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963CAFE-842F-4D9E-8421-772943F7AB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DDFC23E-D748-4B47-BB56-71F57FB7D7C7}"/>
              </a:ext>
            </a:extLst>
          </p:cNvPr>
          <p:cNvPicPr>
            <a:picLocks noChangeAspect="1"/>
          </p:cNvPicPr>
          <p:nvPr/>
        </p:nvPicPr>
        <p:blipFill>
          <a:blip r:embed="rId2"/>
          <a:stretch>
            <a:fillRect/>
          </a:stretch>
        </p:blipFill>
        <p:spPr>
          <a:xfrm>
            <a:off x="1445418" y="1112130"/>
            <a:ext cx="6619875" cy="3419475"/>
          </a:xfrm>
          <a:prstGeom prst="rect">
            <a:avLst/>
          </a:prstGeom>
        </p:spPr>
      </p:pic>
      <p:sp>
        <p:nvSpPr>
          <p:cNvPr id="5" name="TextBox 4">
            <a:extLst>
              <a:ext uri="{FF2B5EF4-FFF2-40B4-BE49-F238E27FC236}">
                <a16:creationId xmlns:a16="http://schemas.microsoft.com/office/drawing/2014/main" id="{E6E0CE8F-1AAE-48A2-9379-9A8C4F49806A}"/>
              </a:ext>
            </a:extLst>
          </p:cNvPr>
          <p:cNvSpPr txBox="1"/>
          <p:nvPr/>
        </p:nvSpPr>
        <p:spPr>
          <a:xfrm>
            <a:off x="1828800" y="4019550"/>
            <a:ext cx="2716193" cy="461665"/>
          </a:xfrm>
          <a:prstGeom prst="rect">
            <a:avLst/>
          </a:prstGeom>
          <a:noFill/>
        </p:spPr>
        <p:txBody>
          <a:bodyPr wrap="none" rtlCol="0">
            <a:spAutoFit/>
          </a:bodyPr>
          <a:lstStyle/>
          <a:p>
            <a:r>
              <a:rPr lang="en-IN" sz="1200" dirty="0"/>
              <a:t>Ansible Server – ansibleser.example.com</a:t>
            </a:r>
          </a:p>
          <a:p>
            <a:r>
              <a:rPr lang="en-IN" sz="1200" dirty="0"/>
              <a:t>Managed Hosts – client1, client2, client3</a:t>
            </a:r>
          </a:p>
        </p:txBody>
      </p:sp>
    </p:spTree>
    <p:extLst>
      <p:ext uri="{BB962C8B-B14F-4D97-AF65-F5344CB8AC3E}">
        <p14:creationId xmlns:p14="http://schemas.microsoft.com/office/powerpoint/2010/main" val="2256115137"/>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ü"/>
              <a:defRPr/>
            </a:pPr>
            <a:r>
              <a:rPr lang="en-US" altLang="en-US" sz="1200" dirty="0"/>
              <a:t>The behavior of an Ansible installation can be customized by modifying settings housed in</a:t>
            </a:r>
          </a:p>
          <a:p>
            <a:pPr eaLnBrk="1" fontAlgn="auto" hangingPunct="1">
              <a:spcAft>
                <a:spcPts val="0"/>
              </a:spcAft>
              <a:buFont typeface="Wingdings" panose="05000000000000000000" pitchFamily="2" charset="2"/>
              <a:buChar char="§"/>
              <a:defRPr/>
            </a:pPr>
            <a:r>
              <a:rPr lang="en-US" altLang="en-US" sz="1200" dirty="0"/>
              <a:t> ansible's configuration file (/</a:t>
            </a:r>
            <a:r>
              <a:rPr lang="en-US" altLang="en-US" sz="1200" dirty="0" err="1"/>
              <a:t>etc</a:t>
            </a:r>
            <a:r>
              <a:rPr lang="en-US" altLang="en-US" sz="1200" dirty="0"/>
              <a:t>/ansible/</a:t>
            </a:r>
            <a:r>
              <a:rPr lang="en-US" altLang="en-US" sz="1200" dirty="0" err="1"/>
              <a:t>ansible.cfg</a:t>
            </a:r>
            <a:r>
              <a:rPr lang="en-US" altLang="en-US" sz="1200" dirty="0"/>
              <a:t>).</a:t>
            </a:r>
          </a:p>
          <a:p>
            <a:pPr eaLnBrk="1" fontAlgn="auto" hangingPunct="1">
              <a:spcAft>
                <a:spcPts val="0"/>
              </a:spcAft>
              <a:buFont typeface="Wingdings" panose="05000000000000000000" pitchFamily="2" charset="2"/>
              <a:buChar char="Ø"/>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err="1"/>
              <a:t>privilege_escalation</a:t>
            </a:r>
            <a:r>
              <a:rPr lang="en-US" altLang="en-US" sz="1200" dirty="0"/>
              <a:t> section in the </a:t>
            </a:r>
            <a:r>
              <a:rPr lang="en-US" altLang="en-US" sz="1200" dirty="0" err="1"/>
              <a:t>ansible.cfg</a:t>
            </a:r>
            <a:r>
              <a:rPr lang="en-US" altLang="en-US" sz="1200" dirty="0"/>
              <a:t> configuration file by adding the following entry.</a:t>
            </a:r>
          </a:p>
          <a:p>
            <a:pPr eaLnBrk="1" fontAlgn="auto" hangingPunct="1">
              <a:spcAft>
                <a:spcPts val="0"/>
              </a:spcAft>
              <a:buFont typeface="Wingdings" panose="05000000000000000000" pitchFamily="2" charset="2"/>
              <a:buChar char="§"/>
              <a:defRPr/>
            </a:pPr>
            <a:r>
              <a:rPr lang="en-US" altLang="en-US" sz="1200" dirty="0"/>
              <a:t>[</a:t>
            </a:r>
            <a:r>
              <a:rPr lang="en-US" altLang="en-US" sz="1200" dirty="0" err="1"/>
              <a:t>privilege_escalation</a:t>
            </a:r>
            <a:r>
              <a:rPr lang="en-US" altLang="en-US" sz="1200" dirty="0"/>
              <a:t>]</a:t>
            </a:r>
          </a:p>
          <a:p>
            <a:pPr eaLnBrk="1" fontAlgn="auto" hangingPunct="1">
              <a:spcAft>
                <a:spcPts val="0"/>
              </a:spcAft>
              <a:buFont typeface="Wingdings" panose="05000000000000000000" pitchFamily="2" charset="2"/>
              <a:buChar char="Ø"/>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Enable privilege escalation by adding the become setting and configuring it as True.</a:t>
            </a:r>
          </a:p>
          <a:p>
            <a:pPr eaLnBrk="1" fontAlgn="auto" hangingPunct="1">
              <a:spcAft>
                <a:spcPts val="0"/>
              </a:spcAft>
              <a:buFont typeface="Wingdings" panose="05000000000000000000" pitchFamily="2" charset="2"/>
              <a:buChar char="§"/>
              <a:defRPr/>
            </a:pPr>
            <a:r>
              <a:rPr lang="en-US" altLang="en-US" sz="1200" dirty="0"/>
              <a:t>become=True</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pic>
        <p:nvPicPr>
          <p:cNvPr id="9" name="Picture 8">
            <a:extLst>
              <a:ext uri="{FF2B5EF4-FFF2-40B4-BE49-F238E27FC236}">
                <a16:creationId xmlns:a16="http://schemas.microsoft.com/office/drawing/2014/main" id="{E24052F2-D16D-4D11-978A-4F15E34DA1BF}"/>
              </a:ext>
            </a:extLst>
          </p:cNvPr>
          <p:cNvPicPr>
            <a:picLocks noChangeAspect="1"/>
          </p:cNvPicPr>
          <p:nvPr/>
        </p:nvPicPr>
        <p:blipFill>
          <a:blip r:embed="rId2"/>
          <a:stretch>
            <a:fillRect/>
          </a:stretch>
        </p:blipFill>
        <p:spPr>
          <a:xfrm>
            <a:off x="2438400" y="1606358"/>
            <a:ext cx="4673436" cy="2414048"/>
          </a:xfrm>
          <a:prstGeom prst="rect">
            <a:avLst/>
          </a:prstGeom>
        </p:spPr>
      </p:pic>
    </p:spTree>
    <p:extLst>
      <p:ext uri="{BB962C8B-B14F-4D97-AF65-F5344CB8AC3E}">
        <p14:creationId xmlns:p14="http://schemas.microsoft.com/office/powerpoint/2010/main" val="210166949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nodeType="clickEffect">
                                  <p:stCondLst>
                                    <p:cond delay="0"/>
                                  </p:stCondLst>
                                  <p:childTnLst>
                                    <p:animEffect transition="out" filter="circle(out)">
                                      <p:cBhvr>
                                        <p:cTn id="12" dur="2000"/>
                                        <p:tgtEl>
                                          <p:spTgt spid="9"/>
                                        </p:tgtEl>
                                      </p:cBhvr>
                                    </p:animEffect>
                                    <p:set>
                                      <p:cBhvr>
                                        <p:cTn id="13" dur="1" fill="hold">
                                          <p:stCondLst>
                                            <p:cond delay="1999"/>
                                          </p:stCondLst>
                                        </p:cTn>
                                        <p:tgtEl>
                                          <p:spTgt spid="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Effect transition="in" filter="fade">
                                      <p:cBhvr>
                                        <p:cTn id="18" dur="1000"/>
                                        <p:tgtEl>
                                          <p:spTgt spid="3077">
                                            <p:txEl>
                                              <p:pRg st="3" end="3"/>
                                            </p:txEl>
                                          </p:spTgt>
                                        </p:tgtEl>
                                      </p:cBhvr>
                                    </p:animEffect>
                                    <p:anim calcmode="lin" valueType="num">
                                      <p:cBhvr>
                                        <p:cTn id="19"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077">
                                            <p:txEl>
                                              <p:pRg st="4" end="4"/>
                                            </p:txEl>
                                          </p:spTgt>
                                        </p:tgtEl>
                                        <p:attrNameLst>
                                          <p:attrName>style.visibility</p:attrName>
                                        </p:attrNameLst>
                                      </p:cBhvr>
                                      <p:to>
                                        <p:strVal val="visible"/>
                                      </p:to>
                                    </p:set>
                                    <p:animEffect transition="in" filter="fade">
                                      <p:cBhvr>
                                        <p:cTn id="23" dur="1000"/>
                                        <p:tgtEl>
                                          <p:spTgt spid="3077">
                                            <p:txEl>
                                              <p:pRg st="4" end="4"/>
                                            </p:txEl>
                                          </p:spTgt>
                                        </p:tgtEl>
                                      </p:cBhvr>
                                    </p:animEffect>
                                    <p:anim calcmode="lin" valueType="num">
                                      <p:cBhvr>
                                        <p:cTn id="24"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077">
                                            <p:txEl>
                                              <p:pRg st="6" end="6"/>
                                            </p:txEl>
                                          </p:spTgt>
                                        </p:tgtEl>
                                        <p:attrNameLst>
                                          <p:attrName>style.visibility</p:attrName>
                                        </p:attrNameLst>
                                      </p:cBhvr>
                                      <p:to>
                                        <p:strVal val="visible"/>
                                      </p:to>
                                    </p:set>
                                    <p:animEffect transition="in" filter="fade">
                                      <p:cBhvr>
                                        <p:cTn id="30" dur="1000"/>
                                        <p:tgtEl>
                                          <p:spTgt spid="3077">
                                            <p:txEl>
                                              <p:pRg st="6" end="6"/>
                                            </p:txEl>
                                          </p:spTgt>
                                        </p:tgtEl>
                                      </p:cBhvr>
                                    </p:animEffect>
                                    <p:anim calcmode="lin" valueType="num">
                                      <p:cBhvr>
                                        <p:cTn id="31"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Effect transition="in" filter="fade">
                                      <p:cBhvr>
                                        <p:cTn id="35" dur="1000"/>
                                        <p:tgtEl>
                                          <p:spTgt spid="3077">
                                            <p:txEl>
                                              <p:pRg st="7" end="7"/>
                                            </p:txEl>
                                          </p:spTgt>
                                        </p:tgtEl>
                                      </p:cBhvr>
                                    </p:animEffect>
                                    <p:anim calcmode="lin" valueType="num">
                                      <p:cBhvr>
                                        <p:cTn id="36"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9" end="9"/>
                                            </p:txEl>
                                          </p:spTgt>
                                        </p:tgtEl>
                                        <p:attrNameLst>
                                          <p:attrName>style.visibility</p:attrName>
                                        </p:attrNameLst>
                                      </p:cBhvr>
                                      <p:to>
                                        <p:strVal val="visible"/>
                                      </p:to>
                                    </p:set>
                                    <p:animEffect transition="in" filter="fade">
                                      <p:cBhvr>
                                        <p:cTn id="42" dur="1000"/>
                                        <p:tgtEl>
                                          <p:spTgt spid="3077">
                                            <p:txEl>
                                              <p:pRg st="9" end="9"/>
                                            </p:txEl>
                                          </p:spTgt>
                                        </p:tgtEl>
                                      </p:cBhvr>
                                    </p:animEffect>
                                    <p:anim calcmode="lin" valueType="num">
                                      <p:cBhvr>
                                        <p:cTn id="4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0" end="10"/>
                                            </p:txEl>
                                          </p:spTgt>
                                        </p:tgtEl>
                                        <p:attrNameLst>
                                          <p:attrName>style.visibility</p:attrName>
                                        </p:attrNameLst>
                                      </p:cBhvr>
                                      <p:to>
                                        <p:strVal val="visible"/>
                                      </p:to>
                                    </p:set>
                                    <p:animEffect transition="in" filter="fade">
                                      <p:cBhvr>
                                        <p:cTn id="47" dur="1000"/>
                                        <p:tgtEl>
                                          <p:spTgt spid="3077">
                                            <p:txEl>
                                              <p:pRg st="10" end="10"/>
                                            </p:txEl>
                                          </p:spTgt>
                                        </p:tgtEl>
                                      </p:cBhvr>
                                    </p:animEffect>
                                    <p:anim calcmode="lin" valueType="num">
                                      <p:cBhvr>
                                        <p:cTn id="4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r>
              <a:rPr lang="en-US" altLang="en-US" sz="1200" dirty="0"/>
              <a:t>Set the privilege escalation to use </a:t>
            </a:r>
            <a:r>
              <a:rPr lang="en-US" altLang="en-US" sz="1200" dirty="0" err="1"/>
              <a:t>sudo</a:t>
            </a:r>
            <a:r>
              <a:rPr lang="en-US" altLang="en-US" sz="1200" dirty="0"/>
              <a:t> by adding the </a:t>
            </a:r>
            <a:r>
              <a:rPr lang="en-US" altLang="en-US" sz="1200" dirty="0" err="1"/>
              <a:t>become_method</a:t>
            </a:r>
            <a:r>
              <a:rPr lang="en-US" altLang="en-US" sz="1200" dirty="0"/>
              <a:t> setting and configuring it as </a:t>
            </a:r>
            <a:r>
              <a:rPr lang="en-US" altLang="en-US" sz="1200" dirty="0" err="1"/>
              <a:t>sudo</a:t>
            </a:r>
            <a:r>
              <a:rPr lang="en-US" altLang="en-US" sz="1200" dirty="0"/>
              <a:t>.</a:t>
            </a:r>
          </a:p>
          <a:p>
            <a:pPr eaLnBrk="1" fontAlgn="auto" hangingPunct="1">
              <a:spcAft>
                <a:spcPts val="0"/>
              </a:spcAft>
              <a:buFont typeface="Wingdings" panose="05000000000000000000" pitchFamily="2" charset="2"/>
              <a:buChar char="§"/>
              <a:defRPr/>
            </a:pPr>
            <a:r>
              <a:rPr lang="en-US" altLang="en-US" sz="1200" dirty="0" err="1"/>
              <a:t>become_method</a:t>
            </a:r>
            <a:r>
              <a:rPr lang="en-US" altLang="en-US" sz="1200" dirty="0"/>
              <a:t>=</a:t>
            </a:r>
            <a:r>
              <a:rPr lang="en-US" altLang="en-US" sz="1200" dirty="0" err="1"/>
              <a:t>sudo</a:t>
            </a:r>
            <a:endParaRPr lang="en-US" altLang="en-US" sz="1200" dirty="0"/>
          </a:p>
          <a:p>
            <a:pPr eaLnBrk="1" fontAlgn="auto" hangingPunct="1">
              <a:spcAft>
                <a:spcPts val="0"/>
              </a:spcAft>
              <a:buFont typeface="Wingdings" panose="05000000000000000000" pitchFamily="2" charset="2"/>
              <a:buChar char="§"/>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Set the privilege escalation user by adding the </a:t>
            </a:r>
            <a:r>
              <a:rPr lang="en-US" altLang="en-US" sz="1200" dirty="0" err="1"/>
              <a:t>become_user</a:t>
            </a:r>
            <a:r>
              <a:rPr lang="en-US" altLang="en-US" sz="1200" dirty="0"/>
              <a:t> setting and configuring it as root.</a:t>
            </a:r>
          </a:p>
          <a:p>
            <a:pPr eaLnBrk="1" fontAlgn="auto" hangingPunct="1">
              <a:spcAft>
                <a:spcPts val="0"/>
              </a:spcAft>
              <a:buFont typeface="Wingdings" panose="05000000000000000000" pitchFamily="2" charset="2"/>
              <a:buChar char="§"/>
              <a:defRPr/>
            </a:pPr>
            <a:r>
              <a:rPr lang="en-US" altLang="en-US" sz="1200" dirty="0" err="1"/>
              <a:t>become_user</a:t>
            </a:r>
            <a:r>
              <a:rPr lang="en-US" altLang="en-US" sz="1200" dirty="0"/>
              <a:t>=root</a:t>
            </a:r>
          </a:p>
          <a:p>
            <a:pPr eaLnBrk="1" fontAlgn="auto" hangingPunct="1">
              <a:spcAft>
                <a:spcPts val="0"/>
              </a:spcAft>
              <a:buFont typeface="Wingdings" panose="05000000000000000000" pitchFamily="2" charset="2"/>
              <a:buChar char="§"/>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Enable password prompting during privilege escalation by adding the </a:t>
            </a:r>
            <a:r>
              <a:rPr lang="en-US" altLang="en-US" sz="1200" dirty="0" err="1"/>
              <a:t>become_ask_pass</a:t>
            </a:r>
            <a:r>
              <a:rPr lang="en-US" altLang="en-US" sz="1200" dirty="0"/>
              <a:t> setting and configuring it as True.</a:t>
            </a:r>
          </a:p>
          <a:p>
            <a:pPr eaLnBrk="1" fontAlgn="auto" hangingPunct="1">
              <a:spcAft>
                <a:spcPts val="0"/>
              </a:spcAft>
              <a:buFont typeface="Wingdings" panose="05000000000000000000" pitchFamily="2" charset="2"/>
              <a:buChar char="§"/>
              <a:defRPr/>
            </a:pPr>
            <a:r>
              <a:rPr lang="en-US" altLang="en-US" sz="1200" dirty="0" err="1"/>
              <a:t>become_ask_pass</a:t>
            </a:r>
            <a:r>
              <a:rPr lang="en-US" altLang="en-US" sz="1200" dirty="0"/>
              <a:t>=True</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37638998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The command module allows administrators to quickly execute remote commands on managed hosts. These commands are not processed by the shell on the managed hosts. As such, they cannot access shell environment variables or perform shell operations such as redirection and piping.</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For situations where commands require shell processing, administrators can use the shell module.</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The following example illustrates the difference between the command and shell modules. If an attempt is made to execute the bash built-in, set, with these two modules, it will only succeed with the shell module.</a:t>
            </a:r>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424667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Command &amp; Shell Module</a:t>
            </a:r>
          </a:p>
        </p:txBody>
      </p:sp>
    </p:spTree>
    <p:extLst>
      <p:ext uri="{BB962C8B-B14F-4D97-AF65-F5344CB8AC3E}">
        <p14:creationId xmlns:p14="http://schemas.microsoft.com/office/powerpoint/2010/main" val="131161577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marL="0" indent="0" eaLnBrk="1" fontAlgn="auto" hangingPunct="1">
              <a:spcAft>
                <a:spcPts val="0"/>
              </a:spcAft>
              <a:buNone/>
              <a:defRPr/>
            </a:pPr>
            <a:r>
              <a:rPr lang="en-US" sz="1200" dirty="0"/>
              <a:t>[</a:t>
            </a:r>
            <a:r>
              <a:rPr lang="en-US" sz="1200" dirty="0" err="1"/>
              <a:t>student@demo</a:t>
            </a:r>
            <a:r>
              <a:rPr lang="en-US" sz="1200" dirty="0"/>
              <a:t> ~]$ ansible localhost -m command -a set</a:t>
            </a:r>
          </a:p>
          <a:p>
            <a:pPr marL="0" indent="0" eaLnBrk="1" fontAlgn="auto" hangingPunct="1">
              <a:spcAft>
                <a:spcPts val="0"/>
              </a:spcAft>
              <a:buNone/>
              <a:defRPr/>
            </a:pPr>
            <a:r>
              <a:rPr lang="en-US" sz="1200" dirty="0"/>
              <a:t>      localhost | FAILED | </a:t>
            </a:r>
            <a:r>
              <a:rPr lang="en-US" sz="1200" dirty="0" err="1"/>
              <a:t>rc</a:t>
            </a:r>
            <a:r>
              <a:rPr lang="en-US" sz="1200" dirty="0"/>
              <a:t>=2 &gt;&gt;</a:t>
            </a:r>
          </a:p>
          <a:p>
            <a:pPr marL="0" indent="0" eaLnBrk="1" fontAlgn="auto" hangingPunct="1">
              <a:spcAft>
                <a:spcPts val="0"/>
              </a:spcAft>
              <a:buNone/>
              <a:defRPr/>
            </a:pPr>
            <a:r>
              <a:rPr lang="en-US" sz="1200" dirty="0"/>
              <a:t>      [</a:t>
            </a:r>
            <a:r>
              <a:rPr lang="en-US" sz="1200" dirty="0" err="1"/>
              <a:t>Errno</a:t>
            </a:r>
            <a:r>
              <a:rPr lang="en-US" sz="1200" dirty="0"/>
              <a:t> 2] No such file or directory</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a:t>
            </a:r>
            <a:r>
              <a:rPr lang="en-US" sz="1200" dirty="0" err="1"/>
              <a:t>student@demo</a:t>
            </a:r>
            <a:r>
              <a:rPr lang="en-US" sz="1200" dirty="0"/>
              <a:t> ~]$ ansible localhost -m shell -a set</a:t>
            </a:r>
          </a:p>
          <a:p>
            <a:pPr marL="0" indent="0" eaLnBrk="1" fontAlgn="auto" hangingPunct="1">
              <a:spcAft>
                <a:spcPts val="0"/>
              </a:spcAft>
              <a:buNone/>
              <a:defRPr/>
            </a:pPr>
            <a:r>
              <a:rPr lang="en-US" sz="1200" dirty="0"/>
              <a:t>      localhost | SUCCESS | </a:t>
            </a:r>
            <a:r>
              <a:rPr lang="en-US" sz="1200" dirty="0" err="1"/>
              <a:t>rc</a:t>
            </a:r>
            <a:r>
              <a:rPr lang="en-US" sz="1200" dirty="0"/>
              <a:t>=0 &gt;&gt;</a:t>
            </a:r>
          </a:p>
          <a:p>
            <a:pPr marL="0" indent="0" eaLnBrk="1" fontAlgn="auto" hangingPunct="1">
              <a:spcAft>
                <a:spcPts val="0"/>
              </a:spcAft>
              <a:buNone/>
              <a:defRPr/>
            </a:pPr>
            <a:r>
              <a:rPr lang="en-US" sz="1200" dirty="0"/>
              <a:t>      BASH=/bin/</a:t>
            </a:r>
            <a:r>
              <a:rPr lang="en-US" sz="1200" dirty="0" err="1"/>
              <a:t>sh</a:t>
            </a:r>
            <a:endParaRPr lang="en-US" sz="1200" dirty="0"/>
          </a:p>
          <a:p>
            <a:pPr marL="0" indent="0" eaLnBrk="1" fontAlgn="auto" hangingPunct="1">
              <a:spcAft>
                <a:spcPts val="0"/>
              </a:spcAft>
              <a:buNone/>
              <a:defRPr/>
            </a:pPr>
            <a:r>
              <a:rPr lang="en-US" sz="1200" dirty="0"/>
              <a:t>      BASHOPTS=</a:t>
            </a:r>
            <a:r>
              <a:rPr lang="en-US" sz="1200" dirty="0" err="1"/>
              <a:t>cmdhist:extquote:force_fignore:hostcomplete:interact</a:t>
            </a:r>
            <a:endParaRPr lang="en-US" sz="1200" dirty="0"/>
          </a:p>
          <a:p>
            <a:pPr marL="0" indent="0" eaLnBrk="1" fontAlgn="auto" hangingPunct="1">
              <a:spcAft>
                <a:spcPts val="0"/>
              </a:spcAft>
              <a:buNone/>
              <a:defRPr/>
            </a:pPr>
            <a:r>
              <a:rPr lang="en-US" sz="1200" dirty="0"/>
              <a:t>      </a:t>
            </a:r>
            <a:r>
              <a:rPr lang="en-US" sz="1200" dirty="0" err="1"/>
              <a:t>ive_comments:progcomp:promptvars:sourcepath</a:t>
            </a:r>
            <a:endParaRPr lang="en-US" sz="1200" dirty="0"/>
          </a:p>
          <a:p>
            <a:pPr marL="0" indent="0" eaLnBrk="1" fontAlgn="auto" hangingPunct="1">
              <a:spcAft>
                <a:spcPts val="0"/>
              </a:spcAft>
              <a:buNone/>
              <a:defRPr/>
            </a:pPr>
            <a:r>
              <a:rPr lang="en-US" sz="1200" dirty="0"/>
              <a:t>      BASH_ALIASES=()</a:t>
            </a:r>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424667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Command &amp; Shell Module</a:t>
            </a:r>
          </a:p>
        </p:txBody>
      </p:sp>
    </p:spTree>
    <p:extLst>
      <p:ext uri="{BB962C8B-B14F-4D97-AF65-F5344CB8AC3E}">
        <p14:creationId xmlns:p14="http://schemas.microsoft.com/office/powerpoint/2010/main" val="57686350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fade">
                                      <p:cBhvr>
                                        <p:cTn id="17" dur="1000"/>
                                        <p:tgtEl>
                                          <p:spTgt spid="3077">
                                            <p:txEl>
                                              <p:pRg st="5" end="5"/>
                                            </p:txEl>
                                          </p:spTgt>
                                        </p:tgtEl>
                                      </p:cBhvr>
                                    </p:animEffect>
                                    <p:anim calcmode="lin" valueType="num">
                                      <p:cBhvr>
                                        <p:cTn id="1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2" end="12"/>
                                            </p:txEl>
                                          </p:spTgt>
                                        </p:tgtEl>
                                        <p:attrNameLst>
                                          <p:attrName>style.visibility</p:attrName>
                                        </p:attrNameLst>
                                      </p:cBhvr>
                                      <p:to>
                                        <p:strVal val="visible"/>
                                      </p:to>
                                    </p:set>
                                    <p:animEffect transition="in" filter="fade">
                                      <p:cBhvr>
                                        <p:cTn id="47" dur="1000"/>
                                        <p:tgtEl>
                                          <p:spTgt spid="3077">
                                            <p:txEl>
                                              <p:pRg st="12" end="12"/>
                                            </p:txEl>
                                          </p:spTgt>
                                        </p:tgtEl>
                                      </p:cBhvr>
                                    </p:animEffect>
                                    <p:anim calcmode="lin" valueType="num">
                                      <p:cBhvr>
                                        <p:cTn id="48"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1319607090"/>
      </p:ext>
    </p:extLst>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b="1" dirty="0"/>
              <a:t>Goal:  Write Ansible plays and execute a playbook.</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q"/>
              <a:defRPr/>
            </a:pPr>
            <a:r>
              <a:rPr lang="en-US" sz="1400" b="1" dirty="0"/>
              <a:t>Objective </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
              <a:defRPr/>
            </a:pPr>
            <a:r>
              <a:rPr lang="en-US" sz="1400" dirty="0"/>
              <a:t>Write YAML files.</a:t>
            </a:r>
          </a:p>
          <a:p>
            <a:pPr eaLnBrk="1" fontAlgn="auto" hangingPunct="1">
              <a:spcAft>
                <a:spcPts val="0"/>
              </a:spcAft>
              <a:buFont typeface="Wingdings" panose="05000000000000000000" pitchFamily="2" charset="2"/>
              <a:buChar char="§"/>
              <a:defRPr/>
            </a:pPr>
            <a:r>
              <a:rPr lang="en-US" sz="1400" dirty="0"/>
              <a:t>Implement Ansible playbooks.</a:t>
            </a:r>
          </a:p>
          <a:p>
            <a:pPr eaLnBrk="1" fontAlgn="auto" hangingPunct="1">
              <a:spcAft>
                <a:spcPts val="0"/>
              </a:spcAft>
              <a:buFont typeface="Wingdings" panose="05000000000000000000" pitchFamily="2" charset="2"/>
              <a:buChar char="§"/>
              <a:defRPr/>
            </a:pPr>
            <a:r>
              <a:rPr lang="en-US" sz="1400" dirty="0"/>
              <a:t>Write and execute a playbook.</a:t>
            </a:r>
          </a:p>
          <a:p>
            <a:pPr eaLnBrk="1" fontAlgn="auto" hangingPunct="1">
              <a:spcAft>
                <a:spcPts val="0"/>
              </a:spcAft>
              <a:buFont typeface="Wingdings" panose="05000000000000000000" pitchFamily="2" charset="2"/>
              <a:buChar char="ü"/>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2730066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8" end="8"/>
                                            </p:txEl>
                                          </p:spTgt>
                                        </p:tgtEl>
                                        <p:attrNameLst>
                                          <p:attrName>style.visibility</p:attrName>
                                        </p:attrNameLst>
                                      </p:cBhvr>
                                      <p:to>
                                        <p:strVal val="visible"/>
                                      </p:to>
                                    </p:set>
                                    <p:animEffect transition="in" filter="fade">
                                      <p:cBhvr>
                                        <p:cTn id="26" dur="1000"/>
                                        <p:tgtEl>
                                          <p:spTgt spid="3077">
                                            <p:txEl>
                                              <p:pRg st="8" end="8"/>
                                            </p:txEl>
                                          </p:spTgt>
                                        </p:tgtEl>
                                      </p:cBhvr>
                                    </p:animEffect>
                                    <p:anim calcmode="lin" valueType="num">
                                      <p:cBhvr>
                                        <p:cTn id="27"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Playbooks are the files where Ansible code is written. Playbooks are written in YAML format. Playbooks are one of the core features of Ansible and tell Ansible what to execute.</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Ansible uses YAML syntax for expressing Ansible playbooks because it is very easy for humans to understand, read and write than other common data formats like XML or JSON.</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Each playbook is an aggregation of one or more plays in it. Playbooks are structured using plays. There can be more than one play inside a playbook.</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62334821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marL="0" indent="0" eaLnBrk="1" fontAlgn="auto" hangingPunct="1">
              <a:spcAft>
                <a:spcPts val="0"/>
              </a:spcAft>
              <a:buNone/>
              <a:defRPr/>
            </a:pPr>
            <a:endParaRPr lang="en-US" sz="1400" dirty="0"/>
          </a:p>
          <a:p>
            <a:pPr eaLnBrk="1" fontAlgn="auto" hangingPunct="1">
              <a:spcAft>
                <a:spcPts val="0"/>
              </a:spcAft>
              <a:buFont typeface="Wingdings" panose="05000000000000000000" pitchFamily="2" charset="2"/>
              <a:buChar char="ü"/>
              <a:defRPr/>
            </a:pPr>
            <a:r>
              <a:rPr lang="en-US" sz="1400" b="1" dirty="0"/>
              <a:t>YAML SYNTAX</a:t>
            </a:r>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
              <a:defRPr/>
            </a:pPr>
            <a:r>
              <a:rPr lang="en-US" sz="1400" dirty="0"/>
              <a:t>YAML files optionally begin with a three dash start of document marker and are optionally terminated with a three dot end of file marker.</a:t>
            </a:r>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r>
              <a:rPr lang="en-US" sz="1400" dirty="0"/>
              <a:t>---</a:t>
            </a:r>
          </a:p>
          <a:p>
            <a:pPr eaLnBrk="1" fontAlgn="auto" hangingPunct="1">
              <a:spcAft>
                <a:spcPts val="0"/>
              </a:spcAft>
              <a:buFont typeface="Wingdings" panose="05000000000000000000" pitchFamily="2" charset="2"/>
              <a:buChar char="§"/>
              <a:defRPr/>
            </a:pPr>
            <a:r>
              <a:rPr lang="en-US" sz="1400" dirty="0"/>
              <a:t>...output omitted...</a:t>
            </a:r>
          </a:p>
          <a:p>
            <a:pPr eaLnBrk="1" fontAlgn="auto" hangingPunct="1">
              <a:spcAft>
                <a:spcPts val="0"/>
              </a:spcAft>
              <a:buFont typeface="Wingdings" panose="05000000000000000000" pitchFamily="2" charset="2"/>
              <a:buChar char="§"/>
              <a:defRPr/>
            </a:pPr>
            <a:r>
              <a:rPr lang="en-US" sz="1400" dirty="0"/>
              <a:t>...</a:t>
            </a:r>
          </a:p>
          <a:p>
            <a:pPr eaLnBrk="1" fontAlgn="auto" hangingPunct="1">
              <a:spcAft>
                <a:spcPts val="0"/>
              </a:spcAft>
              <a:buFont typeface="Wingdings" panose="05000000000000000000" pitchFamily="2" charset="2"/>
              <a:buChar char="ü"/>
              <a:defRPr/>
            </a:pPr>
            <a:endParaRPr lang="en-US" sz="14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6254424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7" end="7"/>
                                            </p:txEl>
                                          </p:spTgt>
                                        </p:tgtEl>
                                        <p:attrNameLst>
                                          <p:attrName>style.visibility</p:attrName>
                                        </p:attrNameLst>
                                      </p:cBhvr>
                                      <p:to>
                                        <p:strVal val="visible"/>
                                      </p:to>
                                    </p:set>
                                    <p:animEffect transition="in" filter="fade">
                                      <p:cBhvr>
                                        <p:cTn id="12" dur="1000"/>
                                        <p:tgtEl>
                                          <p:spTgt spid="3077">
                                            <p:txEl>
                                              <p:pRg st="7" end="7"/>
                                            </p:txEl>
                                          </p:spTgt>
                                        </p:tgtEl>
                                      </p:cBhvr>
                                    </p:animEffect>
                                    <p:anim calcmode="lin" valueType="num">
                                      <p:cBhvr>
                                        <p:cTn id="1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8" end="8"/>
                                            </p:txEl>
                                          </p:spTgt>
                                        </p:tgtEl>
                                        <p:attrNameLst>
                                          <p:attrName>style.visibility</p:attrName>
                                        </p:attrNameLst>
                                      </p:cBhvr>
                                      <p:to>
                                        <p:strVal val="visible"/>
                                      </p:to>
                                    </p:set>
                                    <p:animEffect transition="in" filter="fade">
                                      <p:cBhvr>
                                        <p:cTn id="17" dur="1000"/>
                                        <p:tgtEl>
                                          <p:spTgt spid="3077">
                                            <p:txEl>
                                              <p:pRg st="8" end="8"/>
                                            </p:txEl>
                                          </p:spTgt>
                                        </p:tgtEl>
                                      </p:cBhvr>
                                    </p:animEffect>
                                    <p:anim calcmode="lin" valueType="num">
                                      <p:cBhvr>
                                        <p:cTn id="1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9" end="9"/>
                                            </p:txEl>
                                          </p:spTgt>
                                        </p:tgtEl>
                                        <p:attrNameLst>
                                          <p:attrName>style.visibility</p:attrName>
                                        </p:attrNameLst>
                                      </p:cBhvr>
                                      <p:to>
                                        <p:strVal val="visible"/>
                                      </p:to>
                                    </p:set>
                                    <p:animEffect transition="in" filter="fade">
                                      <p:cBhvr>
                                        <p:cTn id="22" dur="1000"/>
                                        <p:tgtEl>
                                          <p:spTgt spid="3077">
                                            <p:txEl>
                                              <p:pRg st="9" end="9"/>
                                            </p:txEl>
                                          </p:spTgt>
                                        </p:tgtEl>
                                      </p:cBhvr>
                                    </p:animEffect>
                                    <p:anim calcmode="lin" valueType="num">
                                      <p:cBhvr>
                                        <p:cTn id="2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marL="0" indent="0" eaLnBrk="1" fontAlgn="auto" hangingPunct="1">
              <a:spcAft>
                <a:spcPts val="0"/>
              </a:spcAft>
              <a:buNone/>
              <a:defRPr/>
            </a:pPr>
            <a:endParaRPr lang="en-US" sz="1400" dirty="0"/>
          </a:p>
          <a:p>
            <a:pPr eaLnBrk="1" fontAlgn="auto" hangingPunct="1">
              <a:spcAft>
                <a:spcPts val="0"/>
              </a:spcAft>
              <a:buFont typeface="Wingdings" panose="05000000000000000000" pitchFamily="2" charset="2"/>
              <a:buChar char="ü"/>
              <a:defRPr/>
            </a:pPr>
            <a:r>
              <a:rPr lang="en-US" sz="1400" b="1" dirty="0"/>
              <a:t>YAML SYNTAX</a:t>
            </a:r>
          </a:p>
          <a:p>
            <a:pPr eaLnBrk="1" fontAlgn="auto" hangingPunct="1">
              <a:spcAft>
                <a:spcPts val="0"/>
              </a:spcAft>
              <a:buFont typeface="Wingdings" panose="05000000000000000000" pitchFamily="2" charset="2"/>
              <a:buChar char="ü"/>
              <a:defRPr/>
            </a:pPr>
            <a:endParaRPr lang="en-US" sz="1400" b="1" dirty="0"/>
          </a:p>
          <a:p>
            <a:pPr marL="0" indent="0" eaLnBrk="1" fontAlgn="auto" hangingPunct="1">
              <a:spcAft>
                <a:spcPts val="0"/>
              </a:spcAft>
              <a:buNone/>
              <a:defRPr/>
            </a:pPr>
            <a:r>
              <a:rPr lang="en-US" sz="1400" dirty="0"/>
              <a:t>---</a:t>
            </a:r>
          </a:p>
          <a:p>
            <a:pPr marL="0" indent="0" eaLnBrk="1" fontAlgn="auto" hangingPunct="1">
              <a:spcAft>
                <a:spcPts val="0"/>
              </a:spcAft>
              <a:buNone/>
              <a:defRPr/>
            </a:pPr>
            <a:r>
              <a:rPr lang="en-US" sz="1400" dirty="0"/>
              <a:t>- hosts: dev</a:t>
            </a:r>
          </a:p>
          <a:p>
            <a:pPr marL="0" indent="0" eaLnBrk="1" fontAlgn="auto" hangingPunct="1">
              <a:spcAft>
                <a:spcPts val="0"/>
              </a:spcAft>
              <a:buNone/>
              <a:defRPr/>
            </a:pPr>
            <a:r>
              <a:rPr lang="en-US" sz="1400" dirty="0"/>
              <a:t>  become: true</a:t>
            </a:r>
          </a:p>
          <a:p>
            <a:pPr marL="0" indent="0" eaLnBrk="1" fontAlgn="auto" hangingPunct="1">
              <a:spcAft>
                <a:spcPts val="0"/>
              </a:spcAft>
              <a:buNone/>
              <a:defRPr/>
            </a:pPr>
            <a:r>
              <a:rPr lang="en-US" sz="1400" dirty="0"/>
              <a:t>  </a:t>
            </a:r>
            <a:r>
              <a:rPr lang="en-US" sz="1400" dirty="0" err="1"/>
              <a:t>become_user</a:t>
            </a:r>
            <a:r>
              <a:rPr lang="en-US" sz="1400" dirty="0"/>
              <a:t>: root</a:t>
            </a:r>
          </a:p>
          <a:p>
            <a:pPr marL="0" indent="0" eaLnBrk="1" fontAlgn="auto" hangingPunct="1">
              <a:spcAft>
                <a:spcPts val="0"/>
              </a:spcAft>
              <a:buNone/>
              <a:defRPr/>
            </a:pPr>
            <a:r>
              <a:rPr lang="en-US" sz="1400" dirty="0"/>
              <a:t>  tasks:</a:t>
            </a:r>
          </a:p>
          <a:p>
            <a:pPr marL="0" indent="0" eaLnBrk="1" fontAlgn="auto" hangingPunct="1">
              <a:spcAft>
                <a:spcPts val="0"/>
              </a:spcAft>
              <a:buNone/>
              <a:defRPr/>
            </a:pPr>
            <a:r>
              <a:rPr lang="en-US" sz="1400" dirty="0"/>
              <a:t>    - name: run the script</a:t>
            </a:r>
          </a:p>
          <a:p>
            <a:pPr marL="0" indent="0" eaLnBrk="1" fontAlgn="auto" hangingPunct="1">
              <a:spcAft>
                <a:spcPts val="0"/>
              </a:spcAft>
              <a:buNone/>
              <a:defRPr/>
            </a:pPr>
            <a:r>
              <a:rPr lang="en-US" sz="1400" dirty="0"/>
              <a:t>      script: /home/sverma/ansible/scr.sh</a:t>
            </a:r>
          </a:p>
          <a:p>
            <a:pPr marL="0" indent="0" eaLnBrk="1" fontAlgn="auto" hangingPunct="1">
              <a:spcAft>
                <a:spcPts val="0"/>
              </a:spcAft>
              <a:buNone/>
              <a:defRPr/>
            </a:pPr>
            <a:r>
              <a:rPr lang="en-US" sz="1400" dirty="0"/>
              <a:t>      when: </a:t>
            </a:r>
            <a:r>
              <a:rPr lang="en-US" sz="1400" dirty="0" err="1"/>
              <a:t>ansible_distribution</a:t>
            </a:r>
            <a:r>
              <a:rPr lang="en-US" sz="1400" dirty="0"/>
              <a:t> == "RedHat" and </a:t>
            </a:r>
            <a:r>
              <a:rPr lang="en-US" sz="1400" dirty="0" err="1"/>
              <a:t>ansible_distribution_major_version</a:t>
            </a:r>
            <a:r>
              <a:rPr lang="en-US" sz="1400" dirty="0"/>
              <a:t> == '7'</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14201572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39634" y="1166092"/>
            <a:ext cx="205652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Prerequisites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1257123" y="1858743"/>
            <a:ext cx="5524677" cy="713007"/>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marL="171450" indent="-171450">
              <a:buFont typeface="Wingdings" panose="05000000000000000000" pitchFamily="2" charset="2"/>
              <a:buChar char="§"/>
              <a:defRPr/>
            </a:pPr>
            <a:r>
              <a:rPr lang="en-US" sz="1200" b="1" dirty="0"/>
              <a:t>PC or Laptop with internet Connection</a:t>
            </a:r>
            <a:endParaRPr lang="en-IN" sz="1200" b="1" dirty="0"/>
          </a:p>
        </p:txBody>
      </p:sp>
      <p:sp>
        <p:nvSpPr>
          <p:cNvPr id="15" name="Hexagon 14">
            <a:extLst>
              <a:ext uri="{FF2B5EF4-FFF2-40B4-BE49-F238E27FC236}">
                <a16:creationId xmlns:a16="http://schemas.microsoft.com/office/drawing/2014/main" id="{E89CA757-C906-47B9-8A87-8D1CB41630FA}"/>
              </a:ext>
            </a:extLst>
          </p:cNvPr>
          <p:cNvSpPr/>
          <p:nvPr/>
        </p:nvSpPr>
        <p:spPr>
          <a:xfrm>
            <a:off x="1255874" y="2751538"/>
            <a:ext cx="552467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RHEL6,7,8 or CentOS, VMware Workstation &amp; Oracle VirtualBox</a:t>
            </a:r>
          </a:p>
        </p:txBody>
      </p:sp>
      <p:sp>
        <p:nvSpPr>
          <p:cNvPr id="13" name="Hexagon 12">
            <a:extLst>
              <a:ext uri="{FF2B5EF4-FFF2-40B4-BE49-F238E27FC236}">
                <a16:creationId xmlns:a16="http://schemas.microsoft.com/office/drawing/2014/main" id="{B10CC0ED-9563-4F81-A2D5-428170EF0497}"/>
              </a:ext>
            </a:extLst>
          </p:cNvPr>
          <p:cNvSpPr/>
          <p:nvPr/>
        </p:nvSpPr>
        <p:spPr>
          <a:xfrm>
            <a:off x="1311391" y="3695531"/>
            <a:ext cx="5524677" cy="617883"/>
          </a:xfrm>
          <a:prstGeom prst="hexagon">
            <a:avLst/>
          </a:prstGeom>
        </p:spPr>
        <p:style>
          <a:lnRef idx="3">
            <a:schemeClr val="lt1"/>
          </a:lnRef>
          <a:fillRef idx="1">
            <a:schemeClr val="accent5"/>
          </a:fillRef>
          <a:effectRef idx="1">
            <a:schemeClr val="accent5"/>
          </a:effectRef>
          <a:fontRef idx="minor">
            <a:schemeClr val="lt1"/>
          </a:fontRef>
        </p:style>
        <p:txBody>
          <a:bodyPr anchor="ctr"/>
          <a:lstStyle/>
          <a:p>
            <a:pPr marL="171450" indent="-171450">
              <a:buFont typeface="Wingdings" panose="05000000000000000000" pitchFamily="2" charset="2"/>
              <a:buChar char="§"/>
            </a:pPr>
            <a:r>
              <a:rPr lang="en-US" sz="1200" b="1" dirty="0"/>
              <a:t>Red Hat Certified System Administrator (RHCSA) Certification or equivalent experience.</a:t>
            </a:r>
          </a:p>
        </p:txBody>
      </p:sp>
    </p:spTree>
    <p:extLst>
      <p:ext uri="{BB962C8B-B14F-4D97-AF65-F5344CB8AC3E}">
        <p14:creationId xmlns:p14="http://schemas.microsoft.com/office/powerpoint/2010/main" val="28637455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
              <a:defRPr/>
            </a:pPr>
            <a:r>
              <a:rPr lang="en-US" sz="1400" dirty="0"/>
              <a:t>Modules are programs that Ansible uses to perform operations on managed hosts. They are ready-to-use tools designed to perform specific operations. Modules can be executed from the ansible command line or used in playbooks to execute tasks. When run, modules are copied to the managed host and executed there.</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dirty="0"/>
              <a:t>Ansible comes packaged with over 500 modules available for use. These prepackaged modules can be used to perform a wide range of tasks, such as cloud, user, package, and service management.</a:t>
            </a:r>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ü"/>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154295959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sz="1400" b="1" dirty="0"/>
              <a:t>There are three types of Ansible modules:</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
              <a:defRPr/>
            </a:pPr>
            <a:r>
              <a:rPr lang="en-US" sz="1300" dirty="0"/>
              <a:t>Core modules are included with Ansible and are written and maintained by the Ansible development team. Core modules are the most important modules and are used for common administration tasks.</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r>
              <a:rPr lang="en-US" sz="1300" dirty="0"/>
              <a:t>Extras modules are currently included with Ansible but may be promoted to core or shipped separately in the future. They are generally not maintained by the Ansible team but by the community. Typically, these modules implement features for managing newer technologies such as OpenStack.</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r>
              <a:rPr lang="en-US" sz="1300" dirty="0"/>
              <a:t>Custom modules are modules developed by end users and not shipped by Ansible. If a module does not already exist for a task, an administrator can write a new module to implement it.</a:t>
            </a:r>
          </a:p>
          <a:p>
            <a:pPr eaLnBrk="1" fontAlgn="auto" hangingPunct="1">
              <a:spcAft>
                <a:spcPts val="0"/>
              </a:spcAft>
              <a:buFont typeface="Wingdings" panose="05000000000000000000" pitchFamily="2" charset="2"/>
              <a:buChar char="§"/>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47173129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8" end="8"/>
                                            </p:txEl>
                                          </p:spTgt>
                                        </p:tgtEl>
                                        <p:attrNameLst>
                                          <p:attrName>style.visibility</p:attrName>
                                        </p:attrNameLst>
                                      </p:cBhvr>
                                      <p:to>
                                        <p:strVal val="visible"/>
                                      </p:to>
                                    </p:set>
                                    <p:animEffect transition="in" filter="fade">
                                      <p:cBhvr>
                                        <p:cTn id="21" dur="1000"/>
                                        <p:tgtEl>
                                          <p:spTgt spid="3077">
                                            <p:txEl>
                                              <p:pRg st="8" end="8"/>
                                            </p:txEl>
                                          </p:spTgt>
                                        </p:tgtEl>
                                      </p:cBhvr>
                                    </p:animEffect>
                                    <p:anim calcmode="lin" valueType="num">
                                      <p:cBhvr>
                                        <p:cTn id="22"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sz="1400" dirty="0"/>
              <a:t>Core and Extras modules are always available. Ansible looks for custom modules on the control node in directories defined by the $ANSIBLE_LIBRARY environment variable</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b="1" dirty="0"/>
              <a:t>#library        = /</a:t>
            </a:r>
            <a:r>
              <a:rPr lang="en-US" sz="1400" b="1" dirty="0" err="1"/>
              <a:t>usr</a:t>
            </a:r>
            <a:r>
              <a:rPr lang="en-US" sz="1400" b="1" dirty="0"/>
              <a:t>/share/</a:t>
            </a:r>
            <a:r>
              <a:rPr lang="en-US" sz="1400" b="1" dirty="0" err="1"/>
              <a:t>my_modules</a:t>
            </a:r>
            <a:r>
              <a:rPr lang="en-US" sz="1400" b="1" dirty="0"/>
              <a:t>/</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altLang="en-US" sz="1400" dirty="0"/>
              <a:t>On Red Hat Enterprise Linux 7,8 systems, modules are installed in the below location:</a:t>
            </a:r>
          </a:p>
          <a:p>
            <a:pPr marL="0" indent="0" eaLnBrk="1" fontAlgn="auto" hangingPunct="1">
              <a:spcAft>
                <a:spcPts val="0"/>
              </a:spcAft>
              <a:buFont typeface="Wingdings" panose="05000000000000000000" pitchFamily="2" charset="2"/>
              <a:buNone/>
              <a:defRPr/>
            </a:pPr>
            <a:endParaRPr lang="en-US" altLang="en-US" sz="1400" dirty="0"/>
          </a:p>
          <a:p>
            <a:pPr eaLnBrk="1" fontAlgn="auto" hangingPunct="1">
              <a:spcAft>
                <a:spcPts val="0"/>
              </a:spcAft>
              <a:buFont typeface="Wingdings" panose="05000000000000000000" pitchFamily="2" charset="2"/>
              <a:buChar char="§"/>
              <a:defRPr/>
            </a:pPr>
            <a:r>
              <a:rPr lang="en-US" altLang="en-US" sz="1400" b="1" dirty="0"/>
              <a:t>/</a:t>
            </a:r>
            <a:r>
              <a:rPr lang="en-US" altLang="en-US" sz="1400" b="1" dirty="0" err="1"/>
              <a:t>usr</a:t>
            </a:r>
            <a:r>
              <a:rPr lang="en-US" altLang="en-US" sz="1400" b="1" dirty="0"/>
              <a:t>/lib/</a:t>
            </a:r>
            <a:r>
              <a:rPr lang="en-US" altLang="en-US" sz="1400" b="1" dirty="0" err="1"/>
              <a:t>pythonx.x</a:t>
            </a:r>
            <a:r>
              <a:rPr lang="en-US" altLang="en-US" sz="1400" b="1" dirty="0"/>
              <a:t>/site-packages/ansible/modules directory.</a:t>
            </a:r>
          </a:p>
          <a:p>
            <a:pPr marL="0" indent="0" eaLnBrk="1" fontAlgn="auto" hangingPunct="1">
              <a:spcAft>
                <a:spcPts val="0"/>
              </a:spcAft>
              <a:buFont typeface="Wingdings" panose="05000000000000000000" pitchFamily="2" charset="2"/>
              <a:buNone/>
              <a:defRPr/>
            </a:pPr>
            <a:endParaRPr lang="en-US" altLang="en-US" sz="1600"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12364030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ü"/>
              <a:defRPr/>
            </a:pPr>
            <a:r>
              <a:rPr lang="en-US" sz="1400" b="1" dirty="0"/>
              <a:t>Module categories</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dirty="0"/>
              <a:t>For better organization and management, Ansible modules are grouped into the following functional categories.</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200" b="1" dirty="0"/>
              <a:t>Module categories</a:t>
            </a:r>
          </a:p>
          <a:p>
            <a:pPr marL="0" indent="0" eaLnBrk="1" fontAlgn="auto" hangingPunct="1">
              <a:spcAft>
                <a:spcPts val="0"/>
              </a:spcAft>
              <a:buNone/>
              <a:defRPr/>
            </a:pPr>
            <a:endParaRPr lang="en-US" sz="900" b="1" dirty="0"/>
          </a:p>
          <a:p>
            <a:pPr marL="0" indent="0" eaLnBrk="1" fontAlgn="auto" hangingPunct="1">
              <a:spcAft>
                <a:spcPts val="0"/>
              </a:spcAft>
              <a:buNone/>
              <a:defRPr/>
            </a:pPr>
            <a:r>
              <a:rPr lang="en-US" sz="900" b="1" dirty="0"/>
              <a:t>• Cloud              	• Files	   	  	• Notification</a:t>
            </a:r>
          </a:p>
          <a:p>
            <a:pPr marL="0" indent="0" eaLnBrk="1" fontAlgn="auto" hangingPunct="1">
              <a:spcAft>
                <a:spcPts val="0"/>
              </a:spcAft>
              <a:buNone/>
              <a:defRPr/>
            </a:pPr>
            <a:r>
              <a:rPr lang="en-US" sz="900" b="1" dirty="0"/>
              <a:t>• Packaging       	• Source Control  	  	• System</a:t>
            </a:r>
          </a:p>
          <a:p>
            <a:pPr marL="0" indent="0" eaLnBrk="1" fontAlgn="auto" hangingPunct="1">
              <a:spcAft>
                <a:spcPts val="0"/>
              </a:spcAft>
              <a:buNone/>
              <a:defRPr/>
            </a:pPr>
            <a:r>
              <a:rPr lang="en-US" sz="900" b="1" dirty="0"/>
              <a:t>• Utilities          	• Web Infrastructure    		• Windows</a:t>
            </a:r>
          </a:p>
          <a:p>
            <a:pPr marL="0" indent="0" eaLnBrk="1" fontAlgn="auto" hangingPunct="1">
              <a:spcAft>
                <a:spcPts val="0"/>
              </a:spcAft>
              <a:buNone/>
              <a:defRPr/>
            </a:pPr>
            <a:r>
              <a:rPr lang="en-US" sz="900" b="1" dirty="0"/>
              <a:t>• Clustering       	• Inventory 			• Messaging  	• Monitoring</a:t>
            </a:r>
          </a:p>
          <a:p>
            <a:pPr marL="0" indent="0" eaLnBrk="1" fontAlgn="auto" hangingPunct="1">
              <a:spcAft>
                <a:spcPts val="0"/>
              </a:spcAft>
              <a:buNone/>
              <a:defRPr/>
            </a:pPr>
            <a:r>
              <a:rPr lang="en-US" sz="900" b="1" dirty="0"/>
              <a:t>• Network          	• Commands  		• Database</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3651789243"/>
      </p:ext>
    </p:extLst>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1657826"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Modules</a:t>
            </a:r>
          </a:p>
        </p:txBody>
      </p:sp>
    </p:spTree>
    <p:extLst>
      <p:ext uri="{BB962C8B-B14F-4D97-AF65-F5344CB8AC3E}">
        <p14:creationId xmlns:p14="http://schemas.microsoft.com/office/powerpoint/2010/main" val="1700371481"/>
      </p:ext>
    </p:extLst>
  </p:cSld>
  <p:clrMapOvr>
    <a:masterClrMapping/>
  </p:clrMapOvr>
  <p:transition spd="slow">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900" b="1" dirty="0"/>
          </a:p>
          <a:p>
            <a:pPr eaLnBrk="1" fontAlgn="auto" hangingPunct="1">
              <a:spcAft>
                <a:spcPts val="0"/>
              </a:spcAft>
              <a:buFont typeface="Wingdings" panose="05000000000000000000" pitchFamily="2" charset="2"/>
              <a:buChar char="ü"/>
              <a:defRPr/>
            </a:pPr>
            <a:r>
              <a:rPr lang="en-US" sz="1400" b="1" dirty="0"/>
              <a:t>Writing a playbook</a:t>
            </a:r>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r>
              <a:rPr lang="en-US" sz="1200" dirty="0"/>
              <a:t>If multiple tasks are desired, the same syntax is repeated for each task.</a:t>
            </a:r>
            <a:endParaRPr lang="en-US" sz="1000" dirty="0"/>
          </a:p>
          <a:p>
            <a:pPr marL="0" indent="0" eaLnBrk="1" fontAlgn="auto" hangingPunct="1">
              <a:spcAft>
                <a:spcPts val="0"/>
              </a:spcAft>
              <a:buNone/>
              <a:defRPr/>
            </a:pPr>
            <a:endParaRPr lang="en-US" sz="1000" dirty="0"/>
          </a:p>
          <a:p>
            <a:pPr marL="0" indent="0" eaLnBrk="1" fontAlgn="auto" hangingPunct="1">
              <a:spcAft>
                <a:spcPts val="0"/>
              </a:spcAft>
              <a:buNone/>
              <a:defRPr/>
            </a:pPr>
            <a:r>
              <a:rPr lang="en-US" sz="1000" dirty="0"/>
              <a:t>tasks:</a:t>
            </a:r>
          </a:p>
          <a:p>
            <a:pPr marL="0" indent="0" eaLnBrk="1" fontAlgn="auto" hangingPunct="1">
              <a:spcAft>
                <a:spcPts val="0"/>
              </a:spcAft>
              <a:buNone/>
              <a:defRPr/>
            </a:pPr>
            <a:r>
              <a:rPr lang="en-US" sz="1000" dirty="0"/>
              <a:t>- name: first task</a:t>
            </a:r>
          </a:p>
          <a:p>
            <a:pPr marL="0" indent="0" eaLnBrk="1" fontAlgn="auto" hangingPunct="1">
              <a:spcAft>
                <a:spcPts val="0"/>
              </a:spcAft>
              <a:buNone/>
              <a:defRPr/>
            </a:pPr>
            <a:r>
              <a:rPr lang="en-US" sz="1000" dirty="0"/>
              <a:t>  service: name=httpd enabled=true</a:t>
            </a:r>
          </a:p>
          <a:p>
            <a:pPr marL="0" indent="0" eaLnBrk="1" fontAlgn="auto" hangingPunct="1">
              <a:spcAft>
                <a:spcPts val="0"/>
              </a:spcAft>
              <a:buNone/>
              <a:defRPr/>
            </a:pPr>
            <a:r>
              <a:rPr lang="en-US" sz="1000" dirty="0"/>
              <a:t>- name: second task</a:t>
            </a:r>
          </a:p>
          <a:p>
            <a:pPr marL="0" indent="0" eaLnBrk="1" fontAlgn="auto" hangingPunct="1">
              <a:spcAft>
                <a:spcPts val="0"/>
              </a:spcAft>
              <a:buNone/>
              <a:defRPr/>
            </a:pPr>
            <a:r>
              <a:rPr lang="en-US" sz="1000" dirty="0"/>
              <a:t>  service: name=</a:t>
            </a:r>
            <a:r>
              <a:rPr lang="en-US" sz="1000" dirty="0" err="1"/>
              <a:t>sshd</a:t>
            </a:r>
            <a:r>
              <a:rPr lang="en-US" sz="1000" dirty="0"/>
              <a:t> enabled=true</a:t>
            </a:r>
          </a:p>
          <a:p>
            <a:pPr marL="0" indent="0" eaLnBrk="1" fontAlgn="auto" hangingPunct="1">
              <a:spcAft>
                <a:spcPts val="0"/>
              </a:spcAft>
              <a:buNone/>
              <a:defRPr/>
            </a:pPr>
            <a:r>
              <a:rPr lang="en-US" sz="1000" dirty="0"/>
              <a:t>...output omitted...</a:t>
            </a:r>
          </a:p>
          <a:p>
            <a:pPr marL="0" indent="0" eaLnBrk="1" fontAlgn="auto" hangingPunct="1">
              <a:spcAft>
                <a:spcPts val="0"/>
              </a:spcAft>
              <a:buNone/>
              <a:defRPr/>
            </a:pPr>
            <a:r>
              <a:rPr lang="en-US" sz="1000" dirty="0"/>
              <a:t>- name: last task</a:t>
            </a:r>
          </a:p>
          <a:p>
            <a:pPr marL="0" indent="0" eaLnBrk="1" fontAlgn="auto" hangingPunct="1">
              <a:spcAft>
                <a:spcPts val="0"/>
              </a:spcAft>
              <a:buNone/>
              <a:defRPr/>
            </a:pPr>
            <a:r>
              <a:rPr lang="en-US" sz="1000" dirty="0"/>
              <a:t>  service: name=</a:t>
            </a:r>
            <a:r>
              <a:rPr lang="en-US" sz="1000" dirty="0" err="1"/>
              <a:t>sshd</a:t>
            </a:r>
            <a:r>
              <a:rPr lang="en-US" sz="1000" dirty="0"/>
              <a:t> enabled=true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37200143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6" end="6"/>
                                            </p:txEl>
                                          </p:spTgt>
                                        </p:tgtEl>
                                        <p:attrNameLst>
                                          <p:attrName>style.visibility</p:attrName>
                                        </p:attrNameLst>
                                      </p:cBhvr>
                                      <p:to>
                                        <p:strVal val="visible"/>
                                      </p:to>
                                    </p:set>
                                    <p:animEffect transition="in" filter="fade">
                                      <p:cBhvr>
                                        <p:cTn id="7" dur="1000"/>
                                        <p:tgtEl>
                                          <p:spTgt spid="3077">
                                            <p:txEl>
                                              <p:pRg st="6" end="6"/>
                                            </p:txEl>
                                          </p:spTgt>
                                        </p:tgtEl>
                                      </p:cBhvr>
                                    </p:animEffect>
                                    <p:anim calcmode="lin" valueType="num">
                                      <p:cBhvr>
                                        <p:cTn id="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8" end="8"/>
                                            </p:txEl>
                                          </p:spTgt>
                                        </p:tgtEl>
                                        <p:attrNameLst>
                                          <p:attrName>style.visibility</p:attrName>
                                        </p:attrNameLst>
                                      </p:cBhvr>
                                      <p:to>
                                        <p:strVal val="visible"/>
                                      </p:to>
                                    </p:set>
                                    <p:animEffect transition="in" filter="fade">
                                      <p:cBhvr>
                                        <p:cTn id="12" dur="1000"/>
                                        <p:tgtEl>
                                          <p:spTgt spid="3077">
                                            <p:txEl>
                                              <p:pRg st="8" end="8"/>
                                            </p:txEl>
                                          </p:spTgt>
                                        </p:tgtEl>
                                      </p:cBhvr>
                                    </p:animEffect>
                                    <p:anim calcmode="lin" valueType="num">
                                      <p:cBhvr>
                                        <p:cTn id="1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9" end="9"/>
                                            </p:txEl>
                                          </p:spTgt>
                                        </p:tgtEl>
                                        <p:attrNameLst>
                                          <p:attrName>style.visibility</p:attrName>
                                        </p:attrNameLst>
                                      </p:cBhvr>
                                      <p:to>
                                        <p:strVal val="visible"/>
                                      </p:to>
                                    </p:set>
                                    <p:animEffect transition="in" filter="fade">
                                      <p:cBhvr>
                                        <p:cTn id="17" dur="1000"/>
                                        <p:tgtEl>
                                          <p:spTgt spid="3077">
                                            <p:txEl>
                                              <p:pRg st="9" end="9"/>
                                            </p:txEl>
                                          </p:spTgt>
                                        </p:tgtEl>
                                      </p:cBhvr>
                                    </p:animEffect>
                                    <p:anim calcmode="lin" valueType="num">
                                      <p:cBhvr>
                                        <p:cTn id="1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10" end="10"/>
                                            </p:txEl>
                                          </p:spTgt>
                                        </p:tgtEl>
                                        <p:attrNameLst>
                                          <p:attrName>style.visibility</p:attrName>
                                        </p:attrNameLst>
                                      </p:cBhvr>
                                      <p:to>
                                        <p:strVal val="visible"/>
                                      </p:to>
                                    </p:set>
                                    <p:animEffect transition="in" filter="fade">
                                      <p:cBhvr>
                                        <p:cTn id="22" dur="1000"/>
                                        <p:tgtEl>
                                          <p:spTgt spid="3077">
                                            <p:txEl>
                                              <p:pRg st="10" end="10"/>
                                            </p:txEl>
                                          </p:spTgt>
                                        </p:tgtEl>
                                      </p:cBhvr>
                                    </p:animEffect>
                                    <p:anim calcmode="lin" valueType="num">
                                      <p:cBhvr>
                                        <p:cTn id="2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11" end="11"/>
                                            </p:txEl>
                                          </p:spTgt>
                                        </p:tgtEl>
                                        <p:attrNameLst>
                                          <p:attrName>style.visibility</p:attrName>
                                        </p:attrNameLst>
                                      </p:cBhvr>
                                      <p:to>
                                        <p:strVal val="visible"/>
                                      </p:to>
                                    </p:set>
                                    <p:animEffect transition="in" filter="fade">
                                      <p:cBhvr>
                                        <p:cTn id="27" dur="1000"/>
                                        <p:tgtEl>
                                          <p:spTgt spid="3077">
                                            <p:txEl>
                                              <p:pRg st="11" end="11"/>
                                            </p:txEl>
                                          </p:spTgt>
                                        </p:tgtEl>
                                      </p:cBhvr>
                                    </p:animEffect>
                                    <p:anim calcmode="lin" valueType="num">
                                      <p:cBhvr>
                                        <p:cTn id="2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2" end="12"/>
                                            </p:txEl>
                                          </p:spTgt>
                                        </p:tgtEl>
                                        <p:attrNameLst>
                                          <p:attrName>style.visibility</p:attrName>
                                        </p:attrNameLst>
                                      </p:cBhvr>
                                      <p:to>
                                        <p:strVal val="visible"/>
                                      </p:to>
                                    </p:set>
                                    <p:animEffect transition="in" filter="fade">
                                      <p:cBhvr>
                                        <p:cTn id="32" dur="1000"/>
                                        <p:tgtEl>
                                          <p:spTgt spid="3077">
                                            <p:txEl>
                                              <p:pRg st="12" end="12"/>
                                            </p:txEl>
                                          </p:spTgt>
                                        </p:tgtEl>
                                      </p:cBhvr>
                                    </p:animEffect>
                                    <p:anim calcmode="lin" valueType="num">
                                      <p:cBhvr>
                                        <p:cTn id="3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2" end="1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3" end="13"/>
                                            </p:txEl>
                                          </p:spTgt>
                                        </p:tgtEl>
                                        <p:attrNameLst>
                                          <p:attrName>style.visibility</p:attrName>
                                        </p:attrNameLst>
                                      </p:cBhvr>
                                      <p:to>
                                        <p:strVal val="visible"/>
                                      </p:to>
                                    </p:set>
                                    <p:animEffect transition="in" filter="fade">
                                      <p:cBhvr>
                                        <p:cTn id="37" dur="1000"/>
                                        <p:tgtEl>
                                          <p:spTgt spid="3077">
                                            <p:txEl>
                                              <p:pRg st="13" end="13"/>
                                            </p:txEl>
                                          </p:spTgt>
                                        </p:tgtEl>
                                      </p:cBhvr>
                                    </p:animEffect>
                                    <p:anim calcmode="lin" valueType="num">
                                      <p:cBhvr>
                                        <p:cTn id="38" dur="10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3" end="1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4" end="14"/>
                                            </p:txEl>
                                          </p:spTgt>
                                        </p:tgtEl>
                                        <p:attrNameLst>
                                          <p:attrName>style.visibility</p:attrName>
                                        </p:attrNameLst>
                                      </p:cBhvr>
                                      <p:to>
                                        <p:strVal val="visible"/>
                                      </p:to>
                                    </p:set>
                                    <p:animEffect transition="in" filter="fade">
                                      <p:cBhvr>
                                        <p:cTn id="42" dur="1000"/>
                                        <p:tgtEl>
                                          <p:spTgt spid="3077">
                                            <p:txEl>
                                              <p:pRg st="14" end="14"/>
                                            </p:txEl>
                                          </p:spTgt>
                                        </p:tgtEl>
                                      </p:cBhvr>
                                    </p:animEffect>
                                    <p:anim calcmode="lin" valueType="num">
                                      <p:cBhvr>
                                        <p:cTn id="43" dur="1000" fill="hold"/>
                                        <p:tgtEl>
                                          <p:spTgt spid="3077">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4" end="14"/>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5" end="15"/>
                                            </p:txEl>
                                          </p:spTgt>
                                        </p:tgtEl>
                                        <p:attrNameLst>
                                          <p:attrName>style.visibility</p:attrName>
                                        </p:attrNameLst>
                                      </p:cBhvr>
                                      <p:to>
                                        <p:strVal val="visible"/>
                                      </p:to>
                                    </p:set>
                                    <p:animEffect transition="in" filter="fade">
                                      <p:cBhvr>
                                        <p:cTn id="47" dur="1000"/>
                                        <p:tgtEl>
                                          <p:spTgt spid="3077">
                                            <p:txEl>
                                              <p:pRg st="15" end="15"/>
                                            </p:txEl>
                                          </p:spTgt>
                                        </p:tgtEl>
                                      </p:cBhvr>
                                    </p:animEffect>
                                    <p:anim calcmode="lin" valueType="num">
                                      <p:cBhvr>
                                        <p:cTn id="48" dur="1000" fill="hold"/>
                                        <p:tgtEl>
                                          <p:spTgt spid="3077">
                                            <p:txEl>
                                              <p:pRg st="15" end="15"/>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400" b="1" dirty="0"/>
              <a:t>Important</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q"/>
              <a:defRPr/>
            </a:pPr>
            <a:r>
              <a:rPr lang="en-US" sz="1200" dirty="0"/>
              <a:t>When possible, try to avoid the command, shell, and raw modules in playbooks because these take arbitrary commands, it is very easy to write non-idempotent playbooks with these modules.</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q"/>
              <a:defRPr/>
            </a:pPr>
            <a:r>
              <a:rPr lang="en-US" sz="1200" dirty="0"/>
              <a:t>For example, this task using the shell module is not idempotent. Every time the play is run, it will rewrite /</a:t>
            </a:r>
            <a:r>
              <a:rPr lang="en-US" sz="1200" dirty="0" err="1"/>
              <a:t>etc</a:t>
            </a:r>
            <a:r>
              <a:rPr lang="en-US" sz="1200" dirty="0"/>
              <a:t>/</a:t>
            </a:r>
            <a:r>
              <a:rPr lang="en-US" sz="1200" dirty="0" err="1"/>
              <a:t>resolv.conf</a:t>
            </a:r>
            <a:r>
              <a:rPr lang="en-US" sz="1200" dirty="0"/>
              <a:t> even if it already consists of the line "nameserver 192.0.2.1".</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name: Non-idempotent approach with shell module</a:t>
            </a:r>
          </a:p>
          <a:p>
            <a:pPr marL="0" indent="0" eaLnBrk="1" fontAlgn="auto" hangingPunct="1">
              <a:spcAft>
                <a:spcPts val="0"/>
              </a:spcAft>
              <a:buNone/>
              <a:defRPr/>
            </a:pPr>
            <a:r>
              <a:rPr lang="en-US" sz="1200" dirty="0"/>
              <a:t>  shell: echo "nameserver 192.0.2.1" &gt; /</a:t>
            </a:r>
            <a:r>
              <a:rPr lang="en-US" sz="1200" dirty="0" err="1"/>
              <a:t>etc</a:t>
            </a:r>
            <a:r>
              <a:rPr lang="en-US" sz="1200" dirty="0"/>
              <a:t>/</a:t>
            </a:r>
            <a:r>
              <a:rPr lang="en-US" sz="1200" dirty="0" err="1"/>
              <a:t>resolv.conf</a:t>
            </a: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203836741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7" end="7"/>
                                            </p:txEl>
                                          </p:spTgt>
                                        </p:tgtEl>
                                        <p:attrNameLst>
                                          <p:attrName>style.visibility</p:attrName>
                                        </p:attrNameLst>
                                      </p:cBhvr>
                                      <p:to>
                                        <p:strVal val="visible"/>
                                      </p:to>
                                    </p:set>
                                    <p:animEffect transition="in" filter="fade">
                                      <p:cBhvr>
                                        <p:cTn id="14" dur="1000"/>
                                        <p:tgtEl>
                                          <p:spTgt spid="3077">
                                            <p:txEl>
                                              <p:pRg st="7" end="7"/>
                                            </p:txEl>
                                          </p:spTgt>
                                        </p:tgtEl>
                                      </p:cBhvr>
                                    </p:animEffect>
                                    <p:anim calcmode="lin" valueType="num">
                                      <p:cBhvr>
                                        <p:cTn id="1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9" end="9"/>
                                            </p:txEl>
                                          </p:spTgt>
                                        </p:tgtEl>
                                        <p:attrNameLst>
                                          <p:attrName>style.visibility</p:attrName>
                                        </p:attrNameLst>
                                      </p:cBhvr>
                                      <p:to>
                                        <p:strVal val="visible"/>
                                      </p:to>
                                    </p:set>
                                    <p:animEffect transition="in" filter="fade">
                                      <p:cBhvr>
                                        <p:cTn id="21" dur="1000"/>
                                        <p:tgtEl>
                                          <p:spTgt spid="3077">
                                            <p:txEl>
                                              <p:pRg st="9" end="9"/>
                                            </p:txEl>
                                          </p:spTgt>
                                        </p:tgtEl>
                                      </p:cBhvr>
                                    </p:animEffect>
                                    <p:anim calcmode="lin" valueType="num">
                                      <p:cBhvr>
                                        <p:cTn id="2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10" end="10"/>
                                            </p:txEl>
                                          </p:spTgt>
                                        </p:tgtEl>
                                        <p:attrNameLst>
                                          <p:attrName>style.visibility</p:attrName>
                                        </p:attrNameLst>
                                      </p:cBhvr>
                                      <p:to>
                                        <p:strVal val="visible"/>
                                      </p:to>
                                    </p:set>
                                    <p:animEffect transition="in" filter="fade">
                                      <p:cBhvr>
                                        <p:cTn id="26" dur="1000"/>
                                        <p:tgtEl>
                                          <p:spTgt spid="3077">
                                            <p:txEl>
                                              <p:pRg st="10" end="10"/>
                                            </p:txEl>
                                          </p:spTgt>
                                        </p:tgtEl>
                                      </p:cBhvr>
                                    </p:animEffect>
                                    <p:anim calcmode="lin" valueType="num">
                                      <p:cBhvr>
                                        <p:cTn id="2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200" dirty="0"/>
              <a:t>The following example will not rewrite the file /</a:t>
            </a:r>
            <a:r>
              <a:rPr lang="en-US" sz="1200" dirty="0" err="1"/>
              <a:t>etc</a:t>
            </a:r>
            <a:r>
              <a:rPr lang="en-US" sz="1200" dirty="0"/>
              <a:t>/</a:t>
            </a:r>
            <a:r>
              <a:rPr lang="en-US" sz="1200" dirty="0" err="1"/>
              <a:t>resolv.conf</a:t>
            </a:r>
            <a:r>
              <a:rPr lang="en-US" sz="1200" dirty="0"/>
              <a:t> if it already consists of the right content:</a:t>
            </a:r>
          </a:p>
          <a:p>
            <a:pPr marL="0" indent="0" eaLnBrk="1" fontAlgn="auto" hangingPunct="1">
              <a:spcAft>
                <a:spcPts val="0"/>
              </a:spcAft>
              <a:buNone/>
              <a:defRPr/>
            </a:pPr>
            <a:r>
              <a:rPr lang="en-US" sz="1200" dirty="0"/>
              <a:t>- name: Idempotent approach with copy module</a:t>
            </a:r>
          </a:p>
          <a:p>
            <a:pPr marL="0" indent="0" eaLnBrk="1" fontAlgn="auto" hangingPunct="1">
              <a:spcAft>
                <a:spcPts val="0"/>
              </a:spcAft>
              <a:buNone/>
              <a:defRPr/>
            </a:pPr>
            <a:r>
              <a:rPr lang="en-US" sz="1200" dirty="0"/>
              <a:t>  copy:</a:t>
            </a:r>
          </a:p>
          <a:p>
            <a:pPr marL="0" indent="0" eaLnBrk="1" fontAlgn="auto" hangingPunct="1">
              <a:spcAft>
                <a:spcPts val="0"/>
              </a:spcAft>
              <a:buNone/>
              <a:defRPr/>
            </a:pPr>
            <a:r>
              <a:rPr lang="en-US" sz="1200" dirty="0"/>
              <a:t>    </a:t>
            </a:r>
            <a:r>
              <a:rPr lang="en-US" sz="1200" dirty="0" err="1"/>
              <a:t>dest</a:t>
            </a:r>
            <a:r>
              <a:rPr lang="en-US" sz="1200" dirty="0"/>
              <a:t>: /</a:t>
            </a:r>
            <a:r>
              <a:rPr lang="en-US" sz="1200" dirty="0" err="1"/>
              <a:t>etc</a:t>
            </a:r>
            <a:r>
              <a:rPr lang="en-US" sz="1200" dirty="0"/>
              <a:t>/</a:t>
            </a:r>
            <a:r>
              <a:rPr lang="en-US" sz="1200" dirty="0" err="1"/>
              <a:t>resolv.conf</a:t>
            </a:r>
            <a:endParaRPr lang="en-US" sz="1200" dirty="0"/>
          </a:p>
          <a:p>
            <a:pPr marL="0" indent="0" eaLnBrk="1" fontAlgn="auto" hangingPunct="1">
              <a:spcAft>
                <a:spcPts val="0"/>
              </a:spcAft>
              <a:buNone/>
              <a:defRPr/>
            </a:pPr>
            <a:r>
              <a:rPr lang="en-US" sz="1200" dirty="0"/>
              <a:t>    content: "nameserver 192.0.2.1\n"</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r>
              <a:rPr lang="en-US" sz="1200" dirty="0"/>
              <a:t>The copy module is special-purpose and can easily test to see if the state has already been met, and if it has will make no changes.</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r>
              <a:rPr lang="en-US" sz="1200" dirty="0"/>
              <a:t>Idempotent playbooks can be run repeatedly to ensure systems are in a particular state without disrupting those systems if they already are.</a:t>
            </a:r>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4085233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077">
                                            <p:txEl>
                                              <p:pRg st="4" end="4"/>
                                            </p:txEl>
                                          </p:spTgt>
                                        </p:tgtEl>
                                        <p:attrNameLst>
                                          <p:attrName>style.visibility</p:attrName>
                                        </p:attrNameLst>
                                      </p:cBhvr>
                                      <p:to>
                                        <p:strVal val="visible"/>
                                      </p:to>
                                    </p:set>
                                    <p:anim calcmode="lin" valueType="num">
                                      <p:cBhvr additive="base">
                                        <p:cTn id="1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077">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077">
                                            <p:txEl>
                                              <p:pRg st="5" end="5"/>
                                            </p:txEl>
                                          </p:spTgt>
                                        </p:tgtEl>
                                        <p:attrNameLst>
                                          <p:attrName>style.visibility</p:attrName>
                                        </p:attrNameLst>
                                      </p:cBhvr>
                                      <p:to>
                                        <p:strVal val="visible"/>
                                      </p:to>
                                    </p:set>
                                    <p:anim calcmode="lin" valueType="num">
                                      <p:cBhvr additive="base">
                                        <p:cTn id="18"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077">
                                            <p:txEl>
                                              <p:pRg st="6" end="6"/>
                                            </p:txEl>
                                          </p:spTgt>
                                        </p:tgtEl>
                                        <p:attrNameLst>
                                          <p:attrName>style.visibility</p:attrName>
                                        </p:attrNameLst>
                                      </p:cBhvr>
                                      <p:to>
                                        <p:strVal val="visible"/>
                                      </p:to>
                                    </p:set>
                                    <p:anim calcmode="lin" valueType="num">
                                      <p:cBhvr additive="base">
                                        <p:cTn id="22"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7">
                                            <p:txEl>
                                              <p:pRg st="6" end="6"/>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077">
                                            <p:txEl>
                                              <p:pRg st="7" end="7"/>
                                            </p:txEl>
                                          </p:spTgt>
                                        </p:tgtEl>
                                        <p:attrNameLst>
                                          <p:attrName>style.visibility</p:attrName>
                                        </p:attrNameLst>
                                      </p:cBhvr>
                                      <p:to>
                                        <p:strVal val="visible"/>
                                      </p:to>
                                    </p:set>
                                    <p:anim calcmode="lin" valueType="num">
                                      <p:cBhvr additive="base">
                                        <p:cTn id="26"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r>
              <a:rPr lang="en-US" sz="1200" dirty="0"/>
              <a:t>If multiple tasks are desired, the same syntax is repeated for each task.</a:t>
            </a:r>
          </a:p>
          <a:p>
            <a:pPr marL="0" indent="0" eaLnBrk="1" fontAlgn="auto" hangingPunct="1">
              <a:spcAft>
                <a:spcPts val="0"/>
              </a:spcAft>
              <a:buNone/>
              <a:defRPr/>
            </a:pPr>
            <a:endParaRPr lang="en-US" sz="1000" dirty="0"/>
          </a:p>
          <a:p>
            <a:pPr marL="0" indent="0" eaLnBrk="1" fontAlgn="auto" hangingPunct="1">
              <a:spcAft>
                <a:spcPts val="0"/>
              </a:spcAft>
              <a:buNone/>
              <a:defRPr/>
            </a:pPr>
            <a:r>
              <a:rPr lang="en-US" sz="1100" dirty="0"/>
              <a:t>tasks:</a:t>
            </a:r>
          </a:p>
          <a:p>
            <a:pPr marL="0" indent="0" eaLnBrk="1" fontAlgn="auto" hangingPunct="1">
              <a:spcAft>
                <a:spcPts val="0"/>
              </a:spcAft>
              <a:buNone/>
              <a:defRPr/>
            </a:pPr>
            <a:r>
              <a:rPr lang="en-US" sz="1100" dirty="0"/>
              <a:t>- name: first task</a:t>
            </a:r>
          </a:p>
          <a:p>
            <a:pPr marL="0" indent="0" eaLnBrk="1" fontAlgn="auto" hangingPunct="1">
              <a:spcAft>
                <a:spcPts val="0"/>
              </a:spcAft>
              <a:buNone/>
              <a:defRPr/>
            </a:pPr>
            <a:r>
              <a:rPr lang="en-US" sz="1100" dirty="0"/>
              <a:t>  service: name=httpd enabled=true</a:t>
            </a:r>
          </a:p>
          <a:p>
            <a:pPr marL="0" indent="0" eaLnBrk="1" fontAlgn="auto" hangingPunct="1">
              <a:spcAft>
                <a:spcPts val="0"/>
              </a:spcAft>
              <a:buNone/>
              <a:defRPr/>
            </a:pPr>
            <a:r>
              <a:rPr lang="en-US" sz="1100" dirty="0"/>
              <a:t>- name: second task</a:t>
            </a:r>
          </a:p>
          <a:p>
            <a:pPr marL="0" indent="0" eaLnBrk="1" fontAlgn="auto" hangingPunct="1">
              <a:spcAft>
                <a:spcPts val="0"/>
              </a:spcAft>
              <a:buNone/>
              <a:defRPr/>
            </a:pPr>
            <a:r>
              <a:rPr lang="en-US" sz="1100" dirty="0"/>
              <a:t>  service: name=</a:t>
            </a:r>
            <a:r>
              <a:rPr lang="en-US" sz="1100" dirty="0" err="1"/>
              <a:t>sshd</a:t>
            </a:r>
            <a:r>
              <a:rPr lang="en-US" sz="1100" dirty="0"/>
              <a:t> enabled=true</a:t>
            </a:r>
          </a:p>
          <a:p>
            <a:pPr marL="0" indent="0" eaLnBrk="1" fontAlgn="auto" hangingPunct="1">
              <a:spcAft>
                <a:spcPts val="0"/>
              </a:spcAft>
              <a:buNone/>
              <a:defRPr/>
            </a:pPr>
            <a:r>
              <a:rPr lang="en-US" sz="1100" dirty="0"/>
              <a:t>...output omitted...</a:t>
            </a:r>
          </a:p>
          <a:p>
            <a:pPr marL="0" indent="0" eaLnBrk="1" fontAlgn="auto" hangingPunct="1">
              <a:spcAft>
                <a:spcPts val="0"/>
              </a:spcAft>
              <a:buNone/>
              <a:defRPr/>
            </a:pPr>
            <a:r>
              <a:rPr lang="en-US" sz="1100" dirty="0"/>
              <a:t>- name: last task</a:t>
            </a:r>
          </a:p>
          <a:p>
            <a:pPr marL="0" indent="0" eaLnBrk="1" fontAlgn="auto" hangingPunct="1">
              <a:spcAft>
                <a:spcPts val="0"/>
              </a:spcAft>
              <a:buNone/>
              <a:defRPr/>
            </a:pPr>
            <a:r>
              <a:rPr lang="en-US" sz="1100" dirty="0"/>
              <a:t>  service: name=</a:t>
            </a:r>
            <a:r>
              <a:rPr lang="en-US" sz="1100" dirty="0" err="1"/>
              <a:t>sshd</a:t>
            </a:r>
            <a:r>
              <a:rPr lang="en-US" sz="1100" dirty="0"/>
              <a:t> enabled=true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188205804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animEffect transition="in" filter="fade">
                                      <p:cBhvr>
                                        <p:cTn id="12" dur="1000"/>
                                        <p:tgtEl>
                                          <p:spTgt spid="3077">
                                            <p:txEl>
                                              <p:pRg st="6" end="6"/>
                                            </p:txEl>
                                          </p:spTgt>
                                        </p:tgtEl>
                                      </p:cBhvr>
                                    </p:animEffect>
                                    <p:anim calcmode="lin" valueType="num">
                                      <p:cBhvr>
                                        <p:cTn id="13"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7" end="7"/>
                                            </p:txEl>
                                          </p:spTgt>
                                        </p:tgtEl>
                                        <p:attrNameLst>
                                          <p:attrName>style.visibility</p:attrName>
                                        </p:attrNameLst>
                                      </p:cBhvr>
                                      <p:to>
                                        <p:strVal val="visible"/>
                                      </p:to>
                                    </p:set>
                                    <p:animEffect transition="in" filter="fade">
                                      <p:cBhvr>
                                        <p:cTn id="17" dur="1000"/>
                                        <p:tgtEl>
                                          <p:spTgt spid="3077">
                                            <p:txEl>
                                              <p:pRg st="7" end="7"/>
                                            </p:txEl>
                                          </p:spTgt>
                                        </p:tgtEl>
                                      </p:cBhvr>
                                    </p:animEffect>
                                    <p:anim calcmode="lin" valueType="num">
                                      <p:cBhvr>
                                        <p:cTn id="18"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2" end="12"/>
                                            </p:txEl>
                                          </p:spTgt>
                                        </p:tgtEl>
                                        <p:attrNameLst>
                                          <p:attrName>style.visibility</p:attrName>
                                        </p:attrNameLst>
                                      </p:cBhvr>
                                      <p:to>
                                        <p:strVal val="visible"/>
                                      </p:to>
                                    </p:set>
                                    <p:animEffect transition="in" filter="fade">
                                      <p:cBhvr>
                                        <p:cTn id="42" dur="1000"/>
                                        <p:tgtEl>
                                          <p:spTgt spid="3077">
                                            <p:txEl>
                                              <p:pRg st="12" end="12"/>
                                            </p:txEl>
                                          </p:spTgt>
                                        </p:tgtEl>
                                      </p:cBhvr>
                                    </p:animEffect>
                                    <p:anim calcmode="lin" valueType="num">
                                      <p:cBhvr>
                                        <p:cTn id="4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3" end="13"/>
                                            </p:txEl>
                                          </p:spTgt>
                                        </p:tgtEl>
                                        <p:attrNameLst>
                                          <p:attrName>style.visibility</p:attrName>
                                        </p:attrNameLst>
                                      </p:cBhvr>
                                      <p:to>
                                        <p:strVal val="visible"/>
                                      </p:to>
                                    </p:set>
                                    <p:animEffect transition="in" filter="fade">
                                      <p:cBhvr>
                                        <p:cTn id="47" dur="1000"/>
                                        <p:tgtEl>
                                          <p:spTgt spid="3077">
                                            <p:txEl>
                                              <p:pRg st="13" end="13"/>
                                            </p:txEl>
                                          </p:spTgt>
                                        </p:tgtEl>
                                      </p:cBhvr>
                                    </p:animEffect>
                                    <p:anim calcmode="lin" valueType="num">
                                      <p:cBhvr>
                                        <p:cTn id="48" dur="10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329821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Writing </a:t>
            </a:r>
            <a:r>
              <a:rPr lang="en-US" altLang="en-US" sz="2400" b="1"/>
              <a:t>a playbook </a:t>
            </a:r>
            <a:endParaRPr lang="en-US" altLang="en-US" sz="2400" b="1" dirty="0"/>
          </a:p>
        </p:txBody>
      </p:sp>
    </p:spTree>
    <p:extLst>
      <p:ext uri="{BB962C8B-B14F-4D97-AF65-F5344CB8AC3E}">
        <p14:creationId xmlns:p14="http://schemas.microsoft.com/office/powerpoint/2010/main" val="1624486268"/>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55873" y="1233396"/>
            <a:ext cx="153279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Audience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5" name="Hexagon 14">
            <a:extLst>
              <a:ext uri="{FF2B5EF4-FFF2-40B4-BE49-F238E27FC236}">
                <a16:creationId xmlns:a16="http://schemas.microsoft.com/office/drawing/2014/main" id="{E89CA757-C906-47B9-8A87-8D1CB41630FA}"/>
              </a:ext>
            </a:extLst>
          </p:cNvPr>
          <p:cNvSpPr/>
          <p:nvPr/>
        </p:nvSpPr>
        <p:spPr>
          <a:xfrm>
            <a:off x="1255873" y="2014581"/>
            <a:ext cx="644032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Any Graduate, </a:t>
            </a:r>
            <a:r>
              <a:rPr lang="en-US" sz="1200" b="1" dirty="0" err="1"/>
              <a:t>B.Tech</a:t>
            </a:r>
            <a:r>
              <a:rPr lang="en-US" sz="1200" b="1" dirty="0"/>
              <a:t> or Students willing to start their career as Automation Engineer.</a:t>
            </a:r>
          </a:p>
        </p:txBody>
      </p:sp>
    </p:spTree>
    <p:extLst>
      <p:ext uri="{BB962C8B-B14F-4D97-AF65-F5344CB8AC3E}">
        <p14:creationId xmlns:p14="http://schemas.microsoft.com/office/powerpoint/2010/main" val="17906363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a:p>
            <a:pPr eaLnBrk="1" fontAlgn="auto" hangingPunct="1">
              <a:spcAft>
                <a:spcPts val="0"/>
              </a:spcAft>
              <a:buFont typeface="Wingdings" panose="05000000000000000000" pitchFamily="2" charset="2"/>
              <a:buChar char="q"/>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588225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Multi tasks in Playbook</a:t>
            </a:r>
          </a:p>
        </p:txBody>
      </p:sp>
      <p:sp>
        <p:nvSpPr>
          <p:cNvPr id="3" name="Pentagon 2">
            <a:extLst>
              <a:ext uri="{FF2B5EF4-FFF2-40B4-BE49-F238E27FC236}">
                <a16:creationId xmlns:a16="http://schemas.microsoft.com/office/drawing/2014/main" id="{3D44A8E9-4A4C-42D2-AFA7-7D5F0C02DD8C}"/>
              </a:ext>
            </a:extLst>
          </p:cNvPr>
          <p:cNvSpPr/>
          <p:nvPr/>
        </p:nvSpPr>
        <p:spPr>
          <a:xfrm>
            <a:off x="1834932" y="2607677"/>
            <a:ext cx="838200" cy="762000"/>
          </a:xfrm>
          <a:prstGeom prst="pen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2E729812-841F-440B-9545-52A81085EF5B}"/>
              </a:ext>
            </a:extLst>
          </p:cNvPr>
          <p:cNvSpPr/>
          <p:nvPr/>
        </p:nvSpPr>
        <p:spPr>
          <a:xfrm>
            <a:off x="4566083" y="2189406"/>
            <a:ext cx="1371600" cy="6301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5C2EA3C-87D4-4D82-89FE-3C48D6AC571C}"/>
              </a:ext>
            </a:extLst>
          </p:cNvPr>
          <p:cNvSpPr/>
          <p:nvPr/>
        </p:nvSpPr>
        <p:spPr>
          <a:xfrm>
            <a:off x="4584621" y="3253204"/>
            <a:ext cx="1371600" cy="6301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1B5AB831-4916-4BDD-8E4D-4A486E90F1AB}"/>
              </a:ext>
            </a:extLst>
          </p:cNvPr>
          <p:cNvCxnSpPr>
            <a:cxnSpLocks/>
          </p:cNvCxnSpPr>
          <p:nvPr/>
        </p:nvCxnSpPr>
        <p:spPr>
          <a:xfrm flipV="1">
            <a:off x="2865514" y="2686957"/>
            <a:ext cx="1630286" cy="3324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E2AE553E-1B8E-4A97-B34D-ABC5DB145C78}"/>
              </a:ext>
            </a:extLst>
          </p:cNvPr>
          <p:cNvCxnSpPr>
            <a:cxnSpLocks/>
          </p:cNvCxnSpPr>
          <p:nvPr/>
        </p:nvCxnSpPr>
        <p:spPr>
          <a:xfrm>
            <a:off x="2865514" y="3253204"/>
            <a:ext cx="1630286" cy="2329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EDB96842-9E54-43B8-BE8A-944C2F3AAE0B}"/>
              </a:ext>
            </a:extLst>
          </p:cNvPr>
          <p:cNvSpPr txBox="1"/>
          <p:nvPr/>
        </p:nvSpPr>
        <p:spPr>
          <a:xfrm>
            <a:off x="1676871" y="3433902"/>
            <a:ext cx="1245982" cy="307777"/>
          </a:xfrm>
          <a:prstGeom prst="rect">
            <a:avLst/>
          </a:prstGeom>
          <a:noFill/>
        </p:spPr>
        <p:txBody>
          <a:bodyPr wrap="none" rtlCol="0">
            <a:spAutoFit/>
          </a:bodyPr>
          <a:lstStyle/>
          <a:p>
            <a:r>
              <a:rPr lang="en-IN" sz="1400" dirty="0"/>
              <a:t>Ansible Server</a:t>
            </a:r>
          </a:p>
        </p:txBody>
      </p:sp>
      <p:sp>
        <p:nvSpPr>
          <p:cNvPr id="13" name="TextBox 12">
            <a:extLst>
              <a:ext uri="{FF2B5EF4-FFF2-40B4-BE49-F238E27FC236}">
                <a16:creationId xmlns:a16="http://schemas.microsoft.com/office/drawing/2014/main" id="{54D89071-0C01-4384-B5D8-6BC907A48AE5}"/>
              </a:ext>
            </a:extLst>
          </p:cNvPr>
          <p:cNvSpPr txBox="1"/>
          <p:nvPr/>
        </p:nvSpPr>
        <p:spPr>
          <a:xfrm>
            <a:off x="4861203" y="2784606"/>
            <a:ext cx="869149" cy="369332"/>
          </a:xfrm>
          <a:prstGeom prst="rect">
            <a:avLst/>
          </a:prstGeom>
          <a:noFill/>
        </p:spPr>
        <p:txBody>
          <a:bodyPr wrap="none" rtlCol="0">
            <a:spAutoFit/>
          </a:bodyPr>
          <a:lstStyle/>
          <a:p>
            <a:r>
              <a:rPr lang="en-IN" dirty="0"/>
              <a:t>Client1</a:t>
            </a:r>
          </a:p>
        </p:txBody>
      </p:sp>
      <p:sp>
        <p:nvSpPr>
          <p:cNvPr id="15" name="TextBox 14">
            <a:extLst>
              <a:ext uri="{FF2B5EF4-FFF2-40B4-BE49-F238E27FC236}">
                <a16:creationId xmlns:a16="http://schemas.microsoft.com/office/drawing/2014/main" id="{E212CDA4-3360-4802-87B5-E4A9A19E3DCB}"/>
              </a:ext>
            </a:extLst>
          </p:cNvPr>
          <p:cNvSpPr txBox="1"/>
          <p:nvPr/>
        </p:nvSpPr>
        <p:spPr>
          <a:xfrm>
            <a:off x="4846489" y="3887230"/>
            <a:ext cx="869149" cy="369332"/>
          </a:xfrm>
          <a:prstGeom prst="rect">
            <a:avLst/>
          </a:prstGeom>
          <a:noFill/>
        </p:spPr>
        <p:txBody>
          <a:bodyPr wrap="none" rtlCol="0">
            <a:spAutoFit/>
          </a:bodyPr>
          <a:lstStyle/>
          <a:p>
            <a:r>
              <a:rPr lang="en-IN" dirty="0"/>
              <a:t>Client2</a:t>
            </a:r>
          </a:p>
        </p:txBody>
      </p:sp>
      <p:sp>
        <p:nvSpPr>
          <p:cNvPr id="16" name="TextBox 15">
            <a:extLst>
              <a:ext uri="{FF2B5EF4-FFF2-40B4-BE49-F238E27FC236}">
                <a16:creationId xmlns:a16="http://schemas.microsoft.com/office/drawing/2014/main" id="{F0B5068A-F46B-4D80-A849-10A7A0936EEC}"/>
              </a:ext>
            </a:extLst>
          </p:cNvPr>
          <p:cNvSpPr txBox="1"/>
          <p:nvPr/>
        </p:nvSpPr>
        <p:spPr>
          <a:xfrm>
            <a:off x="5981992" y="2363233"/>
            <a:ext cx="2675861" cy="1600438"/>
          </a:xfrm>
          <a:prstGeom prst="rect">
            <a:avLst/>
          </a:prstGeom>
          <a:noFill/>
        </p:spPr>
        <p:txBody>
          <a:bodyPr wrap="none" rtlCol="0">
            <a:spAutoFit/>
          </a:bodyPr>
          <a:lstStyle/>
          <a:p>
            <a:r>
              <a:rPr lang="en-IN" sz="1400" dirty="0"/>
              <a:t>Package Installation (Apache/FTP)</a:t>
            </a:r>
          </a:p>
          <a:p>
            <a:endParaRPr lang="en-IN" sz="1400" dirty="0"/>
          </a:p>
          <a:p>
            <a:pPr marL="342900" indent="-342900">
              <a:buAutoNum type="arabicPeriod"/>
            </a:pPr>
            <a:r>
              <a:rPr lang="en-IN" sz="1400" dirty="0"/>
              <a:t>Mount OS Media Drive</a:t>
            </a:r>
          </a:p>
          <a:p>
            <a:pPr marL="342900" indent="-342900">
              <a:buAutoNum type="arabicPeriod"/>
            </a:pPr>
            <a:r>
              <a:rPr lang="en-IN" sz="1400" dirty="0"/>
              <a:t>Create local repository</a:t>
            </a:r>
          </a:p>
          <a:p>
            <a:pPr marL="342900" indent="-342900">
              <a:buAutoNum type="arabicPeriod"/>
            </a:pPr>
            <a:r>
              <a:rPr lang="en-IN" sz="1400" dirty="0"/>
              <a:t>Install required Packages</a:t>
            </a:r>
          </a:p>
          <a:p>
            <a:pPr marL="342900" indent="-342900">
              <a:buAutoNum type="arabicPeriod"/>
            </a:pPr>
            <a:r>
              <a:rPr lang="en-IN" sz="1400" dirty="0"/>
              <a:t>Enabled the service</a:t>
            </a:r>
          </a:p>
          <a:p>
            <a:pPr marL="342900" indent="-342900">
              <a:buAutoNum type="arabicPeriod"/>
            </a:pPr>
            <a:r>
              <a:rPr lang="en-IN" sz="1400" dirty="0"/>
              <a:t>Start the Service</a:t>
            </a:r>
          </a:p>
        </p:txBody>
      </p:sp>
    </p:spTree>
    <p:extLst>
      <p:ext uri="{BB962C8B-B14F-4D97-AF65-F5344CB8AC3E}">
        <p14:creationId xmlns:p14="http://schemas.microsoft.com/office/powerpoint/2010/main" val="46851106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1000"/>
                                        <p:tgtEl>
                                          <p:spTgt spid="16">
                                            <p:txEl>
                                              <p:pRg st="0" end="0"/>
                                            </p:txEl>
                                          </p:spTgt>
                                        </p:tgtEl>
                                      </p:cBhvr>
                                    </p:animEffect>
                                    <p:anim calcmode="lin" valueType="num">
                                      <p:cBhvr>
                                        <p:cTn id="53"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1000"/>
                                        <p:tgtEl>
                                          <p:spTgt spid="16">
                                            <p:txEl>
                                              <p:pRg st="2" end="2"/>
                                            </p:txEl>
                                          </p:spTgt>
                                        </p:tgtEl>
                                      </p:cBhvr>
                                    </p:animEffect>
                                    <p:anim calcmode="lin" valueType="num">
                                      <p:cBhvr>
                                        <p:cTn id="60"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6">
                                            <p:txEl>
                                              <p:pRg st="3" end="3"/>
                                            </p:txEl>
                                          </p:spTgt>
                                        </p:tgtEl>
                                        <p:attrNameLst>
                                          <p:attrName>style.visibility</p:attrName>
                                        </p:attrNameLst>
                                      </p:cBhvr>
                                      <p:to>
                                        <p:strVal val="visible"/>
                                      </p:to>
                                    </p:set>
                                    <p:animEffect transition="in" filter="fade">
                                      <p:cBhvr>
                                        <p:cTn id="66" dur="1000"/>
                                        <p:tgtEl>
                                          <p:spTgt spid="16">
                                            <p:txEl>
                                              <p:pRg st="3" end="3"/>
                                            </p:txEl>
                                          </p:spTgt>
                                        </p:tgtEl>
                                      </p:cBhvr>
                                    </p:animEffect>
                                    <p:anim calcmode="lin" valueType="num">
                                      <p:cBhvr>
                                        <p:cTn id="67"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6">
                                            <p:txEl>
                                              <p:pRg st="4" end="4"/>
                                            </p:txEl>
                                          </p:spTgt>
                                        </p:tgtEl>
                                        <p:attrNameLst>
                                          <p:attrName>style.visibility</p:attrName>
                                        </p:attrNameLst>
                                      </p:cBhvr>
                                      <p:to>
                                        <p:strVal val="visible"/>
                                      </p:to>
                                    </p:set>
                                    <p:animEffect transition="in" filter="fade">
                                      <p:cBhvr>
                                        <p:cTn id="73" dur="1000"/>
                                        <p:tgtEl>
                                          <p:spTgt spid="16">
                                            <p:txEl>
                                              <p:pRg st="4" end="4"/>
                                            </p:txEl>
                                          </p:spTgt>
                                        </p:tgtEl>
                                      </p:cBhvr>
                                    </p:animEffect>
                                    <p:anim calcmode="lin" valueType="num">
                                      <p:cBhvr>
                                        <p:cTn id="74"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6">
                                            <p:txEl>
                                              <p:pRg st="5" end="5"/>
                                            </p:txEl>
                                          </p:spTgt>
                                        </p:tgtEl>
                                        <p:attrNameLst>
                                          <p:attrName>style.visibility</p:attrName>
                                        </p:attrNameLst>
                                      </p:cBhvr>
                                      <p:to>
                                        <p:strVal val="visible"/>
                                      </p:to>
                                    </p:set>
                                    <p:animEffect transition="in" filter="fade">
                                      <p:cBhvr>
                                        <p:cTn id="80" dur="1000"/>
                                        <p:tgtEl>
                                          <p:spTgt spid="16">
                                            <p:txEl>
                                              <p:pRg st="5" end="5"/>
                                            </p:txEl>
                                          </p:spTgt>
                                        </p:tgtEl>
                                      </p:cBhvr>
                                    </p:animEffect>
                                    <p:anim calcmode="lin" valueType="num">
                                      <p:cBhvr>
                                        <p:cTn id="81"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82" dur="10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6">
                                            <p:txEl>
                                              <p:pRg st="6" end="6"/>
                                            </p:txEl>
                                          </p:spTgt>
                                        </p:tgtEl>
                                        <p:attrNameLst>
                                          <p:attrName>style.visibility</p:attrName>
                                        </p:attrNameLst>
                                      </p:cBhvr>
                                      <p:to>
                                        <p:strVal val="visible"/>
                                      </p:to>
                                    </p:set>
                                    <p:animEffect transition="in" filter="fade">
                                      <p:cBhvr>
                                        <p:cTn id="87" dur="1000"/>
                                        <p:tgtEl>
                                          <p:spTgt spid="16">
                                            <p:txEl>
                                              <p:pRg st="6" end="6"/>
                                            </p:txEl>
                                          </p:spTgt>
                                        </p:tgtEl>
                                      </p:cBhvr>
                                    </p:animEffect>
                                    <p:anim calcmode="lin" valueType="num">
                                      <p:cBhvr>
                                        <p:cTn id="88"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89"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0" grpId="0"/>
      <p:bldP spid="13"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ü"/>
              <a:defRPr/>
            </a:pPr>
            <a:r>
              <a:rPr lang="en-US" sz="1200" dirty="0"/>
              <a:t>Ansible supports variables that can be used to store values that can be reused throughout files in an entire Ansible project.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r>
              <a:rPr lang="en-US" sz="1200" dirty="0"/>
              <a:t>Variables provide a convenient way to manage dynamic values for a given environment in your ansible project. Some examples of values that variables might contain include.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
              <a:defRPr/>
            </a:pPr>
            <a:r>
              <a:rPr lang="en-US" sz="1200" dirty="0"/>
              <a:t>Users to create</a:t>
            </a:r>
          </a:p>
          <a:p>
            <a:pPr eaLnBrk="1" fontAlgn="auto" hangingPunct="1">
              <a:spcAft>
                <a:spcPts val="0"/>
              </a:spcAft>
              <a:buFont typeface="Wingdings" panose="05000000000000000000" pitchFamily="2" charset="2"/>
              <a:buChar char="§"/>
              <a:defRPr/>
            </a:pPr>
            <a:r>
              <a:rPr lang="en-US" sz="1200" dirty="0"/>
              <a:t>Packages to install</a:t>
            </a:r>
          </a:p>
          <a:p>
            <a:pPr eaLnBrk="1" fontAlgn="auto" hangingPunct="1">
              <a:spcAft>
                <a:spcPts val="0"/>
              </a:spcAft>
              <a:buFont typeface="Wingdings" panose="05000000000000000000" pitchFamily="2" charset="2"/>
              <a:buChar char="§"/>
              <a:defRPr/>
            </a:pPr>
            <a:r>
              <a:rPr lang="en-US" sz="1200" dirty="0"/>
              <a:t>Services to restart</a:t>
            </a:r>
          </a:p>
          <a:p>
            <a:pPr eaLnBrk="1" fontAlgn="auto" hangingPunct="1">
              <a:spcAft>
                <a:spcPts val="0"/>
              </a:spcAft>
              <a:buFont typeface="Wingdings" panose="05000000000000000000" pitchFamily="2" charset="2"/>
              <a:buChar char="§"/>
              <a:defRPr/>
            </a:pPr>
            <a:r>
              <a:rPr lang="en-US" sz="1200" dirty="0"/>
              <a:t>Files to remove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254350223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8" end="8"/>
                                            </p:txEl>
                                          </p:spTgt>
                                        </p:tgtEl>
                                        <p:attrNameLst>
                                          <p:attrName>style.visibility</p:attrName>
                                        </p:attrNameLst>
                                      </p:cBhvr>
                                      <p:to>
                                        <p:strVal val="visible"/>
                                      </p:to>
                                    </p:set>
                                    <p:animEffect transition="in" filter="fade">
                                      <p:cBhvr>
                                        <p:cTn id="21" dur="1000"/>
                                        <p:tgtEl>
                                          <p:spTgt spid="3077">
                                            <p:txEl>
                                              <p:pRg st="8" end="8"/>
                                            </p:txEl>
                                          </p:spTgt>
                                        </p:tgtEl>
                                      </p:cBhvr>
                                    </p:animEffect>
                                    <p:anim calcmode="lin" valueType="num">
                                      <p:cBhvr>
                                        <p:cTn id="22"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9" end="9"/>
                                            </p:txEl>
                                          </p:spTgt>
                                        </p:tgtEl>
                                        <p:attrNameLst>
                                          <p:attrName>style.visibility</p:attrName>
                                        </p:attrNameLst>
                                      </p:cBhvr>
                                      <p:to>
                                        <p:strVal val="visible"/>
                                      </p:to>
                                    </p:set>
                                    <p:animEffect transition="in" filter="fade">
                                      <p:cBhvr>
                                        <p:cTn id="26" dur="1000"/>
                                        <p:tgtEl>
                                          <p:spTgt spid="3077">
                                            <p:txEl>
                                              <p:pRg st="9" end="9"/>
                                            </p:txEl>
                                          </p:spTgt>
                                        </p:tgtEl>
                                      </p:cBhvr>
                                    </p:animEffect>
                                    <p:anim calcmode="lin" valueType="num">
                                      <p:cBhvr>
                                        <p:cTn id="27"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fade">
                                      <p:cBhvr>
                                        <p:cTn id="31" dur="1000"/>
                                        <p:tgtEl>
                                          <p:spTgt spid="3077">
                                            <p:txEl>
                                              <p:pRg st="10" end="10"/>
                                            </p:txEl>
                                          </p:spTgt>
                                        </p:tgtEl>
                                      </p:cBhvr>
                                    </p:animEffect>
                                    <p:anim calcmode="lin" valueType="num">
                                      <p:cBhvr>
                                        <p:cTn id="32"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1" end="11"/>
                                            </p:txEl>
                                          </p:spTgt>
                                        </p:tgtEl>
                                        <p:attrNameLst>
                                          <p:attrName>style.visibility</p:attrName>
                                        </p:attrNameLst>
                                      </p:cBhvr>
                                      <p:to>
                                        <p:strVal val="visible"/>
                                      </p:to>
                                    </p:set>
                                    <p:animEffect transition="in" filter="fade">
                                      <p:cBhvr>
                                        <p:cTn id="36" dur="1000"/>
                                        <p:tgtEl>
                                          <p:spTgt spid="3077">
                                            <p:txEl>
                                              <p:pRg st="11" end="11"/>
                                            </p:txEl>
                                          </p:spTgt>
                                        </p:tgtEl>
                                      </p:cBhvr>
                                    </p:animEffect>
                                    <p:anim calcmode="lin" valueType="num">
                                      <p:cBhvr>
                                        <p:cTn id="37"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900" b="1" dirty="0"/>
          </a:p>
          <a:p>
            <a:pPr eaLnBrk="1" fontAlgn="auto" hangingPunct="1">
              <a:spcAft>
                <a:spcPts val="0"/>
              </a:spcAft>
              <a:buFont typeface="Wingdings" panose="05000000000000000000" pitchFamily="2" charset="2"/>
              <a:buChar char="ü"/>
              <a:defRPr/>
            </a:pPr>
            <a:r>
              <a:rPr lang="en-US" sz="1400" b="1" dirty="0"/>
              <a:t>Naming variables</a:t>
            </a:r>
          </a:p>
          <a:p>
            <a:pPr eaLnBrk="1" fontAlgn="auto" hangingPunct="1">
              <a:spcAft>
                <a:spcPts val="0"/>
              </a:spcAft>
              <a:buFont typeface="Wingdings" panose="05000000000000000000" pitchFamily="2" charset="2"/>
              <a:buChar char="Ø"/>
              <a:defRPr/>
            </a:pPr>
            <a:r>
              <a:rPr lang="en-US" sz="1200" dirty="0"/>
              <a:t>Variables have names which consist of a string that must start with a letter and can only contain letters, numbers, and underscores.</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r>
              <a:rPr lang="en-US" sz="1400" b="1" dirty="0"/>
              <a:t>Defining variables</a:t>
            </a:r>
          </a:p>
          <a:p>
            <a:pPr eaLnBrk="1" fontAlgn="auto" hangingPunct="1">
              <a:spcAft>
                <a:spcPts val="0"/>
              </a:spcAft>
              <a:buFont typeface="Wingdings" panose="05000000000000000000" pitchFamily="2" charset="2"/>
              <a:buChar char="Ø"/>
              <a:defRPr/>
            </a:pPr>
            <a:r>
              <a:rPr lang="en-US" sz="1200" dirty="0"/>
              <a:t>Variables can be defined in a variety of places in an Ansible project. However, this can be simplified to three basic scope levels:</a:t>
            </a:r>
          </a:p>
          <a:p>
            <a:pPr eaLnBrk="1" fontAlgn="auto" hangingPunct="1">
              <a:spcAft>
                <a:spcPts val="0"/>
              </a:spcAft>
              <a:buFont typeface="Wingdings" panose="05000000000000000000" pitchFamily="2" charset="2"/>
              <a:buChar char="ü"/>
              <a:defRPr/>
            </a:pPr>
            <a:endParaRPr lang="en-US" sz="1200" dirty="0"/>
          </a:p>
          <a:p>
            <a:pPr marL="0" indent="0" eaLnBrk="1" fontAlgn="auto" hangingPunct="1">
              <a:spcAft>
                <a:spcPts val="0"/>
              </a:spcAft>
              <a:buNone/>
              <a:defRPr/>
            </a:pPr>
            <a:r>
              <a:rPr lang="en-US" sz="1200" dirty="0"/>
              <a:t>• Global scope: Variables set from the command line or Ansible configuration</a:t>
            </a:r>
          </a:p>
          <a:p>
            <a:pPr marL="0" indent="0" eaLnBrk="1" fontAlgn="auto" hangingPunct="1">
              <a:spcAft>
                <a:spcPts val="0"/>
              </a:spcAft>
              <a:buNone/>
              <a:defRPr/>
            </a:pPr>
            <a:r>
              <a:rPr lang="en-US" sz="1200" dirty="0"/>
              <a:t>• Play scope: Variables set in the play and related structures</a:t>
            </a:r>
          </a:p>
          <a:p>
            <a:pPr marL="0" indent="0" eaLnBrk="1" fontAlgn="auto" hangingPunct="1">
              <a:spcAft>
                <a:spcPts val="0"/>
              </a:spcAft>
              <a:buNone/>
              <a:defRPr/>
            </a:pPr>
            <a:r>
              <a:rPr lang="en-US" sz="1200" dirty="0"/>
              <a:t>• Host scope: Variables set on host groups and individual hosts by the    inventory, fact gathering, or registered tasks</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35631674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77">
                                            <p:txEl>
                                              <p:pRg st="11" end="11"/>
                                            </p:txEl>
                                          </p:spTgt>
                                        </p:tgtEl>
                                        <p:attrNameLst>
                                          <p:attrName>style.visibility</p:attrName>
                                        </p:attrNameLst>
                                      </p:cBhvr>
                                      <p:to>
                                        <p:strVal val="visible"/>
                                      </p:to>
                                    </p:set>
                                    <p:animEffect transition="in" filter="fade">
                                      <p:cBhvr>
                                        <p:cTn id="41" dur="1000"/>
                                        <p:tgtEl>
                                          <p:spTgt spid="3077">
                                            <p:txEl>
                                              <p:pRg st="11" end="11"/>
                                            </p:txEl>
                                          </p:spTgt>
                                        </p:tgtEl>
                                      </p:cBhvr>
                                    </p:animEffect>
                                    <p:anim calcmode="lin" valueType="num">
                                      <p:cBhvr>
                                        <p:cTn id="42"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3"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400" b="1" dirty="0"/>
              <a:t>Variables in playbooks</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Ø"/>
              <a:defRPr/>
            </a:pPr>
            <a:r>
              <a:rPr lang="en-US" sz="1200" dirty="0"/>
              <a:t>When writing playbooks, administrators can use their own variables and call them in a task.</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For example, a variable </a:t>
            </a:r>
            <a:r>
              <a:rPr lang="en-US" sz="1200" dirty="0" err="1"/>
              <a:t>web_package</a:t>
            </a:r>
            <a:r>
              <a:rPr lang="en-US" sz="1200" dirty="0"/>
              <a:t> can be defined with a value of httpd and called by the yum module in order to install the httpd package as shown in next slide.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291743444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pic>
        <p:nvPicPr>
          <p:cNvPr id="3" name="Picture 2">
            <a:extLst>
              <a:ext uri="{FF2B5EF4-FFF2-40B4-BE49-F238E27FC236}">
                <a16:creationId xmlns:a16="http://schemas.microsoft.com/office/drawing/2014/main" id="{E3666044-7816-48D4-8D68-00A0C3CD2D75}"/>
              </a:ext>
            </a:extLst>
          </p:cNvPr>
          <p:cNvPicPr>
            <a:picLocks noChangeAspect="1"/>
          </p:cNvPicPr>
          <p:nvPr/>
        </p:nvPicPr>
        <p:blipFill>
          <a:blip r:embed="rId2"/>
          <a:stretch>
            <a:fillRect/>
          </a:stretch>
        </p:blipFill>
        <p:spPr>
          <a:xfrm>
            <a:off x="2857500" y="1531811"/>
            <a:ext cx="3429000" cy="2997291"/>
          </a:xfrm>
          <a:prstGeom prst="rect">
            <a:avLst/>
          </a:prstGeom>
        </p:spPr>
      </p:pic>
    </p:spTree>
    <p:extLst>
      <p:ext uri="{BB962C8B-B14F-4D97-AF65-F5344CB8AC3E}">
        <p14:creationId xmlns:p14="http://schemas.microsoft.com/office/powerpoint/2010/main" val="55909165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400" b="1" dirty="0"/>
              <a:t>Host Variables and Group Variables</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Ø"/>
              <a:defRPr/>
            </a:pPr>
            <a:r>
              <a:rPr lang="en-US" sz="1200" dirty="0"/>
              <a:t>Inventory variables that apply directly to hosts fall into two broad categories: host variables that apply to a specific host, and group variables that apply to all hosts in a host group or in a group of host groups. Host variables take precedence over group variables, but variables defined by a playbook take precedence over both.</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Ø"/>
              <a:defRPr/>
            </a:pPr>
            <a:r>
              <a:rPr lang="en-US" sz="1200" dirty="0"/>
              <a:t>This is a host variable, </a:t>
            </a:r>
            <a:r>
              <a:rPr lang="en-US" sz="1200" dirty="0" err="1"/>
              <a:t>ansible_user</a:t>
            </a:r>
            <a:r>
              <a:rPr lang="en-US" sz="1200" dirty="0"/>
              <a:t>, being defined for the host demo.example.com.</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r>
              <a:rPr lang="en-US" sz="1200" dirty="0"/>
              <a:t>[servers]</a:t>
            </a:r>
          </a:p>
          <a:p>
            <a:pPr eaLnBrk="1" fontAlgn="auto" hangingPunct="1">
              <a:spcAft>
                <a:spcPts val="0"/>
              </a:spcAft>
              <a:buFont typeface="Wingdings" panose="05000000000000000000" pitchFamily="2" charset="2"/>
              <a:buChar char="§"/>
              <a:defRPr/>
            </a:pPr>
            <a:r>
              <a:rPr lang="en-US" sz="1200" dirty="0"/>
              <a:t>demo.example.com </a:t>
            </a:r>
            <a:r>
              <a:rPr lang="en-US" sz="1200" dirty="0" err="1"/>
              <a:t>ansible_user</a:t>
            </a:r>
            <a:r>
              <a:rPr lang="en-US" sz="1200" dirty="0"/>
              <a:t>=joe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329370104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10" end="10"/>
                                            </p:txEl>
                                          </p:spTgt>
                                        </p:tgtEl>
                                        <p:attrNameLst>
                                          <p:attrName>style.visibility</p:attrName>
                                        </p:attrNameLst>
                                      </p:cBhvr>
                                      <p:to>
                                        <p:strVal val="visible"/>
                                      </p:to>
                                    </p:set>
                                    <p:animEffect transition="in" filter="fade">
                                      <p:cBhvr>
                                        <p:cTn id="29" dur="1000"/>
                                        <p:tgtEl>
                                          <p:spTgt spid="3077">
                                            <p:txEl>
                                              <p:pRg st="10" end="10"/>
                                            </p:txEl>
                                          </p:spTgt>
                                        </p:tgtEl>
                                      </p:cBhvr>
                                    </p:animEffect>
                                    <p:anim calcmode="lin" valueType="num">
                                      <p:cBhvr>
                                        <p:cTn id="3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400" b="1" dirty="0"/>
              <a:t>Host Variables and Group Variables</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pic>
        <p:nvPicPr>
          <p:cNvPr id="3" name="Picture 2">
            <a:extLst>
              <a:ext uri="{FF2B5EF4-FFF2-40B4-BE49-F238E27FC236}">
                <a16:creationId xmlns:a16="http://schemas.microsoft.com/office/drawing/2014/main" id="{2E97EDA0-B81A-40CF-94BE-F1E1F7B79E4D}"/>
              </a:ext>
            </a:extLst>
          </p:cNvPr>
          <p:cNvPicPr>
            <a:picLocks noChangeAspect="1"/>
          </p:cNvPicPr>
          <p:nvPr/>
        </p:nvPicPr>
        <p:blipFill>
          <a:blip r:embed="rId2"/>
          <a:stretch>
            <a:fillRect/>
          </a:stretch>
        </p:blipFill>
        <p:spPr>
          <a:xfrm>
            <a:off x="3200400" y="2116544"/>
            <a:ext cx="2289839" cy="2382985"/>
          </a:xfrm>
          <a:prstGeom prst="rect">
            <a:avLst/>
          </a:prstGeom>
        </p:spPr>
      </p:pic>
    </p:spTree>
    <p:extLst>
      <p:ext uri="{BB962C8B-B14F-4D97-AF65-F5344CB8AC3E}">
        <p14:creationId xmlns:p14="http://schemas.microsoft.com/office/powerpoint/2010/main" val="21483925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Ø"/>
              <a:defRPr/>
            </a:pPr>
            <a:r>
              <a:rPr lang="en-US" sz="1200" dirty="0"/>
              <a:t>Ansible facts are variables that are automatically discovered by Ansible from a managed host.</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Facts are pulled by the setup module and contain useful information stored into variables that administrators can reuse.  Ansible facts can be part of playbooks, in conditionals, loops, or any other dynamic statement that depends on a value for a managed host; </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q"/>
              <a:defRPr/>
            </a:pPr>
            <a:r>
              <a:rPr lang="en-US" sz="1200" dirty="0"/>
              <a:t>For example:</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
              <a:defRPr/>
            </a:pPr>
            <a:r>
              <a:rPr lang="en-US" sz="1200" dirty="0"/>
              <a:t>A server can be restarted depending on the current kernel version.</a:t>
            </a:r>
          </a:p>
          <a:p>
            <a:pPr eaLnBrk="1" fontAlgn="auto" hangingPunct="1">
              <a:spcAft>
                <a:spcPts val="0"/>
              </a:spcAft>
              <a:buFont typeface="Wingdings" panose="05000000000000000000" pitchFamily="2" charset="2"/>
              <a:buChar char="§"/>
              <a:defRPr/>
            </a:pPr>
            <a:r>
              <a:rPr lang="en-US" sz="1200" dirty="0"/>
              <a:t>Users can be created depending on the host name.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spTree>
    <p:extLst>
      <p:ext uri="{BB962C8B-B14F-4D97-AF65-F5344CB8AC3E}">
        <p14:creationId xmlns:p14="http://schemas.microsoft.com/office/powerpoint/2010/main" val="282821285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10" end="10"/>
                                            </p:txEl>
                                          </p:spTgt>
                                        </p:tgtEl>
                                        <p:attrNameLst>
                                          <p:attrName>style.visibility</p:attrName>
                                        </p:attrNameLst>
                                      </p:cBhvr>
                                      <p:to>
                                        <p:strVal val="visible"/>
                                      </p:to>
                                    </p:set>
                                    <p:animEffect transition="in" filter="fade">
                                      <p:cBhvr>
                                        <p:cTn id="29" dur="1000"/>
                                        <p:tgtEl>
                                          <p:spTgt spid="3077">
                                            <p:txEl>
                                              <p:pRg st="10" end="10"/>
                                            </p:txEl>
                                          </p:spTgt>
                                        </p:tgtEl>
                                      </p:cBhvr>
                                    </p:animEffect>
                                    <p:anim calcmode="lin" valueType="num">
                                      <p:cBhvr>
                                        <p:cTn id="3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Ansible facts are a convenient way to retrieve the state of a managed node and decide which action to take based on its state. Facts provide information about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
              <a:defRPr/>
            </a:pPr>
            <a:r>
              <a:rPr lang="en-US" sz="1200" dirty="0"/>
              <a:t>The host name</a:t>
            </a:r>
          </a:p>
          <a:p>
            <a:pPr eaLnBrk="1" fontAlgn="auto" hangingPunct="1">
              <a:spcAft>
                <a:spcPts val="0"/>
              </a:spcAft>
              <a:buFont typeface="Wingdings" panose="05000000000000000000" pitchFamily="2" charset="2"/>
              <a:buChar char="§"/>
              <a:defRPr/>
            </a:pPr>
            <a:r>
              <a:rPr lang="en-US" sz="1200" dirty="0"/>
              <a:t>The kernel version</a:t>
            </a:r>
          </a:p>
          <a:p>
            <a:pPr eaLnBrk="1" fontAlgn="auto" hangingPunct="1">
              <a:spcAft>
                <a:spcPts val="0"/>
              </a:spcAft>
              <a:buFont typeface="Wingdings" panose="05000000000000000000" pitchFamily="2" charset="2"/>
              <a:buChar char="§"/>
              <a:defRPr/>
            </a:pPr>
            <a:r>
              <a:rPr lang="en-US" sz="1200" dirty="0"/>
              <a:t>The network interfaces</a:t>
            </a:r>
          </a:p>
          <a:p>
            <a:pPr eaLnBrk="1" fontAlgn="auto" hangingPunct="1">
              <a:spcAft>
                <a:spcPts val="0"/>
              </a:spcAft>
              <a:buFont typeface="Wingdings" panose="05000000000000000000" pitchFamily="2" charset="2"/>
              <a:buChar char="§"/>
              <a:defRPr/>
            </a:pPr>
            <a:r>
              <a:rPr lang="en-US" sz="1200" dirty="0"/>
              <a:t>The IP addresses</a:t>
            </a:r>
          </a:p>
          <a:p>
            <a:pPr eaLnBrk="1" fontAlgn="auto" hangingPunct="1">
              <a:spcAft>
                <a:spcPts val="0"/>
              </a:spcAft>
              <a:buFont typeface="Wingdings" panose="05000000000000000000" pitchFamily="2" charset="2"/>
              <a:buChar char="§"/>
              <a:defRPr/>
            </a:pPr>
            <a:r>
              <a:rPr lang="en-US" sz="1200" dirty="0"/>
              <a:t>The version of the operating system</a:t>
            </a:r>
          </a:p>
          <a:p>
            <a:pPr eaLnBrk="1" fontAlgn="auto" hangingPunct="1">
              <a:spcAft>
                <a:spcPts val="0"/>
              </a:spcAft>
              <a:buFont typeface="Wingdings" panose="05000000000000000000" pitchFamily="2" charset="2"/>
              <a:buChar char="§"/>
              <a:defRPr/>
            </a:pPr>
            <a:r>
              <a:rPr lang="en-US" sz="1200" dirty="0"/>
              <a:t>Various environment variables</a:t>
            </a:r>
          </a:p>
          <a:p>
            <a:pPr eaLnBrk="1" fontAlgn="auto" hangingPunct="1">
              <a:spcAft>
                <a:spcPts val="0"/>
              </a:spcAft>
              <a:buFont typeface="Wingdings" panose="05000000000000000000" pitchFamily="2" charset="2"/>
              <a:buChar char="§"/>
              <a:defRPr/>
            </a:pPr>
            <a:r>
              <a:rPr lang="en-US" sz="1200" dirty="0"/>
              <a:t>The number of CPUs</a:t>
            </a:r>
          </a:p>
          <a:p>
            <a:pPr eaLnBrk="1" fontAlgn="auto" hangingPunct="1">
              <a:spcAft>
                <a:spcPts val="0"/>
              </a:spcAft>
              <a:buFont typeface="Wingdings" panose="05000000000000000000" pitchFamily="2" charset="2"/>
              <a:buChar char="§"/>
              <a:defRPr/>
            </a:pPr>
            <a:r>
              <a:rPr lang="en-US" sz="1200" dirty="0"/>
              <a:t>The available or free memory</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spTree>
    <p:extLst>
      <p:ext uri="{BB962C8B-B14F-4D97-AF65-F5344CB8AC3E}">
        <p14:creationId xmlns:p14="http://schemas.microsoft.com/office/powerpoint/2010/main" val="19505160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animEffect transition="in" filter="fade">
                                      <p:cBhvr>
                                        <p:cTn id="12" dur="1000"/>
                                        <p:tgtEl>
                                          <p:spTgt spid="3077">
                                            <p:txEl>
                                              <p:pRg st="6" end="6"/>
                                            </p:txEl>
                                          </p:spTgt>
                                        </p:tgtEl>
                                      </p:cBhvr>
                                    </p:animEffect>
                                    <p:anim calcmode="lin" valueType="num">
                                      <p:cBhvr>
                                        <p:cTn id="13"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7" end="7"/>
                                            </p:txEl>
                                          </p:spTgt>
                                        </p:tgtEl>
                                        <p:attrNameLst>
                                          <p:attrName>style.visibility</p:attrName>
                                        </p:attrNameLst>
                                      </p:cBhvr>
                                      <p:to>
                                        <p:strVal val="visible"/>
                                      </p:to>
                                    </p:set>
                                    <p:animEffect transition="in" filter="fade">
                                      <p:cBhvr>
                                        <p:cTn id="17" dur="1000"/>
                                        <p:tgtEl>
                                          <p:spTgt spid="3077">
                                            <p:txEl>
                                              <p:pRg st="7" end="7"/>
                                            </p:txEl>
                                          </p:spTgt>
                                        </p:tgtEl>
                                      </p:cBhvr>
                                    </p:animEffect>
                                    <p:anim calcmode="lin" valueType="num">
                                      <p:cBhvr>
                                        <p:cTn id="18"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2" end="12"/>
                                            </p:txEl>
                                          </p:spTgt>
                                        </p:tgtEl>
                                        <p:attrNameLst>
                                          <p:attrName>style.visibility</p:attrName>
                                        </p:attrNameLst>
                                      </p:cBhvr>
                                      <p:to>
                                        <p:strVal val="visible"/>
                                      </p:to>
                                    </p:set>
                                    <p:animEffect transition="in" filter="fade">
                                      <p:cBhvr>
                                        <p:cTn id="42" dur="1000"/>
                                        <p:tgtEl>
                                          <p:spTgt spid="3077">
                                            <p:txEl>
                                              <p:pRg st="12" end="12"/>
                                            </p:txEl>
                                          </p:spTgt>
                                        </p:tgtEl>
                                      </p:cBhvr>
                                    </p:animEffect>
                                    <p:anim calcmode="lin" valueType="num">
                                      <p:cBhvr>
                                        <p:cTn id="4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The following shows some of the facts Ansible gathered from a managed node:</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q"/>
              <a:defRPr/>
            </a:pPr>
            <a:r>
              <a:rPr lang="en-US" sz="1200" dirty="0"/>
              <a:t>[</a:t>
            </a:r>
            <a:r>
              <a:rPr lang="en-US" sz="1200" dirty="0" err="1"/>
              <a:t>user@demo</a:t>
            </a:r>
            <a:r>
              <a:rPr lang="en-US" sz="1200" dirty="0"/>
              <a:t> ~]$ ansible demo1.example.com -m setup</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pic>
        <p:nvPicPr>
          <p:cNvPr id="9" name="Picture 1">
            <a:extLst>
              <a:ext uri="{FF2B5EF4-FFF2-40B4-BE49-F238E27FC236}">
                <a16:creationId xmlns:a16="http://schemas.microsoft.com/office/drawing/2014/main" id="{431DC13D-2738-45D4-8C57-E55EA2B0D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724150"/>
            <a:ext cx="5003800" cy="17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34300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99FB459B-A6C3-4486-BFAB-83AD203313C1}"/>
              </a:ext>
            </a:extLst>
          </p:cNvPr>
          <p:cNvSpPr/>
          <p:nvPr/>
        </p:nvSpPr>
        <p:spPr>
          <a:xfrm>
            <a:off x="1262120" y="1146140"/>
            <a:ext cx="33604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About Course Module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id="{7D7A937B-187A-4A65-ACC3-231BB79368A7}"/>
              </a:ext>
            </a:extLst>
          </p:cNvPr>
          <p:cNvSpPr/>
          <p:nvPr/>
        </p:nvSpPr>
        <p:spPr>
          <a:xfrm>
            <a:off x="1257123" y="1858743"/>
            <a:ext cx="5524677" cy="713007"/>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marL="171450" indent="-171450">
              <a:buFont typeface="Wingdings" panose="05000000000000000000" pitchFamily="2" charset="2"/>
              <a:buChar char="§"/>
              <a:defRPr/>
            </a:pPr>
            <a:r>
              <a:rPr lang="en-US" sz="1200" b="1" dirty="0"/>
              <a:t>8-9 Hours of  Video Contents</a:t>
            </a:r>
            <a:endParaRPr lang="en-IN" sz="1200" b="1" dirty="0"/>
          </a:p>
        </p:txBody>
      </p:sp>
      <p:sp>
        <p:nvSpPr>
          <p:cNvPr id="15" name="Hexagon 14">
            <a:extLst>
              <a:ext uri="{FF2B5EF4-FFF2-40B4-BE49-F238E27FC236}">
                <a16:creationId xmlns:a16="http://schemas.microsoft.com/office/drawing/2014/main" id="{E89CA757-C906-47B9-8A87-8D1CB41630FA}"/>
              </a:ext>
            </a:extLst>
          </p:cNvPr>
          <p:cNvSpPr/>
          <p:nvPr/>
        </p:nvSpPr>
        <p:spPr>
          <a:xfrm>
            <a:off x="1278359" y="2827045"/>
            <a:ext cx="552467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Theoretically Sessions covered with Practice Lab Sessions</a:t>
            </a:r>
          </a:p>
        </p:txBody>
      </p:sp>
      <p:sp>
        <p:nvSpPr>
          <p:cNvPr id="13" name="Hexagon 12">
            <a:extLst>
              <a:ext uri="{FF2B5EF4-FFF2-40B4-BE49-F238E27FC236}">
                <a16:creationId xmlns:a16="http://schemas.microsoft.com/office/drawing/2014/main" id="{A43D2447-0880-450F-9B8D-7C86D749C8FC}"/>
              </a:ext>
            </a:extLst>
          </p:cNvPr>
          <p:cNvSpPr/>
          <p:nvPr/>
        </p:nvSpPr>
        <p:spPr>
          <a:xfrm>
            <a:off x="1326889" y="3773488"/>
            <a:ext cx="5524677" cy="617883"/>
          </a:xfrm>
          <a:prstGeom prst="hexagon">
            <a:avLst/>
          </a:prstGeom>
        </p:spPr>
        <p:style>
          <a:lnRef idx="3">
            <a:schemeClr val="lt1"/>
          </a:lnRef>
          <a:fillRef idx="1">
            <a:schemeClr val="accent5"/>
          </a:fillRef>
          <a:effectRef idx="1">
            <a:schemeClr val="accent5"/>
          </a:effectRef>
          <a:fontRef idx="minor">
            <a:schemeClr val="lt1"/>
          </a:fontRef>
        </p:style>
        <p:txBody>
          <a:bodyPr anchor="ctr"/>
          <a:lstStyle/>
          <a:p>
            <a:pPr marL="171450" indent="-171450">
              <a:buFont typeface="Wingdings" panose="05000000000000000000" pitchFamily="2" charset="2"/>
              <a:buChar char="§"/>
            </a:pPr>
            <a:r>
              <a:rPr lang="en-US" sz="1200" b="1" dirty="0"/>
              <a:t>30 days money back guarantee</a:t>
            </a:r>
          </a:p>
        </p:txBody>
      </p:sp>
    </p:spTree>
    <p:extLst>
      <p:ext uri="{BB962C8B-B14F-4D97-AF65-F5344CB8AC3E}">
        <p14:creationId xmlns:p14="http://schemas.microsoft.com/office/powerpoint/2010/main" val="39446027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Ansible can use conditionals to execute tasks or plays when certain conditions are met. For example, a conditional can be used to determine the available memory on a managed host before Ansible installs or configures a service.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Ø"/>
              <a:defRPr/>
            </a:pPr>
            <a:r>
              <a:rPr lang="en-US" sz="1200" dirty="0"/>
              <a:t>The following examples illustrate some ways in which conditionals can be used by Ansible.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q"/>
              <a:defRPr/>
            </a:pPr>
            <a:r>
              <a:rPr lang="en-US" sz="1200" dirty="0"/>
              <a:t>A hard limit can be defined in a variable (for example, </a:t>
            </a:r>
            <a:r>
              <a:rPr lang="en-US" sz="1200" dirty="0" err="1"/>
              <a:t>min_memory</a:t>
            </a:r>
            <a:r>
              <a:rPr lang="en-US" sz="1200" dirty="0"/>
              <a:t>) and compare it against the available memory on a managed host.</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q"/>
              <a:defRPr/>
            </a:pPr>
            <a:r>
              <a:rPr lang="en-US" sz="1200" dirty="0"/>
              <a:t>Ansible facts can be used to determine the managed host network configuration and decide which template file to send (for example, network bonding or </a:t>
            </a:r>
            <a:r>
              <a:rPr lang="en-US" sz="1200" dirty="0" err="1"/>
              <a:t>trunking</a:t>
            </a:r>
            <a:r>
              <a:rPr lang="en-US" sz="1200" dirty="0"/>
              <a:t>).</a:t>
            </a:r>
          </a:p>
          <a:p>
            <a:pPr eaLnBrk="1" fontAlgn="auto" hangingPunct="1">
              <a:spcAft>
                <a:spcPts val="0"/>
              </a:spcAft>
              <a:buFont typeface="Wingdings" panose="05000000000000000000" pitchFamily="2" charset="2"/>
              <a:buChar char="ü"/>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spTree>
    <p:extLst>
      <p:ext uri="{BB962C8B-B14F-4D97-AF65-F5344CB8AC3E}">
        <p14:creationId xmlns:p14="http://schemas.microsoft.com/office/powerpoint/2010/main" val="20862569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fade">
                                      <p:cBhvr>
                                        <p:cTn id="28" dur="1000"/>
                                        <p:tgtEl>
                                          <p:spTgt spid="3077">
                                            <p:txEl>
                                              <p:pRg st="9" end="9"/>
                                            </p:txEl>
                                          </p:spTgt>
                                        </p:tgtEl>
                                      </p:cBhvr>
                                    </p:animEffect>
                                    <p:anim calcmode="lin" valueType="num">
                                      <p:cBhvr>
                                        <p:cTn id="29"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b="1" dirty="0"/>
              <a:t>The When Statement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q"/>
              <a:defRPr/>
            </a:pPr>
            <a:r>
              <a:rPr lang="en-US" sz="1200" dirty="0"/>
              <a:t>Sometimes you will want to skip a particular step on a particular host. This could be something as simple as not installing a certain package if the operating system is a particular version, or it could be something like performing some cleanup steps if a filesystem is getting full.</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pic>
        <p:nvPicPr>
          <p:cNvPr id="3" name="Picture 2">
            <a:extLst>
              <a:ext uri="{FF2B5EF4-FFF2-40B4-BE49-F238E27FC236}">
                <a16:creationId xmlns:a16="http://schemas.microsoft.com/office/drawing/2014/main" id="{660252DF-DF5C-4AE6-A3EB-DE6D741B5643}"/>
              </a:ext>
            </a:extLst>
          </p:cNvPr>
          <p:cNvPicPr>
            <a:picLocks noChangeAspect="1"/>
          </p:cNvPicPr>
          <p:nvPr/>
        </p:nvPicPr>
        <p:blipFill>
          <a:blip r:embed="rId2"/>
          <a:stretch>
            <a:fillRect/>
          </a:stretch>
        </p:blipFill>
        <p:spPr>
          <a:xfrm>
            <a:off x="1295400" y="3073400"/>
            <a:ext cx="5867400" cy="1400175"/>
          </a:xfrm>
          <a:prstGeom prst="rect">
            <a:avLst/>
          </a:prstGeom>
        </p:spPr>
      </p:pic>
    </p:spTree>
    <p:extLst>
      <p:ext uri="{BB962C8B-B14F-4D97-AF65-F5344CB8AC3E}">
        <p14:creationId xmlns:p14="http://schemas.microsoft.com/office/powerpoint/2010/main" val="291704579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yum:</a:t>
            </a:r>
          </a:p>
          <a:p>
            <a:pPr marL="0" indent="0" eaLnBrk="1" fontAlgn="auto" hangingPunct="1">
              <a:spcAft>
                <a:spcPts val="0"/>
              </a:spcAft>
              <a:buNone/>
              <a:defRPr/>
            </a:pPr>
            <a:r>
              <a:rPr lang="en-US" sz="1200" dirty="0"/>
              <a:t>  name: postfix</a:t>
            </a:r>
          </a:p>
          <a:p>
            <a:pPr marL="0" indent="0" eaLnBrk="1" fontAlgn="auto" hangingPunct="1">
              <a:spcAft>
                <a:spcPts val="0"/>
              </a:spcAft>
              <a:buNone/>
              <a:defRPr/>
            </a:pPr>
            <a:r>
              <a:rPr lang="en-US" sz="1200" dirty="0"/>
              <a:t>  state: latest</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yum:</a:t>
            </a:r>
          </a:p>
          <a:p>
            <a:pPr marL="0" indent="0" eaLnBrk="1" fontAlgn="auto" hangingPunct="1">
              <a:spcAft>
                <a:spcPts val="0"/>
              </a:spcAft>
              <a:buNone/>
              <a:defRPr/>
            </a:pPr>
            <a:r>
              <a:rPr lang="en-US" sz="1200" dirty="0"/>
              <a:t>  name: dovecot</a:t>
            </a:r>
          </a:p>
          <a:p>
            <a:pPr marL="0" indent="0" eaLnBrk="1" fontAlgn="auto" hangingPunct="1">
              <a:spcAft>
                <a:spcPts val="0"/>
              </a:spcAft>
              <a:buNone/>
              <a:defRPr/>
            </a:pPr>
            <a:r>
              <a:rPr lang="en-US" sz="1200" dirty="0"/>
              <a:t>  state: latest</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4" name="Picture 3">
            <a:extLst>
              <a:ext uri="{FF2B5EF4-FFF2-40B4-BE49-F238E27FC236}">
                <a16:creationId xmlns:a16="http://schemas.microsoft.com/office/drawing/2014/main" id="{D8379AFB-CC89-4DE0-8A93-38A97417DB00}"/>
              </a:ext>
            </a:extLst>
          </p:cNvPr>
          <p:cNvPicPr>
            <a:picLocks noChangeAspect="1"/>
          </p:cNvPicPr>
          <p:nvPr/>
        </p:nvPicPr>
        <p:blipFill>
          <a:blip r:embed="rId2"/>
          <a:stretch>
            <a:fillRect/>
          </a:stretch>
        </p:blipFill>
        <p:spPr>
          <a:xfrm>
            <a:off x="3124200" y="2221041"/>
            <a:ext cx="4915050" cy="1438275"/>
          </a:xfrm>
          <a:prstGeom prst="rect">
            <a:avLst/>
          </a:prstGeom>
        </p:spPr>
      </p:pic>
    </p:spTree>
    <p:extLst>
      <p:ext uri="{BB962C8B-B14F-4D97-AF65-F5344CB8AC3E}">
        <p14:creationId xmlns:p14="http://schemas.microsoft.com/office/powerpoint/2010/main" val="35733251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3" name="Picture 2">
            <a:extLst>
              <a:ext uri="{FF2B5EF4-FFF2-40B4-BE49-F238E27FC236}">
                <a16:creationId xmlns:a16="http://schemas.microsoft.com/office/drawing/2014/main" id="{9D66563E-3620-47E1-A16A-28EA3255F9A9}"/>
              </a:ext>
            </a:extLst>
          </p:cNvPr>
          <p:cNvPicPr>
            <a:picLocks noChangeAspect="1"/>
          </p:cNvPicPr>
          <p:nvPr/>
        </p:nvPicPr>
        <p:blipFill>
          <a:blip r:embed="rId2"/>
          <a:stretch>
            <a:fillRect/>
          </a:stretch>
        </p:blipFill>
        <p:spPr>
          <a:xfrm>
            <a:off x="2438400" y="1686573"/>
            <a:ext cx="4376738" cy="2668936"/>
          </a:xfrm>
          <a:prstGeom prst="rect">
            <a:avLst/>
          </a:prstGeom>
        </p:spPr>
      </p:pic>
    </p:spTree>
    <p:extLst>
      <p:ext uri="{BB962C8B-B14F-4D97-AF65-F5344CB8AC3E}">
        <p14:creationId xmlns:p14="http://schemas.microsoft.com/office/powerpoint/2010/main" val="236839507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4" name="Picture 3">
            <a:extLst>
              <a:ext uri="{FF2B5EF4-FFF2-40B4-BE49-F238E27FC236}">
                <a16:creationId xmlns:a16="http://schemas.microsoft.com/office/drawing/2014/main" id="{D96F8419-A968-4375-8723-325CC9FB2D6A}"/>
              </a:ext>
            </a:extLst>
          </p:cNvPr>
          <p:cNvPicPr>
            <a:picLocks noChangeAspect="1"/>
          </p:cNvPicPr>
          <p:nvPr/>
        </p:nvPicPr>
        <p:blipFill>
          <a:blip r:embed="rId2"/>
          <a:stretch>
            <a:fillRect/>
          </a:stretch>
        </p:blipFill>
        <p:spPr>
          <a:xfrm>
            <a:off x="1596999" y="1809750"/>
            <a:ext cx="6738627" cy="2132970"/>
          </a:xfrm>
          <a:prstGeom prst="rect">
            <a:avLst/>
          </a:prstGeom>
        </p:spPr>
      </p:pic>
    </p:spTree>
    <p:extLst>
      <p:ext uri="{BB962C8B-B14F-4D97-AF65-F5344CB8AC3E}">
        <p14:creationId xmlns:p14="http://schemas.microsoft.com/office/powerpoint/2010/main" val="144319923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ü"/>
              <a:defRPr/>
            </a:pPr>
            <a:r>
              <a:rPr lang="en-US" sz="3200" b="1" dirty="0"/>
              <a:t>Practice Lab Session</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spTree>
    <p:extLst>
      <p:ext uri="{BB962C8B-B14F-4D97-AF65-F5344CB8AC3E}">
        <p14:creationId xmlns:p14="http://schemas.microsoft.com/office/powerpoint/2010/main" val="1699331553"/>
      </p:ext>
    </p:extLst>
  </p:cSld>
  <p:clrMapOvr>
    <a:masterClrMapping/>
  </p:clrMapOvr>
  <p:transition spd="slow">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200" dirty="0"/>
              <a:t>A Handler is exactly the same as a task, but it will run when called by another task.  A Handler will take an action when called by an event it listens for.</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26358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Handlers</a:t>
            </a:r>
          </a:p>
        </p:txBody>
      </p:sp>
      <p:pic>
        <p:nvPicPr>
          <p:cNvPr id="10" name="Picture 9">
            <a:extLst>
              <a:ext uri="{FF2B5EF4-FFF2-40B4-BE49-F238E27FC236}">
                <a16:creationId xmlns:a16="http://schemas.microsoft.com/office/drawing/2014/main" id="{38C290BF-8AAA-4267-8D06-4413710FAF38}"/>
              </a:ext>
            </a:extLst>
          </p:cNvPr>
          <p:cNvPicPr>
            <a:picLocks noChangeAspect="1"/>
          </p:cNvPicPr>
          <p:nvPr/>
        </p:nvPicPr>
        <p:blipFill>
          <a:blip r:embed="rId2"/>
          <a:stretch>
            <a:fillRect/>
          </a:stretch>
        </p:blipFill>
        <p:spPr>
          <a:xfrm>
            <a:off x="3657600" y="1962150"/>
            <a:ext cx="3638163" cy="2570816"/>
          </a:xfrm>
          <a:prstGeom prst="rect">
            <a:avLst/>
          </a:prstGeom>
        </p:spPr>
      </p:pic>
    </p:spTree>
    <p:extLst>
      <p:ext uri="{BB962C8B-B14F-4D97-AF65-F5344CB8AC3E}">
        <p14:creationId xmlns:p14="http://schemas.microsoft.com/office/powerpoint/2010/main" val="11172088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0FD26BD-10E4-41CB-9C90-36C8A7DA9BFC}"/>
              </a:ext>
            </a:extLst>
          </p:cNvPr>
          <p:cNvPicPr>
            <a:picLocks noChangeAspect="1"/>
          </p:cNvPicPr>
          <p:nvPr/>
        </p:nvPicPr>
        <p:blipFill>
          <a:blip r:embed="rId2"/>
          <a:stretch>
            <a:fillRect/>
          </a:stretch>
        </p:blipFill>
        <p:spPr>
          <a:xfrm>
            <a:off x="2286000" y="911680"/>
            <a:ext cx="5305425" cy="3748944"/>
          </a:xfrm>
          <a:prstGeom prst="rect">
            <a:avLst/>
          </a:prstGeom>
        </p:spPr>
      </p:pic>
    </p:spTree>
    <p:extLst>
      <p:ext uri="{BB962C8B-B14F-4D97-AF65-F5344CB8AC3E}">
        <p14:creationId xmlns:p14="http://schemas.microsoft.com/office/powerpoint/2010/main" val="777814452"/>
      </p:ext>
    </p:extLst>
  </p:cSld>
  <p:clrMapOvr>
    <a:masterClrMapping/>
  </p:clrMapOvr>
  <p:transition spd="slow">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pic>
        <p:nvPicPr>
          <p:cNvPr id="3" name="Picture 2">
            <a:extLst>
              <a:ext uri="{FF2B5EF4-FFF2-40B4-BE49-F238E27FC236}">
                <a16:creationId xmlns:a16="http://schemas.microsoft.com/office/drawing/2014/main" id="{A323A267-393E-428A-82D2-FC0938FA13E3}"/>
              </a:ext>
            </a:extLst>
          </p:cNvPr>
          <p:cNvPicPr>
            <a:picLocks noChangeAspect="1"/>
          </p:cNvPicPr>
          <p:nvPr/>
        </p:nvPicPr>
        <p:blipFill>
          <a:blip r:embed="rId2"/>
          <a:stretch>
            <a:fillRect/>
          </a:stretch>
        </p:blipFill>
        <p:spPr>
          <a:xfrm>
            <a:off x="1143027" y="1588182"/>
            <a:ext cx="6662739" cy="2812368"/>
          </a:xfrm>
          <a:prstGeom prst="rect">
            <a:avLst/>
          </a:prstGeom>
        </p:spPr>
      </p:pic>
    </p:spTree>
    <p:extLst>
      <p:ext uri="{BB962C8B-B14F-4D97-AF65-F5344CB8AC3E}">
        <p14:creationId xmlns:p14="http://schemas.microsoft.com/office/powerpoint/2010/main" val="4292167002"/>
      </p:ext>
    </p:extLst>
  </p:cSld>
  <p:clrMapOvr>
    <a:masterClrMapping/>
  </p:clrMapOvr>
  <p:transition spd="slow">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r>
              <a:rPr lang="en-US" sz="1200" dirty="0"/>
              <a:t>Verify the Application/Database processes are running or not.</a:t>
            </a:r>
          </a:p>
          <a:p>
            <a:pPr eaLnBrk="1" fontAlgn="auto" hangingPunct="1">
              <a:spcAft>
                <a:spcPts val="0"/>
              </a:spcAft>
              <a:buFont typeface="Wingdings" panose="05000000000000000000" pitchFamily="2" charset="2"/>
              <a:buChar char="§"/>
              <a:defRPr/>
            </a:pPr>
            <a:r>
              <a:rPr lang="en-US" sz="1200" dirty="0"/>
              <a:t>Decision point to start patching.</a:t>
            </a:r>
          </a:p>
          <a:p>
            <a:pPr eaLnBrk="1" fontAlgn="auto" hangingPunct="1">
              <a:spcAft>
                <a:spcPts val="0"/>
              </a:spcAft>
              <a:buFont typeface="Wingdings" panose="05000000000000000000" pitchFamily="2" charset="2"/>
              <a:buChar char="§"/>
              <a:defRPr/>
            </a:pPr>
            <a:r>
              <a:rPr lang="en-US" sz="1200" dirty="0"/>
              <a:t>Copy the required Repo file to the Managed host.</a:t>
            </a:r>
          </a:p>
          <a:p>
            <a:pPr eaLnBrk="1" fontAlgn="auto" hangingPunct="1">
              <a:spcAft>
                <a:spcPts val="0"/>
              </a:spcAft>
              <a:buFont typeface="Wingdings" panose="05000000000000000000" pitchFamily="2" charset="2"/>
              <a:buChar char="§"/>
              <a:defRPr/>
            </a:pPr>
            <a:r>
              <a:rPr lang="en-US" sz="1200" dirty="0"/>
              <a:t>Upgrade the Kernel or Packages.</a:t>
            </a:r>
          </a:p>
          <a:p>
            <a:pPr eaLnBrk="1" fontAlgn="auto" hangingPunct="1">
              <a:spcAft>
                <a:spcPts val="0"/>
              </a:spcAft>
              <a:buFont typeface="Wingdings" panose="05000000000000000000" pitchFamily="2" charset="2"/>
              <a:buChar char="§"/>
              <a:defRPr/>
            </a:pPr>
            <a:r>
              <a:rPr lang="en-US" sz="1200" dirty="0"/>
              <a:t>Check if reboot is required after kernel update.</a:t>
            </a:r>
          </a:p>
          <a:p>
            <a:pPr eaLnBrk="1" fontAlgn="auto" hangingPunct="1">
              <a:spcAft>
                <a:spcPts val="0"/>
              </a:spcAft>
              <a:buFont typeface="Wingdings" panose="05000000000000000000" pitchFamily="2" charset="2"/>
              <a:buChar char="§"/>
              <a:defRPr/>
            </a:pPr>
            <a:r>
              <a:rPr lang="en-US" sz="1200" dirty="0"/>
              <a:t>Reboot the system.</a:t>
            </a:r>
          </a:p>
          <a:p>
            <a:pPr eaLnBrk="1" fontAlgn="auto" hangingPunct="1">
              <a:spcAft>
                <a:spcPts val="0"/>
              </a:spcAft>
              <a:buFont typeface="Wingdings" panose="05000000000000000000" pitchFamily="2" charset="2"/>
              <a:buChar char="§"/>
              <a:defRPr/>
            </a:pPr>
            <a:r>
              <a:rPr lang="en-US" sz="1200" dirty="0"/>
              <a:t>Wait for few minutes, so that server should come up after reboot.</a:t>
            </a:r>
          </a:p>
          <a:p>
            <a:pPr eaLnBrk="1" fontAlgn="auto" hangingPunct="1">
              <a:spcAft>
                <a:spcPts val="0"/>
              </a:spcAft>
              <a:buFont typeface="Wingdings" panose="05000000000000000000" pitchFamily="2" charset="2"/>
              <a:buChar char="§"/>
              <a:defRPr/>
            </a:pPr>
            <a:r>
              <a:rPr lang="en-US" sz="1200" dirty="0"/>
              <a:t>Debug a message with new kernel version</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0FE3AE51-A0B3-4DE9-9265-8303D392B4AA}"/>
              </a:ext>
            </a:extLst>
          </p:cNvPr>
          <p:cNvSpPr/>
          <p:nvPr/>
        </p:nvSpPr>
        <p:spPr>
          <a:xfrm>
            <a:off x="1143027" y="994954"/>
            <a:ext cx="605358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Patching On Linux Servers using Ansible</a:t>
            </a:r>
          </a:p>
        </p:txBody>
      </p:sp>
      <p:sp>
        <p:nvSpPr>
          <p:cNvPr id="4" name="Rectangle 3">
            <a:extLst>
              <a:ext uri="{FF2B5EF4-FFF2-40B4-BE49-F238E27FC236}">
                <a16:creationId xmlns:a16="http://schemas.microsoft.com/office/drawing/2014/main" id="{9B0F0BE3-763C-4147-879A-77FDDA6A3A83}"/>
              </a:ext>
            </a:extLst>
          </p:cNvPr>
          <p:cNvSpPr/>
          <p:nvPr/>
        </p:nvSpPr>
        <p:spPr>
          <a:xfrm>
            <a:off x="1038224" y="1560348"/>
            <a:ext cx="2304413" cy="584775"/>
          </a:xfrm>
          <a:prstGeom prst="rect">
            <a:avLst/>
          </a:prstGeom>
          <a:noFill/>
        </p:spPr>
        <p:txBody>
          <a:bodyPr wrap="none" lIns="91440" tIns="45720" rIns="91440" bIns="45720">
            <a:spAutoFit/>
          </a:bodyPr>
          <a:lstStyle/>
          <a:p>
            <a:pPr marL="457200" indent="-457200" algn="ctr">
              <a:buFont typeface="Wingdings" panose="05000000000000000000" pitchFamily="2" charset="2"/>
              <a:buChar char="q"/>
            </a:pP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Patching</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227208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8" end="8"/>
                                            </p:txEl>
                                          </p:spTgt>
                                        </p:tgtEl>
                                        <p:attrNameLst>
                                          <p:attrName>style.visibility</p:attrName>
                                        </p:attrNameLst>
                                      </p:cBhvr>
                                      <p:to>
                                        <p:strVal val="visible"/>
                                      </p:to>
                                    </p:set>
                                    <p:animEffect transition="in" filter="fade">
                                      <p:cBhvr>
                                        <p:cTn id="28" dur="1000"/>
                                        <p:tgtEl>
                                          <p:spTgt spid="3077">
                                            <p:txEl>
                                              <p:pRg st="8" end="8"/>
                                            </p:txEl>
                                          </p:spTgt>
                                        </p:tgtEl>
                                      </p:cBhvr>
                                    </p:animEffect>
                                    <p:anim calcmode="lin" valueType="num">
                                      <p:cBhvr>
                                        <p:cTn id="29"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7">
                                            <p:txEl>
                                              <p:pRg st="9" end="9"/>
                                            </p:txEl>
                                          </p:spTgt>
                                        </p:tgtEl>
                                        <p:attrNameLst>
                                          <p:attrName>style.visibility</p:attrName>
                                        </p:attrNameLst>
                                      </p:cBhvr>
                                      <p:to>
                                        <p:strVal val="visible"/>
                                      </p:to>
                                    </p:set>
                                    <p:animEffect transition="in" filter="fade">
                                      <p:cBhvr>
                                        <p:cTn id="35" dur="1000"/>
                                        <p:tgtEl>
                                          <p:spTgt spid="3077">
                                            <p:txEl>
                                              <p:pRg st="9" end="9"/>
                                            </p:txEl>
                                          </p:spTgt>
                                        </p:tgtEl>
                                      </p:cBhvr>
                                    </p:animEffect>
                                    <p:anim calcmode="lin" valueType="num">
                                      <p:cBhvr>
                                        <p:cTn id="36"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10" end="10"/>
                                            </p:txEl>
                                          </p:spTgt>
                                        </p:tgtEl>
                                        <p:attrNameLst>
                                          <p:attrName>style.visibility</p:attrName>
                                        </p:attrNameLst>
                                      </p:cBhvr>
                                      <p:to>
                                        <p:strVal val="visible"/>
                                      </p:to>
                                    </p:set>
                                    <p:animEffect transition="in" filter="fade">
                                      <p:cBhvr>
                                        <p:cTn id="42" dur="1000"/>
                                        <p:tgtEl>
                                          <p:spTgt spid="3077">
                                            <p:txEl>
                                              <p:pRg st="10" end="10"/>
                                            </p:txEl>
                                          </p:spTgt>
                                        </p:tgtEl>
                                      </p:cBhvr>
                                    </p:animEffect>
                                    <p:anim calcmode="lin" valueType="num">
                                      <p:cBhvr>
                                        <p:cTn id="4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77">
                                            <p:txEl>
                                              <p:pRg st="11" end="11"/>
                                            </p:txEl>
                                          </p:spTgt>
                                        </p:tgtEl>
                                        <p:attrNameLst>
                                          <p:attrName>style.visibility</p:attrName>
                                        </p:attrNameLst>
                                      </p:cBhvr>
                                      <p:to>
                                        <p:strVal val="visible"/>
                                      </p:to>
                                    </p:set>
                                    <p:animEffect transition="in" filter="fade">
                                      <p:cBhvr>
                                        <p:cTn id="49" dur="1000"/>
                                        <p:tgtEl>
                                          <p:spTgt spid="3077">
                                            <p:txEl>
                                              <p:pRg st="11" end="11"/>
                                            </p:txEl>
                                          </p:spTgt>
                                        </p:tgtEl>
                                      </p:cBhvr>
                                    </p:animEffect>
                                    <p:anim calcmode="lin" valueType="num">
                                      <p:cBhvr>
                                        <p:cTn id="50"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77">
                                            <p:txEl>
                                              <p:pRg st="12" end="12"/>
                                            </p:txEl>
                                          </p:spTgt>
                                        </p:tgtEl>
                                        <p:attrNameLst>
                                          <p:attrName>style.visibility</p:attrName>
                                        </p:attrNameLst>
                                      </p:cBhvr>
                                      <p:to>
                                        <p:strVal val="visible"/>
                                      </p:to>
                                    </p:set>
                                    <p:animEffect transition="in" filter="fade">
                                      <p:cBhvr>
                                        <p:cTn id="56" dur="1000"/>
                                        <p:tgtEl>
                                          <p:spTgt spid="3077">
                                            <p:txEl>
                                              <p:pRg st="12" end="12"/>
                                            </p:txEl>
                                          </p:spTgt>
                                        </p:tgtEl>
                                      </p:cBhvr>
                                    </p:animEffect>
                                    <p:anim calcmode="lin" valueType="num">
                                      <p:cBhvr>
                                        <p:cTn id="57"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400" dirty="0">
                <a:solidFill>
                  <a:schemeClr val="tx1">
                    <a:lumMod val="65000"/>
                    <a:lumOff val="35000"/>
                  </a:schemeClr>
                </a:solidFill>
                <a:latin typeface="Comic Sans MS" panose="030F0702030302020204" pitchFamily="66" charset="0"/>
                <a:cs typeface="Segoe UI" panose="020B0502040204020203" pitchFamily="34" charset="0"/>
              </a:rPr>
              <a:t>Ansible is a simple IT automation platform that makes your applications and systems easier to deploy.</a:t>
            </a:r>
          </a:p>
          <a:p>
            <a:pPr eaLnBrk="1" fontAlgn="auto" hangingPunct="1">
              <a:spcAft>
                <a:spcPts val="0"/>
              </a:spcAft>
              <a:buFont typeface="Wingdings" panose="05000000000000000000" pitchFamily="2" charset="2"/>
              <a:buChar char="ü"/>
              <a:defRPr/>
            </a:pPr>
            <a:r>
              <a:rPr lang="en-US" altLang="en-US" sz="1400" dirty="0">
                <a:solidFill>
                  <a:schemeClr val="tx1">
                    <a:lumMod val="65000"/>
                    <a:lumOff val="35000"/>
                  </a:schemeClr>
                </a:solidFill>
                <a:latin typeface="Comic Sans MS" panose="030F0702030302020204" pitchFamily="66" charset="0"/>
                <a:cs typeface="Segoe UI" panose="020B0502040204020203" pitchFamily="34" charset="0"/>
              </a:rPr>
              <a:t>Ansible can help you with configuration management, application deployment &amp; task automation as shown below:</a:t>
            </a: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Configuration of servers</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Application deployment</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Continuous testing of already install application</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Provisioning </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Orchestration</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Automation of tasks</a:t>
            </a: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BB760D04-823E-4647-A5FF-1AF82D97B503}"/>
              </a:ext>
            </a:extLst>
          </p:cNvPr>
          <p:cNvSpPr/>
          <p:nvPr/>
        </p:nvSpPr>
        <p:spPr>
          <a:xfrm>
            <a:off x="1128244" y="994954"/>
            <a:ext cx="200285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Introduction</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fade">
                                      <p:cBhvr>
                                        <p:cTn id="7" dur="1000"/>
                                        <p:tgtEl>
                                          <p:spTgt spid="3077">
                                            <p:txEl>
                                              <p:pRg st="2" end="2"/>
                                            </p:txEl>
                                          </p:spTgt>
                                        </p:tgtEl>
                                      </p:cBhvr>
                                    </p:animEffect>
                                    <p:anim calcmode="lin" valueType="num">
                                      <p:cBhvr>
                                        <p:cTn id="8" dur="1000" fill="hold"/>
                                        <p:tgtEl>
                                          <p:spTgt spid="307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3" end="3"/>
                                            </p:txEl>
                                          </p:spTgt>
                                        </p:tgtEl>
                                        <p:attrNameLst>
                                          <p:attrName>style.visibility</p:attrName>
                                        </p:attrNameLst>
                                      </p:cBhvr>
                                      <p:to>
                                        <p:strVal val="visible"/>
                                      </p:to>
                                    </p:set>
                                    <p:animEffect transition="in" filter="fade">
                                      <p:cBhvr>
                                        <p:cTn id="14" dur="1000"/>
                                        <p:tgtEl>
                                          <p:spTgt spid="3077">
                                            <p:txEl>
                                              <p:pRg st="3" end="3"/>
                                            </p:txEl>
                                          </p:spTgt>
                                        </p:tgtEl>
                                      </p:cBhvr>
                                    </p:animEffect>
                                    <p:anim calcmode="lin" valueType="num">
                                      <p:cBhvr>
                                        <p:cTn id="15"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 calcmode="lin" valueType="num">
                                      <p:cBhvr additive="base">
                                        <p:cTn id="21"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7">
                                            <p:txEl>
                                              <p:pRg st="6" end="6"/>
                                            </p:txEl>
                                          </p:spTgt>
                                        </p:tgtEl>
                                        <p:attrNameLst>
                                          <p:attrName>style.visibility</p:attrName>
                                        </p:attrNameLst>
                                      </p:cBhvr>
                                      <p:to>
                                        <p:strVal val="visible"/>
                                      </p:to>
                                    </p:set>
                                    <p:anim calcmode="lin" valueType="num">
                                      <p:cBhvr additive="base">
                                        <p:cTn id="25"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7">
                                            <p:txEl>
                                              <p:pRg st="7" end="7"/>
                                            </p:txEl>
                                          </p:spTgt>
                                        </p:tgtEl>
                                        <p:attrNameLst>
                                          <p:attrName>style.visibility</p:attrName>
                                        </p:attrNameLst>
                                      </p:cBhvr>
                                      <p:to>
                                        <p:strVal val="visible"/>
                                      </p:to>
                                    </p:set>
                                    <p:anim calcmode="lin" valueType="num">
                                      <p:cBhvr additive="base">
                                        <p:cTn id="29"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7">
                                            <p:txEl>
                                              <p:pRg st="8" end="8"/>
                                            </p:txEl>
                                          </p:spTgt>
                                        </p:tgtEl>
                                        <p:attrNameLst>
                                          <p:attrName>style.visibility</p:attrName>
                                        </p:attrNameLst>
                                      </p:cBhvr>
                                      <p:to>
                                        <p:strVal val="visible"/>
                                      </p:to>
                                    </p:set>
                                    <p:anim calcmode="lin" valueType="num">
                                      <p:cBhvr additive="base">
                                        <p:cTn id="33" dur="500" fill="hold"/>
                                        <p:tgtEl>
                                          <p:spTgt spid="3077">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7">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7">
                                            <p:txEl>
                                              <p:pRg st="9" end="9"/>
                                            </p:txEl>
                                          </p:spTgt>
                                        </p:tgtEl>
                                        <p:attrNameLst>
                                          <p:attrName>style.visibility</p:attrName>
                                        </p:attrNameLst>
                                      </p:cBhvr>
                                      <p:to>
                                        <p:strVal val="visible"/>
                                      </p:to>
                                    </p:set>
                                    <p:anim calcmode="lin" valueType="num">
                                      <p:cBhvr additive="base">
                                        <p:cTn id="37" dur="500" fill="hold"/>
                                        <p:tgtEl>
                                          <p:spTgt spid="307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7">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7">
                                            <p:txEl>
                                              <p:pRg st="10" end="10"/>
                                            </p:txEl>
                                          </p:spTgt>
                                        </p:tgtEl>
                                        <p:attrNameLst>
                                          <p:attrName>style.visibility</p:attrName>
                                        </p:attrNameLst>
                                      </p:cBhvr>
                                      <p:to>
                                        <p:strVal val="visible"/>
                                      </p:to>
                                    </p:set>
                                    <p:anim calcmode="lin" valueType="num">
                                      <p:cBhvr additive="base">
                                        <p:cTn id="41" dur="5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is an open-source software provisioning, configuration management, and application-deployment tool. It runs on many Unix-like systems, and can configure both Unix-like systems as well as Microsoft Windows. </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was originally written by Michael </a:t>
            </a:r>
            <a:r>
              <a:rPr lang="en-US" altLang="en-US" sz="1200" dirty="0" err="1">
                <a:solidFill>
                  <a:schemeClr val="tx1">
                    <a:lumMod val="65000"/>
                    <a:lumOff val="35000"/>
                  </a:schemeClr>
                </a:solidFill>
                <a:latin typeface="Comic Sans MS" panose="030F0702030302020204" pitchFamily="66" charset="0"/>
                <a:cs typeface="Segoe UI" panose="020B0502040204020203" pitchFamily="34" charset="0"/>
              </a:rPr>
              <a:t>DeHaan</a:t>
            </a: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 the creator of the Cobbler provisioning application. Ansible has been widely adopted, because it is simple to use for system administrators. Developers ease into using Ansible because it is built on Python. </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is included as part of the Fedora distribution of Linux, owned by Red Hat, and is also available for Red Hat Enterprise Linux, CentOS, Debian, Scientific Linux, Oracle Linux via Extra Packages for Enterprise Linux (EPEL).</a:t>
            </a: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BB760D04-823E-4647-A5FF-1AF82D97B503}"/>
              </a:ext>
            </a:extLst>
          </p:cNvPr>
          <p:cNvSpPr/>
          <p:nvPr/>
        </p:nvSpPr>
        <p:spPr>
          <a:xfrm>
            <a:off x="1295400" y="1021992"/>
            <a:ext cx="242887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94828790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Ansible's architecture is agentless. Work is pushed to remote hosts when Ansible executes. Modules are the programs that perform the actual work of the tasks of a play. Ansible is immediately useful because it comes with hundreds of core modules that perform useful system administrative work.</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Instead of writing custom, individualized scripts, system administrators create high-level plays in Ansible. A play performs a series of tasks on the host, or group of hosts, specified in the play. A file that contains one or more plays is called a playbook.</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91C87BF8-8D54-46B3-B8DA-82D938A920D2}"/>
              </a:ext>
            </a:extLst>
          </p:cNvPr>
          <p:cNvSpPr/>
          <p:nvPr/>
        </p:nvSpPr>
        <p:spPr>
          <a:xfrm>
            <a:off x="1295400" y="1021992"/>
            <a:ext cx="242887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69857246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can add packages to an installation, but it does not perform the initial installation of the system. Every system can start with a minimal installation, either via Kickstart or a base cloud starter image, then use Ansible for further configuration.</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Although Ansible can remediate configuration drift, it does not monitor for it.</a:t>
            </a: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does not track what changes are made to files on the system, nor does it track what user or process made those changes.</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91C87BF8-8D54-46B3-B8DA-82D938A920D2}"/>
              </a:ext>
            </a:extLst>
          </p:cNvPr>
          <p:cNvSpPr/>
          <p:nvPr/>
        </p:nvSpPr>
        <p:spPr>
          <a:xfrm>
            <a:off x="1219200" y="1045053"/>
            <a:ext cx="295786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Limitations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4935840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docProps/app.xml><?xml version="1.0" encoding="utf-8"?>
<Properties xmlns="http://schemas.openxmlformats.org/officeDocument/2006/extended-properties" xmlns:vt="http://schemas.openxmlformats.org/officeDocument/2006/docPropsVTypes">
  <Template>Badge</Template>
  <TotalTime>4</TotalTime>
  <Words>3031</Words>
  <Application>Microsoft Office PowerPoint</Application>
  <PresentationFormat>On-screen Show (16:9)</PresentationFormat>
  <Paragraphs>740</Paragraphs>
  <Slides>59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Angsana New</vt:lpstr>
      <vt:lpstr>Arial</vt:lpstr>
      <vt:lpstr>Comic Sans MS</vt:lpstr>
      <vt:lpstr>Cordia New</vt:lpstr>
      <vt:lpstr>Gill Sans MT</vt:lpstr>
      <vt:lpstr>Impact</vt:lpstr>
      <vt:lpstr>Quicksand Medium</vt:lpstr>
      <vt:lpstr>Segoe UI</vt:lpstr>
      <vt:lpstr>Verdana</vt:lpstr>
      <vt:lpstr>Wingdings</vt:lpstr>
      <vt:lpstr>Badge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Abraham Augustine Billa</cp:lastModifiedBy>
  <cp:revision>841</cp:revision>
  <dcterms:created xsi:type="dcterms:W3CDTF">2006-08-03T05:00:17Z</dcterms:created>
  <dcterms:modified xsi:type="dcterms:W3CDTF">2023-01-06T16:40:37Z</dcterms:modified>
</cp:coreProperties>
</file>